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85"/>
  </p:notesMasterIdLst>
  <p:handoutMasterIdLst>
    <p:handoutMasterId r:id="rId86"/>
  </p:handoutMasterIdLst>
  <p:sldIdLst>
    <p:sldId id="272" r:id="rId2"/>
    <p:sldId id="536" r:id="rId3"/>
    <p:sldId id="284" r:id="rId4"/>
    <p:sldId id="399" r:id="rId5"/>
    <p:sldId id="404" r:id="rId6"/>
    <p:sldId id="406" r:id="rId7"/>
    <p:sldId id="547" r:id="rId8"/>
    <p:sldId id="408" r:id="rId9"/>
    <p:sldId id="462" r:id="rId10"/>
    <p:sldId id="463" r:id="rId11"/>
    <p:sldId id="464" r:id="rId12"/>
    <p:sldId id="411" r:id="rId13"/>
    <p:sldId id="466" r:id="rId14"/>
    <p:sldId id="570" r:id="rId15"/>
    <p:sldId id="428" r:id="rId16"/>
    <p:sldId id="468" r:id="rId17"/>
    <p:sldId id="470" r:id="rId18"/>
    <p:sldId id="471" r:id="rId19"/>
    <p:sldId id="429" r:id="rId20"/>
    <p:sldId id="432" r:id="rId21"/>
    <p:sldId id="472" r:id="rId22"/>
    <p:sldId id="546" r:id="rId23"/>
    <p:sldId id="289" r:id="rId24"/>
    <p:sldId id="367" r:id="rId25"/>
    <p:sldId id="368" r:id="rId26"/>
    <p:sldId id="543" r:id="rId27"/>
    <p:sldId id="577" r:id="rId28"/>
    <p:sldId id="369" r:id="rId29"/>
    <p:sldId id="370" r:id="rId30"/>
    <p:sldId id="478" r:id="rId31"/>
    <p:sldId id="479" r:id="rId32"/>
    <p:sldId id="480" r:id="rId33"/>
    <p:sldId id="373" r:id="rId34"/>
    <p:sldId id="482" r:id="rId35"/>
    <p:sldId id="483" r:id="rId36"/>
    <p:sldId id="484" r:id="rId37"/>
    <p:sldId id="438" r:id="rId38"/>
    <p:sldId id="486" r:id="rId39"/>
    <p:sldId id="487" r:id="rId40"/>
    <p:sldId id="456" r:id="rId41"/>
    <p:sldId id="489" r:id="rId42"/>
    <p:sldId id="497" r:id="rId43"/>
    <p:sldId id="498" r:id="rId44"/>
    <p:sldId id="494" r:id="rId45"/>
    <p:sldId id="384" r:id="rId46"/>
    <p:sldId id="387" r:id="rId47"/>
    <p:sldId id="517" r:id="rId48"/>
    <p:sldId id="519" r:id="rId49"/>
    <p:sldId id="521" r:id="rId50"/>
    <p:sldId id="522" r:id="rId51"/>
    <p:sldId id="574" r:id="rId52"/>
    <p:sldId id="573" r:id="rId53"/>
    <p:sldId id="524" r:id="rId54"/>
    <p:sldId id="525" r:id="rId55"/>
    <p:sldId id="548" r:id="rId56"/>
    <p:sldId id="549" r:id="rId57"/>
    <p:sldId id="550" r:id="rId58"/>
    <p:sldId id="551" r:id="rId59"/>
    <p:sldId id="556" r:id="rId60"/>
    <p:sldId id="557" r:id="rId61"/>
    <p:sldId id="552" r:id="rId62"/>
    <p:sldId id="553" r:id="rId63"/>
    <p:sldId id="554" r:id="rId64"/>
    <p:sldId id="555" r:id="rId65"/>
    <p:sldId id="558" r:id="rId66"/>
    <p:sldId id="559" r:id="rId67"/>
    <p:sldId id="560" r:id="rId68"/>
    <p:sldId id="561" r:id="rId69"/>
    <p:sldId id="562" r:id="rId70"/>
    <p:sldId id="563" r:id="rId71"/>
    <p:sldId id="526" r:id="rId72"/>
    <p:sldId id="564" r:id="rId73"/>
    <p:sldId id="527" r:id="rId74"/>
    <p:sldId id="565" r:id="rId75"/>
    <p:sldId id="529" r:id="rId76"/>
    <p:sldId id="530" r:id="rId77"/>
    <p:sldId id="566" r:id="rId78"/>
    <p:sldId id="567" r:id="rId79"/>
    <p:sldId id="568" r:id="rId80"/>
    <p:sldId id="569" r:id="rId81"/>
    <p:sldId id="533" r:id="rId82"/>
    <p:sldId id="534" r:id="rId83"/>
    <p:sldId id="535" r:id="rId84"/>
  </p:sldIdLst>
  <p:sldSz cx="9144000" cy="6858000" type="screen4x3"/>
  <p:notesSz cx="6834188" cy="9979025"/>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1EA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inimized">
    <p:restoredLeft sz="22941" autoAdjust="0"/>
    <p:restoredTop sz="24373" autoAdjust="0"/>
  </p:normalViewPr>
  <p:slideViewPr>
    <p:cSldViewPr>
      <p:cViewPr varScale="1">
        <p:scale>
          <a:sx n="15" d="100"/>
          <a:sy n="15" d="100"/>
        </p:scale>
        <p:origin x="224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6456"/>
    </p:cViewPr>
  </p:sorterViewPr>
  <p:notesViewPr>
    <p:cSldViewPr>
      <p:cViewPr varScale="1">
        <p:scale>
          <a:sx n="84" d="100"/>
          <a:sy n="84" d="100"/>
        </p:scale>
        <p:origin x="3844" y="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en-US"/>
          </a:p>
        </p:txBody>
      </p:sp>
      <p:sp>
        <p:nvSpPr>
          <p:cNvPr id="131075" name="Rectangle 3"/>
          <p:cNvSpPr>
            <a:spLocks noGrp="1" noChangeArrowheads="1"/>
          </p:cNvSpPr>
          <p:nvPr>
            <p:ph type="dt" sz="quarter" idx="1"/>
          </p:nvPr>
        </p:nvSpPr>
        <p:spPr bwMode="auto">
          <a:xfrm>
            <a:off x="3873500" y="0"/>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fld id="{93F227CF-85CA-44DA-B940-3873EBF25AA6}" type="datetimeFigureOut">
              <a:rPr lang="zh-CN" altLang="en-US"/>
              <a:pPr>
                <a:defRPr/>
              </a:pPr>
              <a:t>2021/4/25</a:t>
            </a:fld>
            <a:endParaRPr lang="zh-CN" altLang="en-US"/>
          </a:p>
        </p:txBody>
      </p:sp>
      <p:sp>
        <p:nvSpPr>
          <p:cNvPr id="131076" name="Rectangle 4"/>
          <p:cNvSpPr>
            <a:spLocks noGrp="1" noChangeArrowheads="1"/>
          </p:cNvSpPr>
          <p:nvPr>
            <p:ph type="ftr" sz="quarter" idx="2"/>
          </p:nvPr>
        </p:nvSpPr>
        <p:spPr bwMode="auto">
          <a:xfrm>
            <a:off x="0" y="9480550"/>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en-US"/>
          </a:p>
        </p:txBody>
      </p:sp>
      <p:sp>
        <p:nvSpPr>
          <p:cNvPr id="131077" name="Rectangle 5"/>
          <p:cNvSpPr>
            <a:spLocks noGrp="1" noChangeArrowheads="1"/>
          </p:cNvSpPr>
          <p:nvPr>
            <p:ph type="sldNum" sz="quarter" idx="3"/>
          </p:nvPr>
        </p:nvSpPr>
        <p:spPr bwMode="auto">
          <a:xfrm>
            <a:off x="3873500" y="9480550"/>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E9006720-07E9-4FE5-AA5B-FF37AA89F07F}" type="slidenum">
              <a:rPr lang="zh-CN" altLang="en-US"/>
              <a:pPr>
                <a:defRPr/>
              </a:pPr>
              <a:t>‹#›</a:t>
            </a:fld>
            <a:endParaRPr lang="zh-CN" altLang="en-US"/>
          </a:p>
        </p:txBody>
      </p:sp>
    </p:spTree>
    <p:extLst>
      <p:ext uri="{BB962C8B-B14F-4D97-AF65-F5344CB8AC3E}">
        <p14:creationId xmlns:p14="http://schemas.microsoft.com/office/powerpoint/2010/main" val="616986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62275"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28" charset="-128"/>
              </a:defRPr>
            </a:lvl1pPr>
          </a:lstStyle>
          <a:p>
            <a:pPr>
              <a:defRPr/>
            </a:pPr>
            <a:endParaRPr lang="en-US" altLang="zh-CN"/>
          </a:p>
        </p:txBody>
      </p:sp>
      <p:sp>
        <p:nvSpPr>
          <p:cNvPr id="28675" name="Rectangle 3"/>
          <p:cNvSpPr>
            <a:spLocks noGrp="1" noChangeArrowheads="1"/>
          </p:cNvSpPr>
          <p:nvPr>
            <p:ph type="dt" idx="1"/>
          </p:nvPr>
        </p:nvSpPr>
        <p:spPr bwMode="auto">
          <a:xfrm>
            <a:off x="3873500" y="0"/>
            <a:ext cx="2960688" cy="498475"/>
          </a:xfrm>
          <a:prstGeom prst="rect">
            <a:avLst/>
          </a:prstGeom>
          <a:noFill/>
          <a:ln>
            <a:noFill/>
          </a:ln>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28" charset="-128"/>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2338" y="747713"/>
            <a:ext cx="4991100" cy="3743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911225" y="4740275"/>
            <a:ext cx="5011738" cy="4491038"/>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8678" name="Rectangle 6"/>
          <p:cNvSpPr>
            <a:spLocks noGrp="1" noChangeArrowheads="1"/>
          </p:cNvSpPr>
          <p:nvPr>
            <p:ph type="ftr" sz="quarter" idx="4"/>
          </p:nvPr>
        </p:nvSpPr>
        <p:spPr bwMode="auto">
          <a:xfrm>
            <a:off x="0" y="9480550"/>
            <a:ext cx="2962275" cy="498475"/>
          </a:xfrm>
          <a:prstGeom prst="rect">
            <a:avLst/>
          </a:prstGeom>
          <a:noFill/>
          <a:ln>
            <a:noFill/>
          </a:ln>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28" charset="-128"/>
              </a:defRPr>
            </a:lvl1pPr>
          </a:lstStyle>
          <a:p>
            <a:pPr>
              <a:defRPr/>
            </a:pPr>
            <a:endParaRPr lang="en-US" altLang="zh-CN"/>
          </a:p>
        </p:txBody>
      </p:sp>
      <p:sp>
        <p:nvSpPr>
          <p:cNvPr id="28679" name="Rectangle 7"/>
          <p:cNvSpPr>
            <a:spLocks noGrp="1" noChangeArrowheads="1"/>
          </p:cNvSpPr>
          <p:nvPr>
            <p:ph type="sldNum" sz="quarter" idx="5"/>
          </p:nvPr>
        </p:nvSpPr>
        <p:spPr bwMode="auto">
          <a:xfrm>
            <a:off x="3873500" y="9480550"/>
            <a:ext cx="2960688" cy="498475"/>
          </a:xfrm>
          <a:prstGeom prst="rect">
            <a:avLst/>
          </a:prstGeom>
          <a:noFill/>
          <a:ln>
            <a:noFill/>
          </a:ln>
          <a:extLst/>
        </p:spPr>
        <p:txBody>
          <a:bodyPr vert="horz" wrap="square" lIns="91440" tIns="45720" rIns="91440" bIns="45720" numCol="1" anchor="b" anchorCtr="0" compatLnSpc="1">
            <a:prstTxWarp prst="textNoShape">
              <a:avLst/>
            </a:prstTxWarp>
          </a:bodyPr>
          <a:lstStyle>
            <a:lvl1pPr algn="r">
              <a:defRPr sz="1200"/>
            </a:lvl1pPr>
          </a:lstStyle>
          <a:p>
            <a:pPr>
              <a:defRPr/>
            </a:pPr>
            <a:fld id="{5C9E279E-48BB-4371-9B86-6FF7E0310C33}" type="slidenum">
              <a:rPr lang="en-US" altLang="zh-CN"/>
              <a:pPr>
                <a:defRPr/>
              </a:pPr>
              <a:t>‹#›</a:t>
            </a:fld>
            <a:endParaRPr lang="en-US" altLang="zh-CN"/>
          </a:p>
        </p:txBody>
      </p:sp>
    </p:spTree>
    <p:extLst>
      <p:ext uri="{BB962C8B-B14F-4D97-AF65-F5344CB8AC3E}">
        <p14:creationId xmlns:p14="http://schemas.microsoft.com/office/powerpoint/2010/main" val="22564338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1pPr>
    <a:lvl2pPr marL="187325"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2pPr>
    <a:lvl3pPr marL="354013"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3pPr>
    <a:lvl4pPr marL="541338" indent="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4pPr>
    <a:lvl5pPr marL="715963" indent="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aike.baidu.com/item/%E9%9D%9E%E5%A5%87%E5%BC%82%E7%9F%A9%E9%98%B5/4114613"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baike.baidu.com/item/%E9%9D%9E%E5%A5%87%E5%BC%82%E7%9F%A9%E9%98%B5/4114613"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smtClean="0"/>
              <a:t>需求分析</a:t>
            </a:r>
          </a:p>
          <a:p>
            <a:pPr marL="171450" indent="-171450">
              <a:buFont typeface="Wingdings" panose="05000000000000000000" pitchFamily="2" charset="2"/>
              <a:buChar char="ü"/>
              <a:defRPr/>
            </a:pPr>
            <a:r>
              <a:rPr lang="zh-CN" altLang="en-US" dirty="0" smtClean="0"/>
              <a:t>在技术层面上，软件工程</a:t>
            </a:r>
            <a:r>
              <a:rPr lang="zh-CN" altLang="en-US" b="1" dirty="0" smtClean="0"/>
              <a:t>开始于一系列的建模</a:t>
            </a:r>
            <a:r>
              <a:rPr lang="zh-CN" altLang="en-US" dirty="0" smtClean="0"/>
              <a:t>工作，</a:t>
            </a:r>
          </a:p>
          <a:p>
            <a:pPr marL="358775" lvl="1" indent="-171450">
              <a:buFont typeface="Wingdings" panose="05000000000000000000" pitchFamily="2" charset="2"/>
              <a:buChar char="ü"/>
              <a:defRPr/>
            </a:pPr>
            <a:r>
              <a:rPr lang="zh-CN" altLang="en-US" dirty="0" smtClean="0"/>
              <a:t>最终生成</a:t>
            </a:r>
            <a:r>
              <a:rPr lang="zh-CN" altLang="en-US" b="1" dirty="0" smtClean="0"/>
              <a:t>需求规格说明</a:t>
            </a:r>
            <a:r>
              <a:rPr lang="zh-CN" altLang="en-US" dirty="0" smtClean="0"/>
              <a:t>和</a:t>
            </a:r>
            <a:r>
              <a:rPr lang="zh-CN" altLang="en-US" b="1" dirty="0" smtClean="0"/>
              <a:t>全面的设计表示</a:t>
            </a:r>
          </a:p>
          <a:p>
            <a:pPr marL="358775" lvl="1" indent="-171450">
              <a:buFont typeface="Wingdings" panose="05000000000000000000" pitchFamily="2" charset="2"/>
              <a:buChar char="ü"/>
              <a:defRPr/>
            </a:pPr>
            <a:r>
              <a:rPr lang="zh-CN" altLang="en-US" dirty="0" smtClean="0"/>
              <a:t>产生</a:t>
            </a:r>
            <a:r>
              <a:rPr lang="zh-CN" altLang="en-US" b="1" dirty="0" smtClean="0"/>
              <a:t>软件工作特征的规格说明</a:t>
            </a:r>
            <a:r>
              <a:rPr lang="zh-CN" altLang="en-US" dirty="0" smtClean="0"/>
              <a:t>，</a:t>
            </a:r>
            <a:endParaRPr lang="en-US" altLang="zh-CN" dirty="0" smtClean="0"/>
          </a:p>
          <a:p>
            <a:pPr marL="525463" lvl="2" indent="-171450">
              <a:buFont typeface="Wingdings" panose="05000000000000000000" pitchFamily="2" charset="2"/>
              <a:buChar char="ü"/>
              <a:defRPr/>
            </a:pPr>
            <a:r>
              <a:rPr lang="zh-CN" altLang="en-US" dirty="0" smtClean="0"/>
              <a:t>指明软件和其他系统元素的</a:t>
            </a:r>
            <a:r>
              <a:rPr lang="zh-CN" altLang="en-US" b="1" dirty="0" smtClean="0"/>
              <a:t>接口</a:t>
            </a:r>
            <a:r>
              <a:rPr lang="zh-CN" altLang="en-US" dirty="0" smtClean="0"/>
              <a:t>，</a:t>
            </a:r>
            <a:endParaRPr lang="en-US" altLang="zh-CN" dirty="0" smtClean="0"/>
          </a:p>
          <a:p>
            <a:pPr marL="525463" lvl="2" indent="-171450">
              <a:buFont typeface="Wingdings" panose="05000000000000000000" pitchFamily="2" charset="2"/>
              <a:buChar char="ü"/>
              <a:defRPr/>
            </a:pPr>
            <a:r>
              <a:rPr lang="zh-CN" altLang="en-US" dirty="0" smtClean="0"/>
              <a:t>规定软件必须满足的</a:t>
            </a:r>
            <a:r>
              <a:rPr lang="zh-CN" altLang="en-US" b="1" dirty="0" smtClean="0"/>
              <a:t>约束</a:t>
            </a:r>
          </a:p>
          <a:p>
            <a:pPr marL="358775" lvl="1" indent="-171450">
              <a:buFont typeface="Wingdings" panose="05000000000000000000" pitchFamily="2" charset="2"/>
              <a:buChar char="ü"/>
              <a:defRPr/>
            </a:pPr>
            <a:r>
              <a:rPr lang="zh-CN" altLang="en-US" dirty="0" smtClean="0"/>
              <a:t>细化在前期需求工程的</a:t>
            </a:r>
            <a:r>
              <a:rPr lang="zh-CN" altLang="en-US" u="sng" dirty="0" smtClean="0"/>
              <a:t>起始、导出、谈判任务</a:t>
            </a:r>
            <a:r>
              <a:rPr lang="zh-CN" altLang="en-US" dirty="0" smtClean="0"/>
              <a:t>中建立的</a:t>
            </a:r>
            <a:r>
              <a:rPr lang="zh-CN" altLang="en-US" b="1" dirty="0" smtClean="0"/>
              <a:t>基础需求</a:t>
            </a:r>
          </a:p>
          <a:p>
            <a:pPr marL="171450" indent="-171450">
              <a:buFont typeface="Wingdings" panose="05000000000000000000" pitchFamily="2" charset="2"/>
              <a:buChar char="ü"/>
              <a:defRPr/>
            </a:pPr>
            <a:r>
              <a:rPr lang="zh-CN" altLang="en-US" dirty="0" smtClean="0"/>
              <a:t>分析模型实际上是一组模型，是系统的</a:t>
            </a:r>
            <a:r>
              <a:rPr lang="zh-CN" altLang="en-US" b="1" dirty="0" smtClean="0"/>
              <a:t>第一个技术表示</a:t>
            </a:r>
          </a:p>
          <a:p>
            <a:pPr marL="358775" lvl="1" indent="-171450">
              <a:buFont typeface="Wingdings" panose="05000000000000000000" pitchFamily="2" charset="2"/>
              <a:buChar char="ü"/>
              <a:defRPr/>
            </a:pPr>
            <a:r>
              <a:rPr lang="zh-CN" altLang="en-US" dirty="0" smtClean="0"/>
              <a:t>软件完成后，分析模型和需求规格说明书</a:t>
            </a:r>
            <a:endParaRPr lang="en-US" altLang="zh-CN" dirty="0" smtClean="0"/>
          </a:p>
          <a:p>
            <a:pPr marL="525463" lvl="2" indent="-171450">
              <a:buFont typeface="Wingdings" panose="05000000000000000000" pitchFamily="2" charset="2"/>
              <a:buChar char="ü"/>
              <a:defRPr/>
            </a:pPr>
            <a:r>
              <a:rPr lang="zh-CN" altLang="en-US" dirty="0" smtClean="0"/>
              <a:t>将</a:t>
            </a:r>
            <a:r>
              <a:rPr lang="zh-CN" altLang="en-US" b="1" dirty="0" smtClean="0"/>
              <a:t>成为提供评估软件质量的手段（确认测试）</a:t>
            </a:r>
            <a:endParaRPr lang="zh-CN" altLang="en-US" b="1" dirty="0"/>
          </a:p>
        </p:txBody>
      </p:sp>
      <p:sp>
        <p:nvSpPr>
          <p:cNvPr id="7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D2EC7F6-D335-4E0D-8F1F-D084BC3CB673}" type="slidenum">
              <a:rPr lang="en-US" altLang="zh-CN" smtClean="0"/>
              <a:pPr>
                <a:spcBef>
                  <a:spcPct val="0"/>
                </a:spcBef>
              </a:pPr>
              <a:t>3</a:t>
            </a:fld>
            <a:endParaRPr lang="en-US" altLang="zh-CN" smtClean="0"/>
          </a:p>
        </p:txBody>
      </p:sp>
    </p:spTree>
    <p:extLst>
      <p:ext uri="{BB962C8B-B14F-4D97-AF65-F5344CB8AC3E}">
        <p14:creationId xmlns:p14="http://schemas.microsoft.com/office/powerpoint/2010/main" val="281423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latin typeface="Arial" panose="020B0604020202020204" pitchFamily="34" charset="0"/>
                <a:ea typeface="ＭＳ Ｐゴシック" panose="020B0600070205080204" pitchFamily="34" charset="-128"/>
              </a:rPr>
              <a:t>编写正规的用例</a:t>
            </a:r>
          </a:p>
          <a:p>
            <a:pPr>
              <a:defRPr/>
            </a:pPr>
            <a:r>
              <a:rPr lang="zh-CN" altLang="en-US" dirty="0" smtClean="0">
                <a:latin typeface="Arial" panose="020B0604020202020204" pitchFamily="34" charset="0"/>
                <a:ea typeface="ＭＳ Ｐゴシック" panose="020B0600070205080204" pitchFamily="34" charset="-128"/>
              </a:rPr>
              <a:t>如何组织说明</a:t>
            </a:r>
            <a:r>
              <a:rPr lang="en-US" altLang="zh-CN" dirty="0" smtClean="0">
                <a:latin typeface="Arial" panose="020B0604020202020204" pitchFamily="34" charset="0"/>
                <a:ea typeface="ＭＳ Ｐゴシック" panose="020B0600070205080204" pitchFamily="34" charset="-128"/>
              </a:rPr>
              <a:t>?</a:t>
            </a:r>
          </a:p>
          <a:p>
            <a:pPr marL="171450"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更正式的方式描述用例：</a:t>
            </a:r>
            <a:endParaRPr lang="en-US" altLang="zh-CN" dirty="0" smtClean="0">
              <a:latin typeface="Arial" panose="020B0604020202020204" pitchFamily="34" charset="0"/>
              <a:ea typeface="ＭＳ Ｐゴシック" panose="020B0600070205080204" pitchFamily="34" charset="-128"/>
            </a:endParaRPr>
          </a:p>
          <a:p>
            <a:pPr marL="358775" lvl="1"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当一个用例包含关键活动或描述一套具有大量异常处理的复杂步骤时</a:t>
            </a:r>
            <a:endParaRPr lang="en-US" altLang="zh-CN" dirty="0" smtClean="0">
              <a:latin typeface="Arial" panose="020B0604020202020204" pitchFamily="34" charset="0"/>
              <a:ea typeface="ＭＳ Ｐゴシック" panose="020B0600070205080204" pitchFamily="34" charset="-128"/>
            </a:endParaRPr>
          </a:p>
          <a:p>
            <a:pPr marL="525463" lvl="2"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就会采用更为正规的方式描述用例</a:t>
            </a:r>
          </a:p>
          <a:p>
            <a:pPr marL="171450" indent="-171450">
              <a:buFont typeface="Wingdings" panose="05000000000000000000" pitchFamily="2" charset="2"/>
              <a:buChar char="ü"/>
              <a:defRPr/>
            </a:pPr>
            <a:endParaRPr lang="en-US" altLang="zh-CN" dirty="0" smtClean="0">
              <a:latin typeface="Arial" panose="020B0604020202020204" pitchFamily="34" charset="0"/>
              <a:ea typeface="ＭＳ Ｐゴシック" panose="020B0600070205080204" pitchFamily="34" charset="-128"/>
            </a:endParaRPr>
          </a:p>
          <a:p>
            <a:pPr marL="171450"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绘制用例图：在很多情况下，不需要创建使用场景的图形化表示</a:t>
            </a:r>
            <a:endParaRPr lang="en-US" altLang="zh-CN" dirty="0" smtClean="0">
              <a:latin typeface="Arial" panose="020B0604020202020204" pitchFamily="34" charset="0"/>
              <a:ea typeface="ＭＳ Ｐゴシック" panose="020B0600070205080204" pitchFamily="34" charset="-128"/>
            </a:endParaRPr>
          </a:p>
          <a:p>
            <a:pPr marL="358775" lvl="1"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但是图形化表示可以促进理解，尤其是当场景比较复杂时</a:t>
            </a:r>
          </a:p>
          <a:p>
            <a:pPr marL="171450" indent="-171450">
              <a:buFont typeface="Wingdings" panose="05000000000000000000" pitchFamily="2" charset="2"/>
              <a:buChar char="ü"/>
              <a:defRPr/>
            </a:pPr>
            <a:endParaRPr lang="en-US" altLang="zh-CN" dirty="0" smtClean="0">
              <a:latin typeface="Arial" panose="020B0604020202020204" pitchFamily="34" charset="0"/>
              <a:ea typeface="ＭＳ Ｐゴシック" panose="020B0600070205080204" pitchFamily="34" charset="-128"/>
            </a:endParaRPr>
          </a:p>
          <a:p>
            <a:pPr marL="171450"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选择其他的</a:t>
            </a:r>
            <a:r>
              <a:rPr lang="en-US" altLang="zh-CN" dirty="0" smtClean="0">
                <a:latin typeface="Arial" panose="020B0604020202020204" pitchFamily="34" charset="0"/>
                <a:ea typeface="ＭＳ Ｐゴシック" panose="020B0600070205080204" pitchFamily="34" charset="-128"/>
              </a:rPr>
              <a:t>UML</a:t>
            </a:r>
            <a:r>
              <a:rPr lang="zh-CN" altLang="en-US" dirty="0" smtClean="0">
                <a:latin typeface="Arial" panose="020B0604020202020204" pitchFamily="34" charset="0"/>
                <a:ea typeface="ＭＳ Ｐゴシック" panose="020B0600070205080204" pitchFamily="34" charset="-128"/>
              </a:rPr>
              <a:t>图补充用例说明：</a:t>
            </a:r>
            <a:endParaRPr lang="en-US" altLang="zh-CN" dirty="0" smtClean="0">
              <a:latin typeface="Arial" panose="020B0604020202020204" pitchFamily="34" charset="0"/>
              <a:ea typeface="ＭＳ Ｐゴシック" panose="020B0600070205080204" pitchFamily="34" charset="-128"/>
            </a:endParaRPr>
          </a:p>
          <a:p>
            <a:pPr marL="358775" lvl="1" indent="-171450">
              <a:buFont typeface="Wingdings" panose="05000000000000000000" pitchFamily="2" charset="2"/>
              <a:buChar char="ü"/>
              <a:defRPr/>
            </a:pPr>
            <a:r>
              <a:rPr lang="en-US" altLang="zh-CN" dirty="0" smtClean="0">
                <a:latin typeface="Arial" panose="020B0604020202020204" pitchFamily="34" charset="0"/>
                <a:ea typeface="ＭＳ Ｐゴシック" panose="020B0600070205080204" pitchFamily="34" charset="-128"/>
              </a:rPr>
              <a:t>UML</a:t>
            </a:r>
            <a:r>
              <a:rPr lang="zh-CN" altLang="en-US" dirty="0" smtClean="0">
                <a:latin typeface="Arial" panose="020B0604020202020204" pitchFamily="34" charset="0"/>
                <a:ea typeface="ＭＳ Ｐゴシック" panose="020B0600070205080204" pitchFamily="34" charset="-128"/>
              </a:rPr>
              <a:t>活动图和泳道图，在特定场景内，通过提供</a:t>
            </a:r>
            <a:r>
              <a:rPr lang="zh-CN" altLang="en-US" b="1" u="sng" dirty="0" smtClean="0">
                <a:latin typeface="Arial" panose="020B0604020202020204" pitchFamily="34" charset="0"/>
                <a:ea typeface="ＭＳ Ｐゴシック" panose="020B0600070205080204" pitchFamily="34" charset="-128"/>
              </a:rPr>
              <a:t>迭代流的图形化表示</a:t>
            </a:r>
            <a:r>
              <a:rPr lang="zh-CN" altLang="en-US" dirty="0" smtClean="0">
                <a:latin typeface="Arial" panose="020B0604020202020204" pitchFamily="34" charset="0"/>
                <a:ea typeface="ＭＳ Ｐゴシック" panose="020B0600070205080204" pitchFamily="34" charset="-128"/>
              </a:rPr>
              <a:t>来补充用例</a:t>
            </a:r>
          </a:p>
          <a:p>
            <a:pPr>
              <a:defRPr/>
            </a:pPr>
            <a:endParaRPr lang="zh-CN" altLang="en-US" dirty="0" smtClean="0">
              <a:latin typeface="Arial" panose="020B0604020202020204" pitchFamily="34" charset="0"/>
              <a:ea typeface="ＭＳ Ｐゴシック" panose="020B0600070205080204" pitchFamily="34" charset="-128"/>
            </a:endParaRPr>
          </a:p>
        </p:txBody>
      </p:sp>
      <p:sp>
        <p:nvSpPr>
          <p:cNvPr id="256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A635FD3-62C3-4CC6-BC65-97A011262962}" type="slidenum">
              <a:rPr lang="en-US" altLang="zh-CN" smtClean="0"/>
              <a:pPr>
                <a:spcBef>
                  <a:spcPct val="0"/>
                </a:spcBef>
              </a:pPr>
              <a:t>15</a:t>
            </a:fld>
            <a:endParaRPr lang="en-US" altLang="zh-CN" smtClean="0"/>
          </a:p>
        </p:txBody>
      </p:sp>
    </p:spTree>
    <p:extLst>
      <p:ext uri="{BB962C8B-B14F-4D97-AF65-F5344CB8AC3E}">
        <p14:creationId xmlns:p14="http://schemas.microsoft.com/office/powerpoint/2010/main" val="1501641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a typeface="ＭＳ Ｐゴシック" panose="020B0600070205080204" pitchFamily="34" charset="-128"/>
            </a:endParaRPr>
          </a:p>
        </p:txBody>
      </p:sp>
      <p:sp>
        <p:nvSpPr>
          <p:cNvPr id="337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84EA4A0-E1E8-497D-A561-2F7144F109DC}" type="slidenum">
              <a:rPr lang="en-US" altLang="zh-CN" smtClean="0"/>
              <a:pPr>
                <a:spcBef>
                  <a:spcPct val="0"/>
                </a:spcBef>
              </a:pPr>
              <a:t>22</a:t>
            </a:fld>
            <a:endParaRPr lang="en-US" altLang="zh-CN" smtClean="0"/>
          </a:p>
        </p:txBody>
      </p:sp>
    </p:spTree>
    <p:extLst>
      <p:ext uri="{BB962C8B-B14F-4D97-AF65-F5344CB8AC3E}">
        <p14:creationId xmlns:p14="http://schemas.microsoft.com/office/powerpoint/2010/main" val="382149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数据建模</a:t>
            </a:r>
            <a:endParaRPr lang="en-US" altLang="zh-CN" smtClean="0">
              <a:latin typeface="Arial" panose="020B0604020202020204" pitchFamily="34" charset="0"/>
              <a:ea typeface="宋体" panose="02010600030101010101" pitchFamily="2" charset="-122"/>
            </a:endParaRPr>
          </a:p>
          <a:p>
            <a:pPr eaLnBrk="1" hangingPunct="1"/>
            <a:r>
              <a:rPr lang="zh-CN" altLang="en-US" smtClean="0">
                <a:latin typeface="Arial" panose="020B0604020202020204" pitchFamily="34" charset="0"/>
                <a:ea typeface="宋体" panose="02010600030101010101" pitchFamily="2" charset="-122"/>
              </a:rPr>
              <a:t>软件工程师或分析师需要定义在系统内处理的所有数据对象、数据对象之间的关系以及其他与这些关系相关的信息</a:t>
            </a:r>
            <a:endParaRPr lang="en-US" altLang="zh-CN" smtClean="0">
              <a:latin typeface="Arial" panose="020B0604020202020204" pitchFamily="34" charset="0"/>
              <a:ea typeface="宋体" panose="02010600030101010101" pitchFamily="2" charset="-122"/>
            </a:endParaRPr>
          </a:p>
          <a:p>
            <a:pPr eaLnBrk="1" hangingPunct="1"/>
            <a:r>
              <a:rPr lang="zh-CN" altLang="en-US" smtClean="0">
                <a:latin typeface="Arial" panose="020B0604020202020204" pitchFamily="34" charset="0"/>
                <a:ea typeface="宋体" panose="02010600030101010101" pitchFamily="2" charset="-122"/>
              </a:rPr>
              <a:t>实体关系图（</a:t>
            </a:r>
            <a:r>
              <a:rPr lang="en-US" altLang="zh-CN" smtClean="0">
                <a:latin typeface="Arial" panose="020B0604020202020204" pitchFamily="34" charset="0"/>
                <a:ea typeface="宋体" panose="02010600030101010101" pitchFamily="2" charset="-122"/>
              </a:rPr>
              <a:t>ERD</a:t>
            </a:r>
            <a:r>
              <a:rPr lang="zh-CN" altLang="en-US" smtClean="0">
                <a:latin typeface="Arial" panose="020B0604020202020204" pitchFamily="34" charset="0"/>
                <a:ea typeface="宋体" panose="02010600030101010101" pitchFamily="2" charset="-122"/>
              </a:rPr>
              <a:t>）描述了这些问题并提供了在一个应用项目中输入、存储、转换和产生的所有数据对象</a:t>
            </a:r>
            <a:endParaRPr lang="en-US" altLang="zh-CN" smtClean="0">
              <a:latin typeface="Arial" panose="020B0604020202020204" pitchFamily="34" charset="0"/>
              <a:ea typeface="宋体" panose="02010600030101010101" pitchFamily="2" charset="-122"/>
            </a:endParaRPr>
          </a:p>
          <a:p>
            <a:endParaRPr lang="zh-CN" altLang="en-US" smtClean="0">
              <a:latin typeface="Arial" panose="020B0604020202020204" pitchFamily="34" charset="0"/>
              <a:ea typeface="ＭＳ Ｐゴシック" panose="020B0600070205080204" pitchFamily="34" charset="-128"/>
            </a:endParaRPr>
          </a:p>
        </p:txBody>
      </p:sp>
      <p:sp>
        <p:nvSpPr>
          <p:cNvPr id="358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95E6D47-B494-43EC-8F0C-C0150683D6AA}" type="slidenum">
              <a:rPr lang="en-US" altLang="zh-CN" smtClean="0"/>
              <a:pPr>
                <a:spcBef>
                  <a:spcPct val="0"/>
                </a:spcBef>
              </a:pPr>
              <a:t>23</a:t>
            </a:fld>
            <a:endParaRPr lang="en-US" altLang="zh-CN" smtClean="0"/>
          </a:p>
        </p:txBody>
      </p:sp>
    </p:spTree>
    <p:extLst>
      <p:ext uri="{BB962C8B-B14F-4D97-AF65-F5344CB8AC3E}">
        <p14:creationId xmlns:p14="http://schemas.microsoft.com/office/powerpoint/2010/main" val="387209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smtClean="0">
                <a:ea typeface="宋体" panose="02010600030101010101" pitchFamily="2" charset="-122"/>
              </a:rPr>
              <a:t>数据对象与属性</a:t>
            </a:r>
            <a:endParaRPr lang="en-US" altLang="zh-CN" dirty="0" smtClean="0">
              <a:ea typeface="宋体" panose="02010600030101010101" pitchFamily="2" charset="-122"/>
            </a:endParaRPr>
          </a:p>
          <a:p>
            <a:pPr eaLnBrk="1" hangingPunct="1">
              <a:spcBef>
                <a:spcPts val="300"/>
              </a:spcBef>
              <a:defRPr/>
            </a:pPr>
            <a:r>
              <a:rPr lang="zh-CN" altLang="en-US" dirty="0" smtClean="0">
                <a:latin typeface="Palatino" panose="02040502050505030304" pitchFamily="18" charset="0"/>
                <a:ea typeface="宋体" panose="02010600030101010101" pitchFamily="2" charset="-122"/>
              </a:rPr>
              <a:t>数据对象是必须由软件理解的</a:t>
            </a:r>
            <a:r>
              <a:rPr lang="zh-CN" altLang="en-US" b="1" dirty="0" smtClean="0">
                <a:solidFill>
                  <a:srgbClr val="C00000"/>
                </a:solidFill>
                <a:latin typeface="Palatino" panose="02040502050505030304" pitchFamily="18" charset="0"/>
                <a:ea typeface="宋体" panose="02010600030101010101" pitchFamily="2" charset="-122"/>
              </a:rPr>
              <a:t>复合信息表示</a:t>
            </a:r>
            <a:endParaRPr lang="en-US" altLang="zh-CN" b="1" dirty="0" smtClean="0">
              <a:solidFill>
                <a:srgbClr val="C00000"/>
              </a:solidFill>
              <a:latin typeface="Palatino" panose="02040502050505030304" pitchFamily="18" charset="0"/>
              <a:ea typeface="宋体" panose="02010600030101010101" pitchFamily="2" charset="-122"/>
            </a:endParaRPr>
          </a:p>
          <a:p>
            <a:pPr lvl="1" eaLnBrk="1" hangingPunct="1">
              <a:spcBef>
                <a:spcPts val="300"/>
              </a:spcBef>
              <a:defRPr/>
            </a:pPr>
            <a:r>
              <a:rPr lang="zh-CN" altLang="en-US" dirty="0" smtClean="0">
                <a:latin typeface="Palatino" panose="02040502050505030304" pitchFamily="18" charset="0"/>
                <a:ea typeface="宋体" panose="02010600030101010101" pitchFamily="2" charset="-122"/>
              </a:rPr>
              <a:t>复合信息是指具有若干不同的特征或属性的事物</a:t>
            </a:r>
            <a:endParaRPr lang="en-US" altLang="zh-CN" dirty="0" smtClean="0">
              <a:latin typeface="Palatino" panose="02040502050505030304" pitchFamily="18" charset="0"/>
              <a:ea typeface="宋体" panose="02010600030101010101" pitchFamily="2" charset="-122"/>
            </a:endParaRPr>
          </a:p>
          <a:p>
            <a:pPr lvl="1" eaLnBrk="1" hangingPunct="1">
              <a:spcBef>
                <a:spcPts val="300"/>
              </a:spcBef>
              <a:defRPr/>
            </a:pPr>
            <a:r>
              <a:rPr lang="zh-CN" altLang="en-US" dirty="0" smtClean="0">
                <a:latin typeface="Palatino" panose="02040502050505030304" pitchFamily="18" charset="0"/>
                <a:ea typeface="宋体" panose="02010600030101010101" pitchFamily="2" charset="-122"/>
              </a:rPr>
              <a:t>宽度和维度（长宽高）</a:t>
            </a:r>
          </a:p>
          <a:p>
            <a:pPr eaLnBrk="1" hangingPunct="1">
              <a:spcBef>
                <a:spcPts val="300"/>
              </a:spcBef>
              <a:defRPr/>
            </a:pPr>
            <a:r>
              <a:rPr lang="zh-CN" altLang="en-US" dirty="0" smtClean="0">
                <a:latin typeface="Palatino" panose="02040502050505030304" pitchFamily="18" charset="0"/>
                <a:ea typeface="宋体" panose="02010600030101010101" pitchFamily="2" charset="-122"/>
              </a:rPr>
              <a:t>数据对象可能是</a:t>
            </a:r>
            <a:r>
              <a:rPr lang="zh-CN" altLang="en-US" b="1" dirty="0" smtClean="0">
                <a:solidFill>
                  <a:srgbClr val="C00000"/>
                </a:solidFill>
                <a:latin typeface="Palatino" panose="02040502050505030304" pitchFamily="18" charset="0"/>
                <a:ea typeface="宋体" panose="02010600030101010101" pitchFamily="2" charset="-122"/>
              </a:rPr>
              <a:t>外部实体、事物、发生或事件、角色、组织单位、地点或结构</a:t>
            </a:r>
            <a:endParaRPr lang="en-US" altLang="zh-CN" dirty="0" smtClean="0">
              <a:latin typeface="Palatino" panose="02040502050505030304" pitchFamily="18" charset="0"/>
              <a:ea typeface="宋体" panose="02010600030101010101" pitchFamily="2" charset="-122"/>
            </a:endParaRPr>
          </a:p>
          <a:p>
            <a:pPr eaLnBrk="1" hangingPunct="1">
              <a:spcBef>
                <a:spcPts val="300"/>
              </a:spcBef>
              <a:defRPr/>
            </a:pPr>
            <a:r>
              <a:rPr lang="zh-CN" altLang="en-US" dirty="0" smtClean="0">
                <a:latin typeface="Palatino" panose="02040502050505030304" pitchFamily="18" charset="0"/>
                <a:ea typeface="宋体" panose="02010600030101010101" pitchFamily="2" charset="-122"/>
              </a:rPr>
              <a:t>“数据对象描述”包括了数据对象及其所有属性</a:t>
            </a:r>
            <a:endParaRPr lang="en-US" altLang="zh-CN" dirty="0" smtClean="0">
              <a:latin typeface="Palatino" panose="02040502050505030304" pitchFamily="18" charset="0"/>
              <a:ea typeface="宋体" panose="02010600030101010101" pitchFamily="2" charset="-122"/>
            </a:endParaRPr>
          </a:p>
          <a:p>
            <a:pPr lvl="1" eaLnBrk="1" hangingPunct="1">
              <a:spcBef>
                <a:spcPts val="300"/>
              </a:spcBef>
              <a:defRPr/>
            </a:pPr>
            <a:r>
              <a:rPr lang="zh-CN" altLang="en-US" dirty="0" smtClean="0">
                <a:latin typeface="Palatino" pitchFamily="-128" charset="0"/>
                <a:ea typeface="宋体" panose="02010600030101010101" pitchFamily="2" charset="-122"/>
              </a:rPr>
              <a:t>一个数据对象包含一组属性，反映对象的一个方面、质量、特征或对象的描述符</a:t>
            </a:r>
          </a:p>
          <a:p>
            <a:pPr eaLnBrk="1" hangingPunct="1">
              <a:spcBef>
                <a:spcPts val="300"/>
              </a:spcBef>
              <a:defRPr/>
            </a:pPr>
            <a:r>
              <a:rPr lang="zh-CN" altLang="en-US" kern="0" dirty="0" smtClean="0">
                <a:latin typeface="Palatino" pitchFamily="-128" charset="0"/>
                <a:ea typeface="宋体" panose="02010600030101010101" pitchFamily="2" charset="-122"/>
              </a:rPr>
              <a:t>数据对象只封装数据</a:t>
            </a:r>
            <a:r>
              <a:rPr lang="en-US" altLang="zh-CN" kern="0" dirty="0" smtClean="0">
                <a:latin typeface="Palatino" pitchFamily="-128" charset="0"/>
                <a:ea typeface="宋体" panose="02010600030101010101" pitchFamily="2" charset="-122"/>
              </a:rPr>
              <a:t>——</a:t>
            </a:r>
            <a:r>
              <a:rPr lang="zh-CN" altLang="en-US" kern="0" dirty="0" smtClean="0">
                <a:latin typeface="Palatino" pitchFamily="-128" charset="0"/>
                <a:ea typeface="宋体" panose="02010600030101010101" pitchFamily="2" charset="-122"/>
              </a:rPr>
              <a:t>在数据对象内没有对作用于数据的操作的引用</a:t>
            </a:r>
            <a:endParaRPr lang="en-US" altLang="zh-CN" kern="0" dirty="0" smtClean="0">
              <a:latin typeface="Palatino" pitchFamily="-128" charset="0"/>
              <a:ea typeface="宋体" panose="02010600030101010101" pitchFamily="2" charset="-122"/>
            </a:endParaRPr>
          </a:p>
          <a:p>
            <a:pPr>
              <a:defRPr/>
            </a:pPr>
            <a:endParaRPr lang="zh-CN" altLang="en-US" dirty="0"/>
          </a:p>
        </p:txBody>
      </p:sp>
      <p:sp>
        <p:nvSpPr>
          <p:cNvPr id="378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78CD8DB-1787-4B0B-A433-CD5DE9B7C135}" type="slidenum">
              <a:rPr lang="en-US" altLang="zh-CN" smtClean="0"/>
              <a:pPr>
                <a:spcBef>
                  <a:spcPct val="0"/>
                </a:spcBef>
              </a:pPr>
              <a:t>24</a:t>
            </a:fld>
            <a:endParaRPr lang="en-US" altLang="zh-CN" smtClean="0"/>
          </a:p>
        </p:txBody>
      </p:sp>
    </p:spTree>
    <p:extLst>
      <p:ext uri="{BB962C8B-B14F-4D97-AF65-F5344CB8AC3E}">
        <p14:creationId xmlns:p14="http://schemas.microsoft.com/office/powerpoint/2010/main" val="2448917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关系和绘制</a:t>
            </a:r>
            <a:r>
              <a:rPr lang="en-US" altLang="zh-CN" smtClean="0">
                <a:latin typeface="Arial" panose="020B0604020202020204" pitchFamily="34" charset="0"/>
                <a:ea typeface="宋体" panose="02010600030101010101" pitchFamily="2" charset="-122"/>
              </a:rPr>
              <a:t>ER</a:t>
            </a:r>
            <a:r>
              <a:rPr lang="zh-CN" altLang="en-US" smtClean="0">
                <a:latin typeface="Arial" panose="020B0604020202020204" pitchFamily="34" charset="0"/>
                <a:ea typeface="宋体" panose="02010600030101010101" pitchFamily="2" charset="-122"/>
              </a:rPr>
              <a:t>图</a:t>
            </a:r>
            <a:endParaRPr lang="en-US" altLang="zh-CN" smtClean="0">
              <a:latin typeface="Arial" panose="020B0604020202020204" pitchFamily="34" charset="0"/>
              <a:ea typeface="宋体" panose="02010600030101010101" pitchFamily="2" charset="-122"/>
            </a:endParaRPr>
          </a:p>
          <a:p>
            <a:pPr eaLnBrk="1" hangingPunct="1"/>
            <a:r>
              <a:rPr lang="zh-CN" altLang="en-US" smtClean="0">
                <a:latin typeface="Arial" panose="020B0604020202020204" pitchFamily="34" charset="0"/>
                <a:ea typeface="宋体" panose="02010600030101010101" pitchFamily="2" charset="-122"/>
              </a:rPr>
              <a:t>关系指明了数据对象间相互链接方式</a:t>
            </a:r>
            <a:endParaRPr lang="en-US" altLang="zh-CN" smtClean="0">
              <a:latin typeface="Arial" panose="020B0604020202020204" pitchFamily="34" charset="0"/>
              <a:ea typeface="宋体" panose="02010600030101010101" pitchFamily="2" charset="-122"/>
            </a:endParaRPr>
          </a:p>
          <a:p>
            <a:pPr lvl="1" eaLnBrk="1" hangingPunct="1">
              <a:spcBef>
                <a:spcPts val="600"/>
              </a:spcBef>
            </a:pPr>
            <a:r>
              <a:rPr lang="en-US" altLang="zh-CN" b="1" smtClean="0">
                <a:solidFill>
                  <a:schemeClr val="folHlink"/>
                </a:solidFill>
                <a:latin typeface="Arial" panose="020B0604020202020204" pitchFamily="34" charset="0"/>
                <a:ea typeface="宋体" panose="02010600030101010101" pitchFamily="2" charset="-122"/>
              </a:rPr>
              <a:t>person</a:t>
            </a:r>
            <a:r>
              <a:rPr lang="zh-CN" altLang="en-US" smtClean="0">
                <a:latin typeface="Arial" panose="020B0604020202020204" pitchFamily="34" charset="0"/>
                <a:ea typeface="宋体" panose="02010600030101010101" pitchFamily="2" charset="-122"/>
              </a:rPr>
              <a:t>和</a:t>
            </a:r>
            <a:r>
              <a:rPr lang="en-US" altLang="zh-CN" b="1" smtClean="0">
                <a:solidFill>
                  <a:schemeClr val="folHlink"/>
                </a:solidFill>
                <a:latin typeface="Arial" panose="020B0604020202020204" pitchFamily="34" charset="0"/>
                <a:ea typeface="宋体" panose="02010600030101010101" pitchFamily="2" charset="-122"/>
              </a:rPr>
              <a:t>car</a:t>
            </a:r>
            <a:r>
              <a:rPr lang="zh-CN" altLang="en-US" smtClean="0">
                <a:latin typeface="Arial" panose="020B0604020202020204" pitchFamily="34" charset="0"/>
                <a:ea typeface="宋体" panose="02010600030101010101" pitchFamily="2" charset="-122"/>
              </a:rPr>
              <a:t>之间建立的“链接”关系，是因为两个对象时相关的</a:t>
            </a:r>
            <a:r>
              <a:rPr lang="en-US" altLang="zh-CN" smtClean="0">
                <a:latin typeface="Arial" panose="020B0604020202020204" pitchFamily="34" charset="0"/>
                <a:ea typeface="宋体" panose="02010600030101010101" pitchFamily="2" charset="-122"/>
              </a:rPr>
              <a:t> </a:t>
            </a:r>
          </a:p>
          <a:p>
            <a:pPr lvl="1" eaLnBrk="1" hangingPunct="1">
              <a:spcBef>
                <a:spcPts val="600"/>
              </a:spcBef>
            </a:pPr>
            <a:r>
              <a:rPr lang="zh-CN" altLang="en-US" smtClean="0">
                <a:latin typeface="Arial" panose="020B0604020202020204" pitchFamily="34" charset="0"/>
                <a:ea typeface="宋体" panose="02010600030101010101" pitchFamily="2" charset="-122"/>
              </a:rPr>
              <a:t>关系</a:t>
            </a:r>
            <a:r>
              <a:rPr lang="en-US" altLang="zh-CN" b="1" smtClean="0">
                <a:solidFill>
                  <a:schemeClr val="folHlink"/>
                </a:solidFill>
                <a:latin typeface="Arial" panose="020B0604020202020204" pitchFamily="34" charset="0"/>
                <a:ea typeface="宋体" panose="02010600030101010101" pitchFamily="2" charset="-122"/>
              </a:rPr>
              <a:t>owns</a:t>
            </a:r>
            <a:r>
              <a:rPr lang="zh-CN" altLang="en-US" smtClean="0">
                <a:latin typeface="Arial" panose="020B0604020202020204" pitchFamily="34" charset="0"/>
                <a:ea typeface="宋体" panose="02010600030101010101" pitchFamily="2" charset="-122"/>
              </a:rPr>
              <a:t>和</a:t>
            </a:r>
            <a:r>
              <a:rPr lang="en-US" altLang="zh-CN" i="1" smtClean="0">
                <a:latin typeface="Arial" panose="020B0604020202020204" pitchFamily="34" charset="0"/>
                <a:ea typeface="宋体" panose="02010600030101010101" pitchFamily="2" charset="-122"/>
              </a:rPr>
              <a:t> </a:t>
            </a:r>
            <a:r>
              <a:rPr lang="en-US" altLang="zh-CN" b="1" smtClean="0">
                <a:solidFill>
                  <a:schemeClr val="folHlink"/>
                </a:solidFill>
                <a:latin typeface="Arial" panose="020B0604020202020204" pitchFamily="34" charset="0"/>
                <a:ea typeface="宋体" panose="02010600030101010101" pitchFamily="2" charset="-122"/>
              </a:rPr>
              <a:t>insured to drive</a:t>
            </a:r>
            <a:r>
              <a:rPr lang="zh-CN" altLang="en-US" smtClean="0">
                <a:latin typeface="Arial" panose="020B0604020202020204" pitchFamily="34" charset="0"/>
                <a:ea typeface="宋体" panose="02010600030101010101" pitchFamily="2" charset="-122"/>
              </a:rPr>
              <a:t>定义了</a:t>
            </a:r>
            <a:r>
              <a:rPr lang="en-US" altLang="zh-CN" b="1" smtClean="0">
                <a:solidFill>
                  <a:schemeClr val="folHlink"/>
                </a:solidFill>
                <a:latin typeface="Arial" panose="020B0604020202020204" pitchFamily="34" charset="0"/>
                <a:ea typeface="宋体" panose="02010600030101010101" pitchFamily="2" charset="-122"/>
              </a:rPr>
              <a:t>person</a:t>
            </a:r>
            <a:r>
              <a:rPr lang="zh-CN" altLang="en-US" smtClean="0">
                <a:latin typeface="Arial" panose="020B0604020202020204" pitchFamily="34" charset="0"/>
                <a:ea typeface="宋体" panose="02010600030101010101" pitchFamily="2" charset="-122"/>
              </a:rPr>
              <a:t>和</a:t>
            </a:r>
            <a:r>
              <a:rPr lang="en-US" altLang="zh-CN" b="1" smtClean="0">
                <a:solidFill>
                  <a:schemeClr val="folHlink"/>
                </a:solidFill>
                <a:latin typeface="Arial" panose="020B0604020202020204" pitchFamily="34" charset="0"/>
                <a:ea typeface="宋体" panose="02010600030101010101" pitchFamily="2" charset="-122"/>
              </a:rPr>
              <a:t>car</a:t>
            </a:r>
            <a:r>
              <a:rPr lang="zh-CN" altLang="en-US" smtClean="0">
                <a:latin typeface="Arial" panose="020B0604020202020204" pitchFamily="34" charset="0"/>
                <a:ea typeface="宋体" panose="02010600030101010101" pitchFamily="2" charset="-122"/>
              </a:rPr>
              <a:t>之间的相关连接</a:t>
            </a:r>
            <a:endParaRPr lang="en-US" altLang="zh-CN" smtClean="0">
              <a:latin typeface="Arial" panose="020B0604020202020204" pitchFamily="34" charset="0"/>
              <a:ea typeface="宋体" panose="02010600030101010101" pitchFamily="2" charset="-122"/>
            </a:endParaRPr>
          </a:p>
          <a:p>
            <a:pPr eaLnBrk="1" hangingPunct="1">
              <a:spcBef>
                <a:spcPts val="600"/>
              </a:spcBef>
            </a:pPr>
            <a:r>
              <a:rPr lang="zh-CN" altLang="en-US" smtClean="0">
                <a:latin typeface="Arial" panose="020B0604020202020204" pitchFamily="34" charset="0"/>
                <a:ea typeface="宋体" panose="02010600030101010101" pitchFamily="2" charset="-122"/>
              </a:rPr>
              <a:t>绘制</a:t>
            </a:r>
            <a:r>
              <a:rPr lang="en-US" altLang="zh-CN" smtClean="0">
                <a:latin typeface="Arial" panose="020B0604020202020204" pitchFamily="34" charset="0"/>
                <a:ea typeface="宋体" panose="02010600030101010101" pitchFamily="2" charset="-122"/>
              </a:rPr>
              <a:t>ER</a:t>
            </a:r>
            <a:r>
              <a:rPr lang="zh-CN" altLang="en-US" smtClean="0">
                <a:latin typeface="Arial" panose="020B0604020202020204" pitchFamily="34" charset="0"/>
                <a:ea typeface="宋体" panose="02010600030101010101" pitchFamily="2" charset="-122"/>
              </a:rPr>
              <a:t>图</a:t>
            </a:r>
            <a:r>
              <a:rPr lang="en-US" altLang="zh-CN" smtClean="0">
                <a:latin typeface="Arial" panose="020B0604020202020204" pitchFamily="34" charset="0"/>
                <a:ea typeface="宋体" panose="02010600030101010101" pitchFamily="2" charset="-122"/>
              </a:rPr>
              <a:t>——</a:t>
            </a:r>
            <a:r>
              <a:rPr lang="zh-CN" altLang="en-US" smtClean="0">
                <a:latin typeface="Arial" panose="020B0604020202020204" pitchFamily="34" charset="0"/>
                <a:ea typeface="宋体" panose="02010600030101010101" pitchFamily="2" charset="-122"/>
              </a:rPr>
              <a:t>示例</a:t>
            </a:r>
            <a:endParaRPr lang="en-US" altLang="zh-CN" smtClean="0">
              <a:latin typeface="Arial" panose="020B0604020202020204" pitchFamily="34" charset="0"/>
              <a:ea typeface="宋体" panose="02010600030101010101" pitchFamily="2" charset="-122"/>
            </a:endParaRPr>
          </a:p>
          <a:p>
            <a:endParaRPr lang="zh-CN" altLang="en-US" smtClean="0">
              <a:latin typeface="Arial" panose="020B0604020202020204" pitchFamily="34" charset="0"/>
              <a:ea typeface="ＭＳ Ｐゴシック" panose="020B0600070205080204" pitchFamily="34" charset="-128"/>
            </a:endParaRPr>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6CCD5A4-E0C4-499F-904F-791795F0B25D}" type="slidenum">
              <a:rPr lang="en-US" altLang="zh-CN" smtClean="0"/>
              <a:pPr>
                <a:spcBef>
                  <a:spcPct val="0"/>
                </a:spcBef>
              </a:pPr>
              <a:t>25</a:t>
            </a:fld>
            <a:endParaRPr lang="en-US" altLang="zh-CN" smtClean="0"/>
          </a:p>
        </p:txBody>
      </p:sp>
    </p:spTree>
    <p:extLst>
      <p:ext uri="{BB962C8B-B14F-4D97-AF65-F5344CB8AC3E}">
        <p14:creationId xmlns:p14="http://schemas.microsoft.com/office/powerpoint/2010/main" val="337696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关系和绘制</a:t>
            </a:r>
            <a:r>
              <a:rPr lang="en-US" altLang="zh-CN" smtClean="0">
                <a:latin typeface="Arial" panose="020B0604020202020204" pitchFamily="34" charset="0"/>
                <a:ea typeface="宋体" panose="02010600030101010101" pitchFamily="2" charset="-122"/>
              </a:rPr>
              <a:t>ER</a:t>
            </a:r>
            <a:r>
              <a:rPr lang="zh-CN" altLang="en-US" smtClean="0">
                <a:latin typeface="Arial" panose="020B0604020202020204" pitchFamily="34" charset="0"/>
                <a:ea typeface="宋体" panose="02010600030101010101" pitchFamily="2" charset="-122"/>
              </a:rPr>
              <a:t>图</a:t>
            </a:r>
            <a:endParaRPr lang="en-US" altLang="zh-CN" smtClean="0">
              <a:latin typeface="Arial" panose="020B0604020202020204" pitchFamily="34" charset="0"/>
              <a:ea typeface="宋体" panose="02010600030101010101" pitchFamily="2" charset="-122"/>
            </a:endParaRPr>
          </a:p>
          <a:p>
            <a:pPr eaLnBrk="1" hangingPunct="1"/>
            <a:r>
              <a:rPr lang="zh-CN" altLang="en-US" smtClean="0">
                <a:latin typeface="Arial" panose="020B0604020202020204" pitchFamily="34" charset="0"/>
                <a:ea typeface="宋体" panose="02010600030101010101" pitchFamily="2" charset="-122"/>
              </a:rPr>
              <a:t>关系指明了数据对象间相互链接方式</a:t>
            </a:r>
            <a:endParaRPr lang="en-US" altLang="zh-CN" smtClean="0">
              <a:latin typeface="Arial" panose="020B0604020202020204" pitchFamily="34" charset="0"/>
              <a:ea typeface="宋体" panose="02010600030101010101" pitchFamily="2" charset="-122"/>
            </a:endParaRPr>
          </a:p>
          <a:p>
            <a:pPr lvl="1" eaLnBrk="1" hangingPunct="1">
              <a:spcBef>
                <a:spcPts val="600"/>
              </a:spcBef>
            </a:pPr>
            <a:r>
              <a:rPr lang="en-US" altLang="zh-CN" b="1" smtClean="0">
                <a:solidFill>
                  <a:schemeClr val="folHlink"/>
                </a:solidFill>
                <a:latin typeface="Arial" panose="020B0604020202020204" pitchFamily="34" charset="0"/>
                <a:ea typeface="宋体" panose="02010600030101010101" pitchFamily="2" charset="-122"/>
              </a:rPr>
              <a:t>person</a:t>
            </a:r>
            <a:r>
              <a:rPr lang="zh-CN" altLang="en-US" smtClean="0">
                <a:latin typeface="Arial" panose="020B0604020202020204" pitchFamily="34" charset="0"/>
                <a:ea typeface="宋体" panose="02010600030101010101" pitchFamily="2" charset="-122"/>
              </a:rPr>
              <a:t>和</a:t>
            </a:r>
            <a:r>
              <a:rPr lang="en-US" altLang="zh-CN" b="1" smtClean="0">
                <a:solidFill>
                  <a:schemeClr val="folHlink"/>
                </a:solidFill>
                <a:latin typeface="Arial" panose="020B0604020202020204" pitchFamily="34" charset="0"/>
                <a:ea typeface="宋体" panose="02010600030101010101" pitchFamily="2" charset="-122"/>
              </a:rPr>
              <a:t>car</a:t>
            </a:r>
            <a:r>
              <a:rPr lang="zh-CN" altLang="en-US" smtClean="0">
                <a:latin typeface="Arial" panose="020B0604020202020204" pitchFamily="34" charset="0"/>
                <a:ea typeface="宋体" panose="02010600030101010101" pitchFamily="2" charset="-122"/>
              </a:rPr>
              <a:t>之间建立的“链接”关系，是因为两个对象时相关的</a:t>
            </a:r>
            <a:r>
              <a:rPr lang="en-US" altLang="zh-CN" smtClean="0">
                <a:latin typeface="Arial" panose="020B0604020202020204" pitchFamily="34" charset="0"/>
                <a:ea typeface="宋体" panose="02010600030101010101" pitchFamily="2" charset="-122"/>
              </a:rPr>
              <a:t> </a:t>
            </a:r>
          </a:p>
          <a:p>
            <a:pPr lvl="1" eaLnBrk="1" hangingPunct="1">
              <a:spcBef>
                <a:spcPts val="600"/>
              </a:spcBef>
            </a:pPr>
            <a:r>
              <a:rPr lang="zh-CN" altLang="en-US" smtClean="0">
                <a:latin typeface="Arial" panose="020B0604020202020204" pitchFamily="34" charset="0"/>
                <a:ea typeface="宋体" panose="02010600030101010101" pitchFamily="2" charset="-122"/>
              </a:rPr>
              <a:t>关系</a:t>
            </a:r>
            <a:r>
              <a:rPr lang="en-US" altLang="zh-CN" b="1" smtClean="0">
                <a:solidFill>
                  <a:schemeClr val="folHlink"/>
                </a:solidFill>
                <a:latin typeface="Arial" panose="020B0604020202020204" pitchFamily="34" charset="0"/>
                <a:ea typeface="宋体" panose="02010600030101010101" pitchFamily="2" charset="-122"/>
              </a:rPr>
              <a:t>owns</a:t>
            </a:r>
            <a:r>
              <a:rPr lang="zh-CN" altLang="en-US" smtClean="0">
                <a:latin typeface="Arial" panose="020B0604020202020204" pitchFamily="34" charset="0"/>
                <a:ea typeface="宋体" panose="02010600030101010101" pitchFamily="2" charset="-122"/>
              </a:rPr>
              <a:t>和</a:t>
            </a:r>
            <a:r>
              <a:rPr lang="en-US" altLang="zh-CN" i="1" smtClean="0">
                <a:latin typeface="Arial" panose="020B0604020202020204" pitchFamily="34" charset="0"/>
                <a:ea typeface="宋体" panose="02010600030101010101" pitchFamily="2" charset="-122"/>
              </a:rPr>
              <a:t> </a:t>
            </a:r>
            <a:r>
              <a:rPr lang="en-US" altLang="zh-CN" b="1" smtClean="0">
                <a:solidFill>
                  <a:schemeClr val="folHlink"/>
                </a:solidFill>
                <a:latin typeface="Arial" panose="020B0604020202020204" pitchFamily="34" charset="0"/>
                <a:ea typeface="宋体" panose="02010600030101010101" pitchFamily="2" charset="-122"/>
              </a:rPr>
              <a:t>insured to drive</a:t>
            </a:r>
            <a:r>
              <a:rPr lang="zh-CN" altLang="en-US" smtClean="0">
                <a:latin typeface="Arial" panose="020B0604020202020204" pitchFamily="34" charset="0"/>
                <a:ea typeface="宋体" panose="02010600030101010101" pitchFamily="2" charset="-122"/>
              </a:rPr>
              <a:t>定义了</a:t>
            </a:r>
            <a:r>
              <a:rPr lang="en-US" altLang="zh-CN" b="1" smtClean="0">
                <a:solidFill>
                  <a:schemeClr val="folHlink"/>
                </a:solidFill>
                <a:latin typeface="Arial" panose="020B0604020202020204" pitchFamily="34" charset="0"/>
                <a:ea typeface="宋体" panose="02010600030101010101" pitchFamily="2" charset="-122"/>
              </a:rPr>
              <a:t>person</a:t>
            </a:r>
            <a:r>
              <a:rPr lang="zh-CN" altLang="en-US" smtClean="0">
                <a:latin typeface="Arial" panose="020B0604020202020204" pitchFamily="34" charset="0"/>
                <a:ea typeface="宋体" panose="02010600030101010101" pitchFamily="2" charset="-122"/>
              </a:rPr>
              <a:t>和</a:t>
            </a:r>
            <a:r>
              <a:rPr lang="en-US" altLang="zh-CN" b="1" smtClean="0">
                <a:solidFill>
                  <a:schemeClr val="folHlink"/>
                </a:solidFill>
                <a:latin typeface="Arial" panose="020B0604020202020204" pitchFamily="34" charset="0"/>
                <a:ea typeface="宋体" panose="02010600030101010101" pitchFamily="2" charset="-122"/>
              </a:rPr>
              <a:t>car</a:t>
            </a:r>
            <a:r>
              <a:rPr lang="zh-CN" altLang="en-US" smtClean="0">
                <a:latin typeface="Arial" panose="020B0604020202020204" pitchFamily="34" charset="0"/>
                <a:ea typeface="宋体" panose="02010600030101010101" pitchFamily="2" charset="-122"/>
              </a:rPr>
              <a:t>之间的相关连接</a:t>
            </a:r>
            <a:endParaRPr lang="en-US" altLang="zh-CN" smtClean="0">
              <a:latin typeface="Arial" panose="020B0604020202020204" pitchFamily="34" charset="0"/>
              <a:ea typeface="宋体" panose="02010600030101010101" pitchFamily="2" charset="-122"/>
            </a:endParaRPr>
          </a:p>
          <a:p>
            <a:pPr eaLnBrk="1" hangingPunct="1">
              <a:spcBef>
                <a:spcPts val="600"/>
              </a:spcBef>
            </a:pPr>
            <a:r>
              <a:rPr lang="zh-CN" altLang="en-US" smtClean="0">
                <a:latin typeface="Arial" panose="020B0604020202020204" pitchFamily="34" charset="0"/>
                <a:ea typeface="宋体" panose="02010600030101010101" pitchFamily="2" charset="-122"/>
              </a:rPr>
              <a:t>绘制</a:t>
            </a:r>
            <a:r>
              <a:rPr lang="en-US" altLang="zh-CN" smtClean="0">
                <a:latin typeface="Arial" panose="020B0604020202020204" pitchFamily="34" charset="0"/>
                <a:ea typeface="宋体" panose="02010600030101010101" pitchFamily="2" charset="-122"/>
              </a:rPr>
              <a:t>ER</a:t>
            </a:r>
            <a:r>
              <a:rPr lang="zh-CN" altLang="en-US" smtClean="0">
                <a:latin typeface="Arial" panose="020B0604020202020204" pitchFamily="34" charset="0"/>
                <a:ea typeface="宋体" panose="02010600030101010101" pitchFamily="2" charset="-122"/>
              </a:rPr>
              <a:t>图</a:t>
            </a:r>
            <a:r>
              <a:rPr lang="en-US" altLang="zh-CN" smtClean="0">
                <a:latin typeface="Arial" panose="020B0604020202020204" pitchFamily="34" charset="0"/>
                <a:ea typeface="宋体" panose="02010600030101010101" pitchFamily="2" charset="-122"/>
              </a:rPr>
              <a:t>——</a:t>
            </a:r>
            <a:r>
              <a:rPr lang="zh-CN" altLang="en-US" smtClean="0">
                <a:latin typeface="Arial" panose="020B0604020202020204" pitchFamily="34" charset="0"/>
                <a:ea typeface="宋体" panose="02010600030101010101" pitchFamily="2" charset="-122"/>
              </a:rPr>
              <a:t>示例</a:t>
            </a:r>
            <a:endParaRPr lang="en-US" altLang="zh-CN" smtClean="0">
              <a:latin typeface="Arial" panose="020B0604020202020204" pitchFamily="34" charset="0"/>
              <a:ea typeface="宋体" panose="02010600030101010101" pitchFamily="2" charset="-122"/>
            </a:endParaRPr>
          </a:p>
          <a:p>
            <a:endParaRPr lang="zh-CN" altLang="en-US" smtClean="0">
              <a:latin typeface="Arial" panose="020B0604020202020204" pitchFamily="34" charset="0"/>
              <a:ea typeface="ＭＳ Ｐゴシック" panose="020B0600070205080204" pitchFamily="34" charset="-128"/>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988EDDB-B787-4B27-A489-8A138DF19BB8}" type="slidenum">
              <a:rPr lang="en-US" altLang="zh-CN" smtClean="0"/>
              <a:pPr>
                <a:spcBef>
                  <a:spcPct val="0"/>
                </a:spcBef>
              </a:pPr>
              <a:t>26</a:t>
            </a:fld>
            <a:endParaRPr lang="en-US" altLang="zh-CN" smtClean="0"/>
          </a:p>
        </p:txBody>
      </p:sp>
    </p:spTree>
    <p:extLst>
      <p:ext uri="{BB962C8B-B14F-4D97-AF65-F5344CB8AC3E}">
        <p14:creationId xmlns:p14="http://schemas.microsoft.com/office/powerpoint/2010/main" val="2526929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关系和绘制</a:t>
            </a:r>
            <a:r>
              <a:rPr lang="en-US" altLang="zh-CN" smtClean="0">
                <a:latin typeface="Arial" panose="020B0604020202020204" pitchFamily="34" charset="0"/>
                <a:ea typeface="宋体" panose="02010600030101010101" pitchFamily="2" charset="-122"/>
              </a:rPr>
              <a:t>ER</a:t>
            </a:r>
            <a:r>
              <a:rPr lang="zh-CN" altLang="en-US" smtClean="0">
                <a:latin typeface="Arial" panose="020B0604020202020204" pitchFamily="34" charset="0"/>
                <a:ea typeface="宋体" panose="02010600030101010101" pitchFamily="2" charset="-122"/>
              </a:rPr>
              <a:t>图</a:t>
            </a:r>
            <a:endParaRPr lang="en-US" altLang="zh-CN" smtClean="0">
              <a:latin typeface="Arial" panose="020B0604020202020204" pitchFamily="34" charset="0"/>
              <a:ea typeface="宋体" panose="02010600030101010101" pitchFamily="2" charset="-122"/>
            </a:endParaRPr>
          </a:p>
          <a:p>
            <a:pPr eaLnBrk="1" hangingPunct="1"/>
            <a:r>
              <a:rPr lang="zh-CN" altLang="en-US" smtClean="0">
                <a:latin typeface="Arial" panose="020B0604020202020204" pitchFamily="34" charset="0"/>
                <a:ea typeface="宋体" panose="02010600030101010101" pitchFamily="2" charset="-122"/>
              </a:rPr>
              <a:t>关系指明了数据对象间相互链接方式</a:t>
            </a:r>
            <a:endParaRPr lang="en-US" altLang="zh-CN" smtClean="0">
              <a:latin typeface="Arial" panose="020B0604020202020204" pitchFamily="34" charset="0"/>
              <a:ea typeface="宋体" panose="02010600030101010101" pitchFamily="2" charset="-122"/>
            </a:endParaRPr>
          </a:p>
          <a:p>
            <a:pPr lvl="1" eaLnBrk="1" hangingPunct="1">
              <a:spcBef>
                <a:spcPts val="600"/>
              </a:spcBef>
            </a:pPr>
            <a:r>
              <a:rPr lang="en-US" altLang="zh-CN" b="1" smtClean="0">
                <a:solidFill>
                  <a:schemeClr val="folHlink"/>
                </a:solidFill>
                <a:latin typeface="Arial" panose="020B0604020202020204" pitchFamily="34" charset="0"/>
                <a:ea typeface="宋体" panose="02010600030101010101" pitchFamily="2" charset="-122"/>
              </a:rPr>
              <a:t>person</a:t>
            </a:r>
            <a:r>
              <a:rPr lang="zh-CN" altLang="en-US" smtClean="0">
                <a:latin typeface="Arial" panose="020B0604020202020204" pitchFamily="34" charset="0"/>
                <a:ea typeface="宋体" panose="02010600030101010101" pitchFamily="2" charset="-122"/>
              </a:rPr>
              <a:t>和</a:t>
            </a:r>
            <a:r>
              <a:rPr lang="en-US" altLang="zh-CN" b="1" smtClean="0">
                <a:solidFill>
                  <a:schemeClr val="folHlink"/>
                </a:solidFill>
                <a:latin typeface="Arial" panose="020B0604020202020204" pitchFamily="34" charset="0"/>
                <a:ea typeface="宋体" panose="02010600030101010101" pitchFamily="2" charset="-122"/>
              </a:rPr>
              <a:t>car</a:t>
            </a:r>
            <a:r>
              <a:rPr lang="zh-CN" altLang="en-US" smtClean="0">
                <a:latin typeface="Arial" panose="020B0604020202020204" pitchFamily="34" charset="0"/>
                <a:ea typeface="宋体" panose="02010600030101010101" pitchFamily="2" charset="-122"/>
              </a:rPr>
              <a:t>之间建立的“链接”关系，是因为两个对象时相关的</a:t>
            </a:r>
            <a:r>
              <a:rPr lang="en-US" altLang="zh-CN" smtClean="0">
                <a:latin typeface="Arial" panose="020B0604020202020204" pitchFamily="34" charset="0"/>
                <a:ea typeface="宋体" panose="02010600030101010101" pitchFamily="2" charset="-122"/>
              </a:rPr>
              <a:t> </a:t>
            </a:r>
          </a:p>
          <a:p>
            <a:pPr lvl="1" eaLnBrk="1" hangingPunct="1">
              <a:spcBef>
                <a:spcPts val="600"/>
              </a:spcBef>
            </a:pPr>
            <a:r>
              <a:rPr lang="zh-CN" altLang="en-US" smtClean="0">
                <a:latin typeface="Arial" panose="020B0604020202020204" pitchFamily="34" charset="0"/>
                <a:ea typeface="宋体" panose="02010600030101010101" pitchFamily="2" charset="-122"/>
              </a:rPr>
              <a:t>关系</a:t>
            </a:r>
            <a:r>
              <a:rPr lang="en-US" altLang="zh-CN" b="1" smtClean="0">
                <a:solidFill>
                  <a:schemeClr val="folHlink"/>
                </a:solidFill>
                <a:latin typeface="Arial" panose="020B0604020202020204" pitchFamily="34" charset="0"/>
                <a:ea typeface="宋体" panose="02010600030101010101" pitchFamily="2" charset="-122"/>
              </a:rPr>
              <a:t>owns</a:t>
            </a:r>
            <a:r>
              <a:rPr lang="zh-CN" altLang="en-US" smtClean="0">
                <a:latin typeface="Arial" panose="020B0604020202020204" pitchFamily="34" charset="0"/>
                <a:ea typeface="宋体" panose="02010600030101010101" pitchFamily="2" charset="-122"/>
              </a:rPr>
              <a:t>和</a:t>
            </a:r>
            <a:r>
              <a:rPr lang="en-US" altLang="zh-CN" i="1" smtClean="0">
                <a:latin typeface="Arial" panose="020B0604020202020204" pitchFamily="34" charset="0"/>
                <a:ea typeface="宋体" panose="02010600030101010101" pitchFamily="2" charset="-122"/>
              </a:rPr>
              <a:t> </a:t>
            </a:r>
            <a:r>
              <a:rPr lang="en-US" altLang="zh-CN" b="1" smtClean="0">
                <a:solidFill>
                  <a:schemeClr val="folHlink"/>
                </a:solidFill>
                <a:latin typeface="Arial" panose="020B0604020202020204" pitchFamily="34" charset="0"/>
                <a:ea typeface="宋体" panose="02010600030101010101" pitchFamily="2" charset="-122"/>
              </a:rPr>
              <a:t>insured to drive</a:t>
            </a:r>
            <a:r>
              <a:rPr lang="zh-CN" altLang="en-US" smtClean="0">
                <a:latin typeface="Arial" panose="020B0604020202020204" pitchFamily="34" charset="0"/>
                <a:ea typeface="宋体" panose="02010600030101010101" pitchFamily="2" charset="-122"/>
              </a:rPr>
              <a:t>定义了</a:t>
            </a:r>
            <a:r>
              <a:rPr lang="en-US" altLang="zh-CN" b="1" smtClean="0">
                <a:solidFill>
                  <a:schemeClr val="folHlink"/>
                </a:solidFill>
                <a:latin typeface="Arial" panose="020B0604020202020204" pitchFamily="34" charset="0"/>
                <a:ea typeface="宋体" panose="02010600030101010101" pitchFamily="2" charset="-122"/>
              </a:rPr>
              <a:t>person</a:t>
            </a:r>
            <a:r>
              <a:rPr lang="zh-CN" altLang="en-US" smtClean="0">
                <a:latin typeface="Arial" panose="020B0604020202020204" pitchFamily="34" charset="0"/>
                <a:ea typeface="宋体" panose="02010600030101010101" pitchFamily="2" charset="-122"/>
              </a:rPr>
              <a:t>和</a:t>
            </a:r>
            <a:r>
              <a:rPr lang="en-US" altLang="zh-CN" b="1" smtClean="0">
                <a:solidFill>
                  <a:schemeClr val="folHlink"/>
                </a:solidFill>
                <a:latin typeface="Arial" panose="020B0604020202020204" pitchFamily="34" charset="0"/>
                <a:ea typeface="宋体" panose="02010600030101010101" pitchFamily="2" charset="-122"/>
              </a:rPr>
              <a:t>car</a:t>
            </a:r>
            <a:r>
              <a:rPr lang="zh-CN" altLang="en-US" smtClean="0">
                <a:latin typeface="Arial" panose="020B0604020202020204" pitchFamily="34" charset="0"/>
                <a:ea typeface="宋体" panose="02010600030101010101" pitchFamily="2" charset="-122"/>
              </a:rPr>
              <a:t>之间的相关连接</a:t>
            </a:r>
            <a:endParaRPr lang="en-US" altLang="zh-CN" smtClean="0">
              <a:latin typeface="Arial" panose="020B0604020202020204" pitchFamily="34" charset="0"/>
              <a:ea typeface="宋体" panose="02010600030101010101" pitchFamily="2" charset="-122"/>
            </a:endParaRPr>
          </a:p>
          <a:p>
            <a:pPr eaLnBrk="1" hangingPunct="1">
              <a:spcBef>
                <a:spcPts val="600"/>
              </a:spcBef>
            </a:pPr>
            <a:r>
              <a:rPr lang="zh-CN" altLang="en-US" smtClean="0">
                <a:latin typeface="Arial" panose="020B0604020202020204" pitchFamily="34" charset="0"/>
                <a:ea typeface="宋体" panose="02010600030101010101" pitchFamily="2" charset="-122"/>
              </a:rPr>
              <a:t>绘制</a:t>
            </a:r>
            <a:r>
              <a:rPr lang="en-US" altLang="zh-CN" smtClean="0">
                <a:latin typeface="Arial" panose="020B0604020202020204" pitchFamily="34" charset="0"/>
                <a:ea typeface="宋体" panose="02010600030101010101" pitchFamily="2" charset="-122"/>
              </a:rPr>
              <a:t>ER</a:t>
            </a:r>
            <a:r>
              <a:rPr lang="zh-CN" altLang="en-US" smtClean="0">
                <a:latin typeface="Arial" panose="020B0604020202020204" pitchFamily="34" charset="0"/>
                <a:ea typeface="宋体" panose="02010600030101010101" pitchFamily="2" charset="-122"/>
              </a:rPr>
              <a:t>图</a:t>
            </a:r>
            <a:r>
              <a:rPr lang="en-US" altLang="zh-CN" smtClean="0">
                <a:latin typeface="Arial" panose="020B0604020202020204" pitchFamily="34" charset="0"/>
                <a:ea typeface="宋体" panose="02010600030101010101" pitchFamily="2" charset="-122"/>
              </a:rPr>
              <a:t>——</a:t>
            </a:r>
            <a:r>
              <a:rPr lang="zh-CN" altLang="en-US" smtClean="0">
                <a:latin typeface="Arial" panose="020B0604020202020204" pitchFamily="34" charset="0"/>
                <a:ea typeface="宋体" panose="02010600030101010101" pitchFamily="2" charset="-122"/>
              </a:rPr>
              <a:t>示例</a:t>
            </a:r>
            <a:endParaRPr lang="en-US" altLang="zh-CN" smtClean="0">
              <a:latin typeface="Arial" panose="020B0604020202020204" pitchFamily="34" charset="0"/>
              <a:ea typeface="宋体" panose="02010600030101010101" pitchFamily="2" charset="-122"/>
            </a:endParaRPr>
          </a:p>
          <a:p>
            <a:endParaRPr lang="zh-CN" altLang="en-US" smtClean="0">
              <a:latin typeface="Arial" panose="020B0604020202020204" pitchFamily="34" charset="0"/>
              <a:ea typeface="ＭＳ Ｐゴシック" panose="020B0600070205080204" pitchFamily="34" charset="-128"/>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988EDDB-B787-4B27-A489-8A138DF19BB8}" type="slidenum">
              <a:rPr lang="en-US" altLang="zh-CN" smtClean="0"/>
              <a:pPr>
                <a:spcBef>
                  <a:spcPct val="0"/>
                </a:spcBef>
              </a:pPr>
              <a:t>27</a:t>
            </a:fld>
            <a:endParaRPr lang="en-US" altLang="zh-CN" smtClean="0"/>
          </a:p>
        </p:txBody>
      </p:sp>
    </p:spTree>
    <p:extLst>
      <p:ext uri="{BB962C8B-B14F-4D97-AF65-F5344CB8AC3E}">
        <p14:creationId xmlns:p14="http://schemas.microsoft.com/office/powerpoint/2010/main" val="3488704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宋体" panose="02010600030101010101" pitchFamily="2" charset="-122"/>
              </a:rPr>
              <a:t>基于类的建模</a:t>
            </a:r>
            <a:endParaRPr lang="en-US" altLang="zh-CN" dirty="0" smtClean="0">
              <a:latin typeface="Arial" panose="020B0604020202020204" pitchFamily="34" charset="0"/>
              <a:ea typeface="宋体" panose="02010600030101010101" pitchFamily="2" charset="-122"/>
            </a:endParaRPr>
          </a:p>
          <a:p>
            <a:pPr marL="171450" indent="-171450" eaLnBrk="1" hangingPunct="1">
              <a:buFont typeface="Arial" panose="020B0604020202020204" pitchFamily="34" charset="0"/>
              <a:buChar char="•"/>
            </a:pPr>
            <a:r>
              <a:rPr lang="zh-CN" altLang="en-US" dirty="0" smtClean="0">
                <a:latin typeface="Palatino" pitchFamily="-128" charset="0"/>
                <a:ea typeface="宋体" panose="02010600030101010101" pitchFamily="2" charset="-122"/>
              </a:rPr>
              <a:t>表示了系统操作的对象、应用于对象间能有效控制的操作（方法</a:t>
            </a:r>
            <a:r>
              <a:rPr lang="en-US" altLang="zh-CN" dirty="0" smtClean="0">
                <a:latin typeface="Palatino" pitchFamily="-128" charset="0"/>
                <a:ea typeface="宋体" panose="02010600030101010101" pitchFamily="2" charset="-122"/>
              </a:rPr>
              <a:t>/</a:t>
            </a:r>
            <a:r>
              <a:rPr lang="zh-CN" altLang="en-US" dirty="0" smtClean="0">
                <a:latin typeface="Palatino" pitchFamily="-128" charset="0"/>
                <a:ea typeface="宋体" panose="02010600030101010101" pitchFamily="2" charset="-122"/>
              </a:rPr>
              <a:t>服务）、对象间（层级）的关系以及定义类之间的协作</a:t>
            </a:r>
            <a:r>
              <a:rPr lang="en-US" altLang="zh-CN" dirty="0" smtClean="0">
                <a:latin typeface="Palatino" pitchFamily="-128" charset="0"/>
                <a:ea typeface="宋体" panose="02010600030101010101" pitchFamily="2" charset="-122"/>
              </a:rPr>
              <a:t>. </a:t>
            </a:r>
          </a:p>
          <a:p>
            <a:pPr marL="171450" indent="-171450" eaLnBrk="1" hangingPunct="1">
              <a:buFont typeface="Arial" panose="020B0604020202020204" pitchFamily="34" charset="0"/>
              <a:buChar char="•"/>
            </a:pPr>
            <a:r>
              <a:rPr lang="zh-CN" altLang="en-US" dirty="0" smtClean="0">
                <a:latin typeface="Palatino" pitchFamily="-128" charset="0"/>
                <a:ea typeface="宋体" panose="02010600030101010101" pitchFamily="2" charset="-122"/>
              </a:rPr>
              <a:t>类分析模型，包括：</a:t>
            </a:r>
            <a:endParaRPr lang="en-US" altLang="zh-CN" dirty="0" smtClean="0">
              <a:latin typeface="Palatino" pitchFamily="-128" charset="0"/>
              <a:ea typeface="宋体" panose="02010600030101010101" pitchFamily="2" charset="-122"/>
            </a:endParaRPr>
          </a:p>
          <a:p>
            <a:pPr marL="358775" lvl="1" indent="-171450" eaLnBrk="1" hangingPunct="1">
              <a:buFont typeface="Arial" panose="020B0604020202020204" pitchFamily="34" charset="0"/>
              <a:buChar char="•"/>
            </a:pPr>
            <a:r>
              <a:rPr lang="zh-CN" altLang="en-US" dirty="0" smtClean="0">
                <a:latin typeface="Palatino" pitchFamily="-128" charset="0"/>
                <a:ea typeface="宋体" panose="02010600030101010101" pitchFamily="2" charset="-122"/>
              </a:rPr>
              <a:t>类和对象（需要识别）</a:t>
            </a:r>
            <a:r>
              <a:rPr lang="en-US" altLang="zh-CN" dirty="0" smtClean="0">
                <a:latin typeface="Palatino" pitchFamily="-128" charset="0"/>
                <a:ea typeface="宋体" panose="02010600030101010101" pitchFamily="2" charset="-122"/>
              </a:rPr>
              <a:t> </a:t>
            </a:r>
          </a:p>
          <a:p>
            <a:pPr marL="358775" lvl="1" indent="-171450" eaLnBrk="1" hangingPunct="1">
              <a:buFont typeface="Arial" panose="020B0604020202020204" pitchFamily="34" charset="0"/>
              <a:buChar char="•"/>
            </a:pPr>
            <a:r>
              <a:rPr lang="zh-CN" altLang="en-US" dirty="0" smtClean="0">
                <a:latin typeface="Palatino" pitchFamily="-128" charset="0"/>
                <a:ea typeface="宋体" panose="02010600030101010101" pitchFamily="2" charset="-122"/>
              </a:rPr>
              <a:t>属性（需要描述）</a:t>
            </a:r>
            <a:endParaRPr lang="en-US" altLang="zh-CN" dirty="0" smtClean="0">
              <a:latin typeface="Palatino" pitchFamily="-128" charset="0"/>
              <a:ea typeface="宋体" panose="02010600030101010101" pitchFamily="2" charset="-122"/>
            </a:endParaRPr>
          </a:p>
          <a:p>
            <a:pPr marL="358775" lvl="1" indent="-171450" eaLnBrk="1" hangingPunct="1">
              <a:buFont typeface="Arial" panose="020B0604020202020204" pitchFamily="34" charset="0"/>
              <a:buChar char="•"/>
            </a:pPr>
            <a:r>
              <a:rPr lang="zh-CN" altLang="en-US" dirty="0" smtClean="0">
                <a:latin typeface="Palatino" pitchFamily="-128" charset="0"/>
                <a:ea typeface="宋体" panose="02010600030101010101" pitchFamily="2" charset="-122"/>
              </a:rPr>
              <a:t>操作（需要定义）</a:t>
            </a:r>
            <a:endParaRPr lang="en-US" altLang="zh-CN" dirty="0" smtClean="0">
              <a:latin typeface="Palatino" pitchFamily="-128" charset="0"/>
              <a:ea typeface="宋体" panose="02010600030101010101" pitchFamily="2" charset="-122"/>
            </a:endParaRPr>
          </a:p>
          <a:p>
            <a:pPr marL="358775" lvl="1" indent="-171450" eaLnBrk="1" hangingPunct="1">
              <a:buFont typeface="Arial" panose="020B0604020202020204" pitchFamily="34" charset="0"/>
              <a:buChar char="•"/>
            </a:pPr>
            <a:r>
              <a:rPr lang="en-US" altLang="zh-CN" dirty="0" smtClean="0">
                <a:latin typeface="Palatino" pitchFamily="-128" charset="0"/>
                <a:ea typeface="宋体" panose="02010600030101010101" pitchFamily="2" charset="-122"/>
              </a:rPr>
              <a:t>CRC</a:t>
            </a:r>
            <a:r>
              <a:rPr lang="zh-CN" altLang="en-US" dirty="0" smtClean="0">
                <a:latin typeface="Palatino" pitchFamily="-128" charset="0"/>
                <a:ea typeface="宋体" panose="02010600030101010101" pitchFamily="2" charset="-122"/>
              </a:rPr>
              <a:t>建模</a:t>
            </a:r>
            <a:r>
              <a:rPr lang="en-US" altLang="zh-CN" dirty="0" smtClean="0">
                <a:latin typeface="Palatino" pitchFamily="-128" charset="0"/>
                <a:ea typeface="宋体" panose="02010600030101010101" pitchFamily="2" charset="-122"/>
              </a:rPr>
              <a:t> </a:t>
            </a:r>
          </a:p>
          <a:p>
            <a:pPr marL="358775" lvl="1" indent="-171450" eaLnBrk="1" hangingPunct="1">
              <a:buFont typeface="Arial" panose="020B0604020202020204" pitchFamily="34" charset="0"/>
              <a:buChar char="•"/>
            </a:pPr>
            <a:r>
              <a:rPr lang="zh-CN" altLang="en-US" dirty="0" smtClean="0">
                <a:latin typeface="Palatino" pitchFamily="-128" charset="0"/>
                <a:ea typeface="宋体" panose="02010600030101010101" pitchFamily="2" charset="-122"/>
              </a:rPr>
              <a:t>协作图（关联和依赖）</a:t>
            </a:r>
            <a:endParaRPr lang="en-US" altLang="zh-CN" dirty="0" smtClean="0">
              <a:latin typeface="Palatino" pitchFamily="-128" charset="0"/>
              <a:ea typeface="宋体" panose="02010600030101010101" pitchFamily="2" charset="-122"/>
            </a:endParaRPr>
          </a:p>
          <a:p>
            <a:pPr marL="358775" lvl="1" indent="-171450" eaLnBrk="1" hangingPunct="1">
              <a:buFont typeface="Arial" panose="020B0604020202020204" pitchFamily="34" charset="0"/>
              <a:buChar char="•"/>
            </a:pPr>
            <a:r>
              <a:rPr lang="zh-CN" altLang="en-US" dirty="0" smtClean="0">
                <a:latin typeface="Palatino" pitchFamily="-128" charset="0"/>
                <a:ea typeface="宋体" panose="02010600030101010101" pitchFamily="2" charset="-122"/>
              </a:rPr>
              <a:t>分析包</a:t>
            </a:r>
            <a:endParaRPr lang="zh-CN" altLang="en-US" dirty="0" smtClean="0">
              <a:latin typeface="Arial" panose="020B0604020202020204" pitchFamily="34" charset="0"/>
              <a:ea typeface="ＭＳ Ｐゴシック" panose="020B0600070205080204" pitchFamily="34" charset="-128"/>
            </a:endParaRPr>
          </a:p>
        </p:txBody>
      </p:sp>
      <p:sp>
        <p:nvSpPr>
          <p:cNvPr id="440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CC00AFE-D405-4561-991A-4BD025F1EA46}" type="slidenum">
              <a:rPr lang="en-US" altLang="zh-CN" smtClean="0"/>
              <a:pPr>
                <a:spcBef>
                  <a:spcPct val="0"/>
                </a:spcBef>
              </a:pPr>
              <a:t>28</a:t>
            </a:fld>
            <a:endParaRPr lang="en-US" altLang="zh-CN" smtClean="0"/>
          </a:p>
        </p:txBody>
      </p:sp>
    </p:spTree>
    <p:extLst>
      <p:ext uri="{BB962C8B-B14F-4D97-AF65-F5344CB8AC3E}">
        <p14:creationId xmlns:p14="http://schemas.microsoft.com/office/powerpoint/2010/main" val="4066644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宋体" panose="02010600030101010101" pitchFamily="2" charset="-122"/>
              </a:rPr>
              <a:t>识别分析类</a:t>
            </a:r>
            <a:endParaRPr lang="en-US" altLang="zh-CN" dirty="0" smtClean="0">
              <a:latin typeface="Arial" panose="020B0604020202020204" pitchFamily="34" charset="0"/>
              <a:ea typeface="宋体" panose="02010600030101010101" pitchFamily="2" charset="-122"/>
            </a:endParaRPr>
          </a:p>
          <a:p>
            <a:pPr marL="171450" indent="-171450">
              <a:buFont typeface="Arial" panose="020B0604020202020204" pitchFamily="34" charset="0"/>
              <a:buChar char="•"/>
            </a:pPr>
            <a:r>
              <a:rPr lang="zh-CN" altLang="en-US" dirty="0" smtClean="0">
                <a:latin typeface="Palatino" pitchFamily="-128" charset="0"/>
                <a:ea typeface="宋体" panose="02010600030101010101" pitchFamily="2" charset="-122"/>
              </a:rPr>
              <a:t>检查问题陈述，或对为用例或处理叙述进行“</a:t>
            </a:r>
            <a:r>
              <a:rPr lang="zh-CN" altLang="en-US" b="1" dirty="0" smtClean="0">
                <a:solidFill>
                  <a:srgbClr val="C00000"/>
                </a:solidFill>
                <a:latin typeface="Palatino" pitchFamily="-128" charset="0"/>
                <a:ea typeface="宋体" panose="02010600030101010101" pitchFamily="2" charset="-122"/>
              </a:rPr>
              <a:t>语法分析</a:t>
            </a:r>
            <a:r>
              <a:rPr lang="zh-CN" altLang="en-US" dirty="0" smtClean="0">
                <a:latin typeface="Palatino" pitchFamily="-128" charset="0"/>
                <a:ea typeface="宋体" panose="02010600030101010101" pitchFamily="2" charset="-122"/>
              </a:rPr>
              <a:t>”，进行类识别</a:t>
            </a:r>
            <a:endParaRPr lang="en-US" altLang="zh-CN" dirty="0" smtClean="0">
              <a:latin typeface="Palatino" pitchFamily="-128" charset="0"/>
              <a:ea typeface="宋体" panose="02010600030101010101" pitchFamily="2" charset="-122"/>
            </a:endParaRPr>
          </a:p>
          <a:p>
            <a:pPr marL="171450" indent="-171450">
              <a:buFont typeface="Arial" panose="020B0604020202020204" pitchFamily="34" charset="0"/>
              <a:buChar char="•"/>
            </a:pPr>
            <a:r>
              <a:rPr lang="zh-CN" altLang="en-US" dirty="0" smtClean="0">
                <a:latin typeface="Palatino" pitchFamily="-128" charset="0"/>
                <a:ea typeface="宋体" panose="02010600030101010101" pitchFamily="2" charset="-122"/>
              </a:rPr>
              <a:t>带有下划线的</a:t>
            </a:r>
            <a:r>
              <a:rPr lang="zh-CN" altLang="en-US" b="1" dirty="0" smtClean="0">
                <a:solidFill>
                  <a:srgbClr val="C00000"/>
                </a:solidFill>
                <a:latin typeface="Palatino" pitchFamily="-128" charset="0"/>
                <a:ea typeface="宋体" panose="02010600030101010101" pitchFamily="2" charset="-122"/>
              </a:rPr>
              <a:t>每个名词或名词词组</a:t>
            </a:r>
            <a:r>
              <a:rPr lang="zh-CN" altLang="en-US" dirty="0" smtClean="0">
                <a:latin typeface="Palatino" pitchFamily="-128" charset="0"/>
                <a:ea typeface="宋体" panose="02010600030101010101" pitchFamily="2" charset="-122"/>
              </a:rPr>
              <a:t>可以确定为类</a:t>
            </a:r>
            <a:endParaRPr lang="en-US" altLang="zh-CN" dirty="0" smtClean="0">
              <a:latin typeface="Palatino" pitchFamily="-128" charset="0"/>
              <a:ea typeface="宋体" panose="02010600030101010101" pitchFamily="2" charset="-122"/>
            </a:endParaRPr>
          </a:p>
          <a:p>
            <a:pPr marL="358775" lvl="1" indent="-171450">
              <a:buFont typeface="Arial" panose="020B0604020202020204" pitchFamily="34" charset="0"/>
              <a:buChar char="•"/>
            </a:pPr>
            <a:r>
              <a:rPr lang="zh-CN" altLang="en-US" dirty="0" smtClean="0">
                <a:latin typeface="Palatino" pitchFamily="-128" charset="0"/>
                <a:ea typeface="宋体" panose="02010600030101010101" pitchFamily="2" charset="-122"/>
              </a:rPr>
              <a:t>并将这些名词输入到一个简单表中，应该标注出</a:t>
            </a:r>
            <a:r>
              <a:rPr lang="zh-CN" altLang="en-US" b="1" dirty="0" smtClean="0">
                <a:solidFill>
                  <a:srgbClr val="C00000"/>
                </a:solidFill>
                <a:latin typeface="Palatino" pitchFamily="-128" charset="0"/>
                <a:ea typeface="宋体" panose="02010600030101010101" pitchFamily="2" charset="-122"/>
              </a:rPr>
              <a:t>同义词</a:t>
            </a:r>
            <a:endParaRPr lang="en-US" altLang="zh-CN" b="1" dirty="0" smtClean="0">
              <a:solidFill>
                <a:srgbClr val="C00000"/>
              </a:solidFill>
              <a:latin typeface="Palatino" pitchFamily="-128" charset="0"/>
              <a:ea typeface="宋体" panose="02010600030101010101" pitchFamily="2" charset="-122"/>
            </a:endParaRPr>
          </a:p>
          <a:p>
            <a:pPr marL="171450" indent="-171450">
              <a:buFont typeface="Arial" panose="020B0604020202020204" pitchFamily="34" charset="0"/>
              <a:buChar char="•"/>
            </a:pPr>
            <a:r>
              <a:rPr lang="zh-CN" altLang="en-US" dirty="0" smtClean="0">
                <a:latin typeface="Palatino" pitchFamily="-128" charset="0"/>
                <a:ea typeface="宋体" panose="02010600030101010101" pitchFamily="2" charset="-122"/>
              </a:rPr>
              <a:t>若要求某个类</a:t>
            </a:r>
            <a:r>
              <a:rPr lang="zh-CN" altLang="en-US" b="1" dirty="0" smtClean="0">
                <a:solidFill>
                  <a:srgbClr val="C00000"/>
                </a:solidFill>
                <a:latin typeface="Palatino" pitchFamily="-128" charset="0"/>
                <a:ea typeface="宋体" panose="02010600030101010101" pitchFamily="2" charset="-122"/>
              </a:rPr>
              <a:t>实现一个解决方案</a:t>
            </a:r>
            <a:r>
              <a:rPr lang="zh-CN" altLang="en-US" dirty="0" smtClean="0">
                <a:latin typeface="Palatino" pitchFamily="-128" charset="0"/>
                <a:ea typeface="宋体" panose="02010600030101010101" pitchFamily="2" charset="-122"/>
              </a:rPr>
              <a:t>，则类就是解决方案的一部分</a:t>
            </a:r>
            <a:endParaRPr lang="en-US" altLang="zh-CN" dirty="0" smtClean="0">
              <a:latin typeface="Palatino" pitchFamily="-128" charset="0"/>
              <a:ea typeface="宋体" panose="02010600030101010101" pitchFamily="2" charset="-122"/>
            </a:endParaRPr>
          </a:p>
          <a:p>
            <a:pPr marL="358775" lvl="1" indent="-171450">
              <a:buFont typeface="Arial" panose="020B0604020202020204" pitchFamily="34" charset="0"/>
              <a:buChar char="•"/>
            </a:pPr>
            <a:r>
              <a:rPr lang="zh-CN" altLang="en-US" dirty="0" smtClean="0">
                <a:latin typeface="Palatino" pitchFamily="-128" charset="0"/>
                <a:ea typeface="宋体" panose="02010600030101010101" pitchFamily="2" charset="-122"/>
              </a:rPr>
              <a:t>否则，若某个类只需要</a:t>
            </a:r>
            <a:r>
              <a:rPr lang="zh-CN" altLang="en-US" b="1" dirty="0" smtClean="0">
                <a:solidFill>
                  <a:srgbClr val="C00000"/>
                </a:solidFill>
                <a:latin typeface="Palatino" pitchFamily="-128" charset="0"/>
                <a:ea typeface="宋体" panose="02010600030101010101" pitchFamily="2" charset="-122"/>
              </a:rPr>
              <a:t>说明一个解决方案</a:t>
            </a:r>
            <a:r>
              <a:rPr lang="zh-CN" altLang="en-US" dirty="0" smtClean="0">
                <a:latin typeface="Palatino" pitchFamily="-128" charset="0"/>
                <a:ea typeface="宋体" panose="02010600030101010101" pitchFamily="2" charset="-122"/>
              </a:rPr>
              <a:t>，则这个类就是问题空间一部分</a:t>
            </a:r>
            <a:endParaRPr lang="en-US" altLang="zh-CN" dirty="0" smtClean="0">
              <a:latin typeface="Palatino" pitchFamily="-128" charset="0"/>
              <a:ea typeface="宋体" panose="02010600030101010101" pitchFamily="2" charset="-122"/>
            </a:endParaRPr>
          </a:p>
          <a:p>
            <a:pPr marL="171450" indent="-171450" eaLnBrk="1" hangingPunct="1">
              <a:spcBef>
                <a:spcPts val="300"/>
              </a:spcBef>
              <a:buFont typeface="Arial" panose="020B0604020202020204" pitchFamily="34" charset="0"/>
              <a:buChar char="•"/>
            </a:pPr>
            <a:r>
              <a:rPr lang="zh-CN" altLang="en-US" b="1" dirty="0" smtClean="0">
                <a:latin typeface="Palatino" pitchFamily="-128" charset="0"/>
                <a:ea typeface="宋体" panose="02010600030101010101" pitchFamily="2" charset="-122"/>
              </a:rPr>
              <a:t>类的分类法</a:t>
            </a:r>
            <a:endParaRPr lang="en-US" altLang="zh-CN" b="1" dirty="0" smtClean="0">
              <a:latin typeface="Palatino" pitchFamily="-128" charset="0"/>
              <a:ea typeface="宋体" panose="02010600030101010101" pitchFamily="2" charset="-122"/>
            </a:endParaRPr>
          </a:p>
          <a:p>
            <a:pPr marL="358775" lvl="1" indent="-171450" eaLnBrk="1" hangingPunct="1">
              <a:spcBef>
                <a:spcPts val="300"/>
              </a:spcBef>
              <a:buFont typeface="Arial" panose="020B0604020202020204" pitchFamily="34" charset="0"/>
              <a:buChar char="•"/>
            </a:pPr>
            <a:r>
              <a:rPr lang="zh-CN" altLang="en-US" b="1" dirty="0" smtClean="0">
                <a:latin typeface="Palatino" pitchFamily="-128" charset="0"/>
                <a:ea typeface="宋体" panose="02010600030101010101" pitchFamily="2" charset="-122"/>
              </a:rPr>
              <a:t>通用方法</a:t>
            </a:r>
            <a:r>
              <a:rPr lang="zh-CN" altLang="en-US" dirty="0" smtClean="0">
                <a:latin typeface="Palatino" pitchFamily="-128" charset="0"/>
                <a:ea typeface="宋体" panose="02010600030101010101" pitchFamily="2" charset="-122"/>
              </a:rPr>
              <a:t>：识别</a:t>
            </a:r>
            <a:r>
              <a:rPr lang="zh-CN" altLang="en-US" b="1" dirty="0" smtClean="0">
                <a:solidFill>
                  <a:srgbClr val="C00000"/>
                </a:solidFill>
                <a:latin typeface="Palatino" pitchFamily="-128" charset="0"/>
                <a:ea typeface="宋体" panose="02010600030101010101" pitchFamily="2" charset="-122"/>
              </a:rPr>
              <a:t>外部实体、事物、发生或事件、角色、组织单元、场地和结构</a:t>
            </a:r>
            <a:endParaRPr lang="en-US" altLang="zh-CN" b="1" dirty="0" smtClean="0">
              <a:solidFill>
                <a:srgbClr val="C00000"/>
              </a:solidFill>
              <a:latin typeface="Palatino" pitchFamily="-128" charset="0"/>
              <a:ea typeface="宋体" panose="02010600030101010101" pitchFamily="2" charset="-122"/>
            </a:endParaRPr>
          </a:p>
          <a:p>
            <a:pPr marL="358775" lvl="1" indent="-171450" eaLnBrk="1" hangingPunct="1">
              <a:spcBef>
                <a:spcPts val="300"/>
              </a:spcBef>
              <a:buFont typeface="Arial" panose="020B0604020202020204" pitchFamily="34" charset="0"/>
              <a:buChar char="•"/>
            </a:pPr>
            <a:r>
              <a:rPr lang="en-US" altLang="zh-CN" b="1" dirty="0" smtClean="0">
                <a:latin typeface="Palatino" pitchFamily="-128" charset="0"/>
                <a:ea typeface="宋体" panose="02010600030101010101" pitchFamily="2" charset="-122"/>
              </a:rPr>
              <a:t>[Bud96]</a:t>
            </a:r>
            <a:r>
              <a:rPr lang="zh-CN" altLang="en-US" b="1" dirty="0" smtClean="0">
                <a:latin typeface="Palatino" pitchFamily="-128" charset="0"/>
                <a:ea typeface="宋体" panose="02010600030101010101" pitchFamily="2" charset="-122"/>
              </a:rPr>
              <a:t>建议</a:t>
            </a:r>
            <a:r>
              <a:rPr lang="zh-CN" altLang="en-US" dirty="0" smtClean="0">
                <a:latin typeface="Palatino" pitchFamily="-128" charset="0"/>
                <a:ea typeface="宋体" panose="02010600030101010101" pitchFamily="2" charset="-122"/>
              </a:rPr>
              <a:t>：识别数据产生者（源）和数据使用者（汇点）、数据管理者、查看（或观察者）类以及辅助类</a:t>
            </a:r>
            <a:endParaRPr lang="en-US" altLang="zh-CN" dirty="0" smtClean="0">
              <a:latin typeface="Palatino" pitchFamily="-128" charset="0"/>
              <a:ea typeface="宋体" panose="02010600030101010101" pitchFamily="2" charset="-122"/>
            </a:endParaRPr>
          </a:p>
          <a:p>
            <a:pPr marL="171450" lvl="0" indent="-171450" eaLnBrk="1" hangingPunct="1">
              <a:spcBef>
                <a:spcPts val="300"/>
              </a:spcBef>
              <a:buFont typeface="Arial" panose="020B0604020202020204" pitchFamily="34" charset="0"/>
              <a:buChar char="•"/>
            </a:pPr>
            <a:r>
              <a:rPr lang="zh-CN" altLang="en-US" dirty="0" smtClean="0">
                <a:latin typeface="Palatino" pitchFamily="-128" charset="0"/>
                <a:ea typeface="宋体" panose="02010600030101010101" pitchFamily="2" charset="-122"/>
              </a:rPr>
              <a:t>特别注意：</a:t>
            </a:r>
            <a:endParaRPr lang="en-US" altLang="zh-CN" dirty="0" smtClean="0">
              <a:latin typeface="Palatino" pitchFamily="-128" charset="0"/>
              <a:ea typeface="宋体" panose="02010600030101010101" pitchFamily="2" charset="-122"/>
            </a:endParaRPr>
          </a:p>
          <a:p>
            <a:pPr marL="358775" lvl="1" indent="-171450" eaLnBrk="1" hangingPunct="1">
              <a:spcBef>
                <a:spcPts val="300"/>
              </a:spcBef>
              <a:buFont typeface="Arial" panose="020B0604020202020204" pitchFamily="34" charset="0"/>
              <a:buChar char="•"/>
            </a:pPr>
            <a:r>
              <a:rPr lang="zh-CN" altLang="en-US" dirty="0" smtClean="0">
                <a:latin typeface="Palatino" pitchFamily="-128" charset="0"/>
                <a:ea typeface="宋体" panose="02010600030101010101" pitchFamily="2" charset="-122"/>
              </a:rPr>
              <a:t>什么不能是类或对象</a:t>
            </a:r>
            <a:endParaRPr lang="en-US" altLang="zh-CN" dirty="0" smtClean="0">
              <a:latin typeface="Palatino" pitchFamily="-128" charset="0"/>
              <a:ea typeface="宋体" panose="02010600030101010101" pitchFamily="2" charset="-122"/>
            </a:endParaRPr>
          </a:p>
          <a:p>
            <a:pPr marL="358775" lvl="1" indent="-171450" eaLnBrk="1" hangingPunct="1">
              <a:spcBef>
                <a:spcPts val="300"/>
              </a:spcBef>
              <a:buFont typeface="Arial" panose="020B0604020202020204" pitchFamily="34" charset="0"/>
              <a:buChar char="•"/>
            </a:pPr>
            <a:r>
              <a:rPr lang="zh-CN" altLang="en-US" dirty="0" smtClean="0">
                <a:latin typeface="Palatino" pitchFamily="-128" charset="0"/>
                <a:ea typeface="宋体" panose="02010600030101010101" pitchFamily="2" charset="-122"/>
              </a:rPr>
              <a:t>决不应该用“命名过程式的名称”为类命名</a:t>
            </a:r>
            <a:endParaRPr lang="en-US" altLang="zh-CN" dirty="0" smtClean="0">
              <a:latin typeface="Palatino" pitchFamily="-128" charset="0"/>
              <a:ea typeface="宋体" panose="02010600030101010101" pitchFamily="2" charset="-122"/>
            </a:endParaRPr>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8B9EE09-8E75-495E-BEFC-BF8485F3411A}" type="slidenum">
              <a:rPr lang="en-US" altLang="zh-CN" smtClean="0"/>
              <a:pPr>
                <a:spcBef>
                  <a:spcPct val="0"/>
                </a:spcBef>
              </a:pPr>
              <a:t>29</a:t>
            </a:fld>
            <a:endParaRPr lang="en-US" altLang="zh-CN" smtClean="0"/>
          </a:p>
        </p:txBody>
      </p:sp>
    </p:spTree>
    <p:extLst>
      <p:ext uri="{BB962C8B-B14F-4D97-AF65-F5344CB8AC3E}">
        <p14:creationId xmlns:p14="http://schemas.microsoft.com/office/powerpoint/2010/main" val="2604806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latin typeface="Arial" panose="020B0604020202020204" pitchFamily="34" charset="0"/>
                <a:ea typeface="宋体" panose="02010600030101010101" pitchFamily="2" charset="-122"/>
              </a:rPr>
              <a:t>描述属性和定义操作</a:t>
            </a:r>
            <a:endParaRPr lang="en-US" altLang="zh-CN" dirty="0" smtClean="0">
              <a:latin typeface="Arial" panose="020B0604020202020204" pitchFamily="34" charset="0"/>
              <a:ea typeface="宋体" panose="02010600030101010101" pitchFamily="2" charset="-122"/>
            </a:endParaRPr>
          </a:p>
          <a:p>
            <a:pPr marL="171450" indent="-171450" eaLnBrk="1" hangingPunct="1">
              <a:buFont typeface="Arial" panose="020B0604020202020204" pitchFamily="34" charset="0"/>
              <a:buChar char="•"/>
              <a:defRPr/>
            </a:pPr>
            <a:r>
              <a:rPr lang="zh-CN" altLang="en-US" dirty="0" smtClean="0">
                <a:latin typeface="Palatino" panose="02040502050505030304" pitchFamily="18" charset="0"/>
                <a:ea typeface="宋体" panose="02010600030101010101" pitchFamily="2" charset="-122"/>
              </a:rPr>
              <a:t>属性描述了需求模型中的类，</a:t>
            </a:r>
            <a:r>
              <a:rPr lang="zh-CN" altLang="en-US" sz="2400" dirty="0" smtClean="0">
                <a:latin typeface="Palatino" panose="02040502050505030304" pitchFamily="18" charset="0"/>
                <a:ea typeface="宋体" panose="02010600030101010101" pitchFamily="2" charset="-122"/>
              </a:rPr>
              <a:t>属性的选择要结合具体的问题环境，在特定的问题环境下，属性是完整定义类的数据对象集合</a:t>
            </a:r>
            <a:endParaRPr lang="en-US" altLang="zh-CN" sz="2400" dirty="0" smtClean="0">
              <a:latin typeface="Palatino" panose="02040502050505030304" pitchFamily="18" charset="0"/>
              <a:ea typeface="宋体" panose="02010600030101010101" pitchFamily="2" charset="-122"/>
            </a:endParaRPr>
          </a:p>
          <a:p>
            <a:pPr marL="171450" indent="-171450">
              <a:buFont typeface="Arial" panose="020B0604020202020204" pitchFamily="34" charset="0"/>
              <a:buChar char="•"/>
              <a:defRPr/>
            </a:pPr>
            <a:r>
              <a:rPr lang="zh-CN" altLang="en-US" dirty="0" smtClean="0">
                <a:latin typeface="Palatino" panose="02040502050505030304" pitchFamily="18" charset="0"/>
                <a:ea typeface="宋体" panose="02010600030101010101" pitchFamily="2" charset="-122"/>
              </a:rPr>
              <a:t>为分析类定义操作时，集中于面向问题的行为，而不是实现所要求的行为</a:t>
            </a:r>
            <a:endParaRPr lang="en-US" altLang="zh-CN" dirty="0" smtClean="0">
              <a:latin typeface="Palatino" panose="02040502050505030304" pitchFamily="18" charset="0"/>
              <a:ea typeface="宋体" panose="02010600030101010101" pitchFamily="2" charset="-122"/>
            </a:endParaRPr>
          </a:p>
          <a:p>
            <a:pPr>
              <a:buFont typeface="Arial" panose="020B0604020202020204" pitchFamily="34" charset="0"/>
              <a:buNone/>
              <a:defRPr/>
            </a:pPr>
            <a:r>
              <a:rPr lang="zh-CN" altLang="en-US" dirty="0" smtClean="0">
                <a:latin typeface="Palatino" panose="02040502050505030304" pitchFamily="18" charset="0"/>
                <a:ea typeface="宋体" panose="02010600030101010101" pitchFamily="2" charset="-122"/>
              </a:rPr>
              <a:t>方法：语法分析分离动词，操作划分为</a:t>
            </a:r>
            <a:r>
              <a:rPr lang="en-US" altLang="zh-CN" dirty="0" smtClean="0">
                <a:latin typeface="Palatino" panose="02040502050505030304" pitchFamily="18" charset="0"/>
                <a:ea typeface="宋体" panose="02010600030101010101" pitchFamily="2" charset="-122"/>
              </a:rPr>
              <a:t>4</a:t>
            </a:r>
            <a:r>
              <a:rPr lang="zh-CN" altLang="en-US" dirty="0" smtClean="0">
                <a:latin typeface="Palatino" panose="02040502050505030304" pitchFamily="18" charset="0"/>
                <a:ea typeface="宋体" panose="02010600030101010101" pitchFamily="2" charset="-122"/>
              </a:rPr>
              <a:t>类：</a:t>
            </a:r>
            <a:endParaRPr lang="en-US" altLang="zh-CN" dirty="0" smtClean="0">
              <a:latin typeface="Palatino" panose="02040502050505030304" pitchFamily="18" charset="0"/>
              <a:ea typeface="宋体" panose="02010600030101010101" pitchFamily="2" charset="-122"/>
            </a:endParaRPr>
          </a:p>
          <a:p>
            <a:pPr marL="342900" indent="-342900">
              <a:buFont typeface="Arial" panose="020B0604020202020204" pitchFamily="34" charset="0"/>
              <a:buChar char="•"/>
              <a:defRPr/>
            </a:pPr>
            <a:r>
              <a:rPr lang="zh-CN" altLang="en-US" sz="2400" dirty="0" smtClean="0">
                <a:latin typeface="Palatino" panose="02040502050505030304" pitchFamily="18" charset="0"/>
                <a:ea typeface="宋体" panose="02010600030101010101" pitchFamily="2" charset="-122"/>
              </a:rPr>
              <a:t>以某种方式操作数据</a:t>
            </a:r>
            <a:r>
              <a:rPr lang="en-US" altLang="zh-CN" sz="2400" dirty="0" smtClean="0">
                <a:latin typeface="Palatino" panose="02040502050505030304" pitchFamily="18" charset="0"/>
                <a:ea typeface="宋体" panose="02010600030101010101" pitchFamily="2" charset="-122"/>
              </a:rPr>
              <a:t>(</a:t>
            </a:r>
            <a:r>
              <a:rPr lang="zh-CN" altLang="en-US" sz="2400" dirty="0" smtClean="0">
                <a:latin typeface="Palatino" panose="02040502050505030304" pitchFamily="18" charset="0"/>
                <a:ea typeface="宋体" panose="02010600030101010101" pitchFamily="2" charset="-122"/>
              </a:rPr>
              <a:t>增删改、选择、重新格式化</a:t>
            </a:r>
            <a:r>
              <a:rPr lang="en-US" altLang="zh-CN" sz="2400" dirty="0" smtClean="0">
                <a:latin typeface="Palatino" panose="02040502050505030304" pitchFamily="18" charset="0"/>
                <a:ea typeface="宋体" panose="02010600030101010101" pitchFamily="2" charset="-122"/>
              </a:rPr>
              <a:t>)</a:t>
            </a:r>
          </a:p>
          <a:p>
            <a:pPr marL="342900" indent="-342900">
              <a:buFont typeface="Arial" panose="020B0604020202020204" pitchFamily="34" charset="0"/>
              <a:buChar char="•"/>
              <a:defRPr/>
            </a:pPr>
            <a:r>
              <a:rPr lang="zh-CN" altLang="en-US" sz="2400" dirty="0" smtClean="0">
                <a:latin typeface="Palatino" panose="02040502050505030304" pitchFamily="18" charset="0"/>
                <a:ea typeface="宋体" panose="02010600030101010101" pitchFamily="2" charset="-122"/>
              </a:rPr>
              <a:t>执行计算的操作</a:t>
            </a:r>
            <a:endParaRPr lang="en-US" altLang="zh-CN" sz="2400" dirty="0" smtClean="0">
              <a:latin typeface="Palatino" panose="02040502050505030304" pitchFamily="18" charset="0"/>
              <a:ea typeface="宋体" panose="02010600030101010101" pitchFamily="2" charset="-122"/>
            </a:endParaRPr>
          </a:p>
          <a:p>
            <a:pPr marL="342900" indent="-342900">
              <a:buFont typeface="Arial" panose="020B0604020202020204" pitchFamily="34" charset="0"/>
              <a:buChar char="•"/>
              <a:defRPr/>
            </a:pPr>
            <a:r>
              <a:rPr lang="zh-CN" altLang="en-US" sz="2400" dirty="0" smtClean="0">
                <a:latin typeface="Palatino" panose="02040502050505030304" pitchFamily="18" charset="0"/>
                <a:ea typeface="宋体" panose="02010600030101010101" pitchFamily="2" charset="-122"/>
              </a:rPr>
              <a:t>请求某个对象状态的操作</a:t>
            </a:r>
            <a:endParaRPr lang="en-US" altLang="zh-CN" sz="2400" dirty="0" smtClean="0">
              <a:latin typeface="Palatino" panose="02040502050505030304" pitchFamily="18" charset="0"/>
              <a:ea typeface="宋体" panose="02010600030101010101" pitchFamily="2" charset="-122"/>
            </a:endParaRPr>
          </a:p>
          <a:p>
            <a:pPr marL="342900" indent="-342900">
              <a:buFont typeface="Arial" panose="020B0604020202020204" pitchFamily="34" charset="0"/>
              <a:buChar char="•"/>
              <a:defRPr/>
            </a:pPr>
            <a:r>
              <a:rPr lang="zh-CN" altLang="en-US" sz="2400" dirty="0" smtClean="0">
                <a:latin typeface="Palatino" panose="02040502050505030304" pitchFamily="18" charset="0"/>
                <a:ea typeface="宋体" panose="02010600030101010101" pitchFamily="2" charset="-122"/>
              </a:rPr>
              <a:t>监视某个对象发生某个控制事件的操作</a:t>
            </a:r>
            <a:endParaRPr lang="en-US" altLang="zh-CN" sz="2400" dirty="0" smtClean="0">
              <a:latin typeface="Palatino" panose="02040502050505030304" pitchFamily="18" charset="0"/>
              <a:ea typeface="宋体" panose="02010600030101010101" pitchFamily="2" charset="-122"/>
            </a:endParaRPr>
          </a:p>
        </p:txBody>
      </p:sp>
      <p:sp>
        <p:nvSpPr>
          <p:cNvPr id="512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F357794-637F-4C8D-8D20-AB98339551B2}" type="slidenum">
              <a:rPr lang="en-US" altLang="zh-CN" smtClean="0"/>
              <a:pPr>
                <a:spcBef>
                  <a:spcPct val="0"/>
                </a:spcBef>
              </a:pPr>
              <a:t>33</a:t>
            </a:fld>
            <a:endParaRPr lang="en-US" altLang="zh-CN" smtClean="0"/>
          </a:p>
        </p:txBody>
      </p:sp>
    </p:spTree>
    <p:extLst>
      <p:ext uri="{BB962C8B-B14F-4D97-AF65-F5344CB8AC3E}">
        <p14:creationId xmlns:p14="http://schemas.microsoft.com/office/powerpoint/2010/main" val="3416228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smtClean="0"/>
              <a:t>总体目标和原理</a:t>
            </a:r>
          </a:p>
          <a:p>
            <a:pPr marL="171450" indent="-171450">
              <a:buFont typeface="Wingdings" panose="05000000000000000000" pitchFamily="2" charset="2"/>
              <a:buChar char="ü"/>
              <a:defRPr/>
            </a:pPr>
            <a:r>
              <a:rPr lang="zh-CN" altLang="en-US" dirty="0" smtClean="0"/>
              <a:t>在整个需求建模过程中，主要关注点集中在“做什么”而不是“怎么做”方面。包括：</a:t>
            </a:r>
          </a:p>
          <a:p>
            <a:pPr marL="358775" lvl="1" indent="-171450">
              <a:buFont typeface="Wingdings" panose="05000000000000000000" pitchFamily="2" charset="2"/>
              <a:buChar char="ü"/>
              <a:defRPr/>
            </a:pPr>
            <a:r>
              <a:rPr lang="zh-CN" altLang="en-US" dirty="0" smtClean="0"/>
              <a:t>在特定环境</a:t>
            </a:r>
            <a:r>
              <a:rPr lang="en-US" altLang="zh-CN" dirty="0" smtClean="0"/>
              <a:t>[ˈsɜːrkəmstæns]</a:t>
            </a:r>
            <a:r>
              <a:rPr lang="zh-CN" altLang="en-US" dirty="0" smtClean="0"/>
              <a:t>下发生哪些用户交互？</a:t>
            </a:r>
          </a:p>
          <a:p>
            <a:pPr marL="358775" lvl="1" indent="-171450">
              <a:buFont typeface="Wingdings" panose="05000000000000000000" pitchFamily="2" charset="2"/>
              <a:buChar char="ü"/>
              <a:defRPr/>
            </a:pPr>
            <a:r>
              <a:rPr lang="zh-CN" altLang="en-US" dirty="0" smtClean="0"/>
              <a:t>系统处理什么对象？</a:t>
            </a:r>
          </a:p>
          <a:p>
            <a:pPr marL="358775" lvl="1" indent="-171450">
              <a:buFont typeface="Wingdings" panose="05000000000000000000" pitchFamily="2" charset="2"/>
              <a:buChar char="ü"/>
              <a:defRPr/>
            </a:pPr>
            <a:r>
              <a:rPr lang="zh-CN" altLang="en-US" dirty="0" smtClean="0"/>
              <a:t>系统必须执行什么功能？</a:t>
            </a:r>
          </a:p>
          <a:p>
            <a:pPr marL="358775" lvl="1" indent="-171450">
              <a:buFont typeface="Wingdings" panose="05000000000000000000" pitchFamily="2" charset="2"/>
              <a:buChar char="ü"/>
              <a:defRPr/>
            </a:pPr>
            <a:r>
              <a:rPr lang="zh-CN" altLang="en-US" dirty="0" smtClean="0"/>
              <a:t>系统显示什么行为？</a:t>
            </a:r>
          </a:p>
          <a:p>
            <a:pPr marL="358775" lvl="1" indent="-171450">
              <a:buFont typeface="Wingdings" panose="05000000000000000000" pitchFamily="2" charset="2"/>
              <a:buChar char="ü"/>
              <a:defRPr/>
            </a:pPr>
            <a:r>
              <a:rPr lang="zh-CN" altLang="en-US" dirty="0" smtClean="0"/>
              <a:t>定义什么接口？</a:t>
            </a:r>
          </a:p>
          <a:p>
            <a:pPr marL="358775" lvl="1" indent="-171450">
              <a:buFont typeface="Wingdings" panose="05000000000000000000" pitchFamily="2" charset="2"/>
              <a:buChar char="ü"/>
              <a:defRPr/>
            </a:pPr>
            <a:r>
              <a:rPr lang="zh-CN" altLang="en-US" dirty="0" smtClean="0"/>
              <a:t>有什么约束？（</a:t>
            </a:r>
            <a:r>
              <a:rPr lang="en-US" altLang="zh-CN" dirty="0" smtClean="0"/>
              <a:t>1-3</a:t>
            </a:r>
            <a:r>
              <a:rPr lang="zh-CN" altLang="en-US" dirty="0" smtClean="0"/>
              <a:t>班）</a:t>
            </a:r>
          </a:p>
          <a:p>
            <a:pPr marL="171450" indent="-171450">
              <a:buFont typeface="Wingdings" panose="05000000000000000000" pitchFamily="2" charset="2"/>
              <a:buChar char="ü"/>
              <a:defRPr/>
            </a:pPr>
            <a:r>
              <a:rPr lang="zh-CN" altLang="en-US" dirty="0" smtClean="0"/>
              <a:t>分析模型应该描述什么是客户所需，应该建立设计的基础，建立有效地目标</a:t>
            </a:r>
          </a:p>
          <a:p>
            <a:pPr marL="358775" lvl="1" indent="-171450">
              <a:buFont typeface="Wingdings" panose="05000000000000000000" pitchFamily="2" charset="2"/>
              <a:buChar char="ü"/>
              <a:defRPr/>
            </a:pPr>
            <a:r>
              <a:rPr lang="zh-CN" altLang="en-US" dirty="0" smtClean="0"/>
              <a:t>描述客户需要什么；为软件设计奠定基础</a:t>
            </a:r>
            <a:endParaRPr lang="en-US" altLang="zh-CN" dirty="0" smtClean="0"/>
          </a:p>
          <a:p>
            <a:pPr marL="358775" lvl="1" indent="-171450">
              <a:buFont typeface="Wingdings" panose="05000000000000000000" pitchFamily="2" charset="2"/>
              <a:buChar char="ü"/>
              <a:defRPr/>
            </a:pPr>
            <a:r>
              <a:rPr lang="zh-CN" altLang="en-US" dirty="0" smtClean="0"/>
              <a:t>定义在软件完成后可以被确认的一组需求。</a:t>
            </a:r>
          </a:p>
          <a:p>
            <a:pPr marL="171450" indent="-171450">
              <a:buFont typeface="Wingdings" panose="05000000000000000000" pitchFamily="2" charset="2"/>
              <a:buChar char="ü"/>
              <a:defRPr/>
            </a:pPr>
            <a:r>
              <a:rPr lang="zh-CN" altLang="en-US" dirty="0" smtClean="0"/>
              <a:t>分析模型在系统描述和设计模型之间起到桥梁的作用</a:t>
            </a:r>
          </a:p>
          <a:p>
            <a:pPr marL="358775" lvl="1" indent="-171450">
              <a:buFont typeface="Wingdings" panose="05000000000000000000" pitchFamily="2" charset="2"/>
              <a:buChar char="ü"/>
              <a:defRPr/>
            </a:pPr>
            <a:r>
              <a:rPr lang="zh-CN" altLang="en-US" dirty="0" smtClean="0"/>
              <a:t>在软件、硬件、数据、人员和其他系统元素</a:t>
            </a:r>
            <a:endParaRPr lang="en-US" altLang="zh-CN" dirty="0" smtClean="0"/>
          </a:p>
          <a:p>
            <a:pPr marL="525463" lvl="2" indent="-171450">
              <a:buFont typeface="Wingdings" panose="05000000000000000000" pitchFamily="2" charset="2"/>
              <a:buChar char="ü"/>
              <a:defRPr/>
            </a:pPr>
            <a:r>
              <a:rPr lang="zh-CN" altLang="en-US" dirty="0" smtClean="0"/>
              <a:t>共同作用下的</a:t>
            </a:r>
            <a:r>
              <a:rPr lang="en-US" altLang="zh-CN" dirty="0" smtClean="0"/>
              <a:t>——</a:t>
            </a:r>
            <a:r>
              <a:rPr lang="zh-CN" altLang="en-US" dirty="0" smtClean="0"/>
              <a:t>给出整个系统或业务功能</a:t>
            </a:r>
          </a:p>
          <a:p>
            <a:pPr marL="358775" lvl="1" indent="-171450">
              <a:buFont typeface="Wingdings" panose="05000000000000000000" pitchFamily="2" charset="2"/>
              <a:buChar char="ü"/>
              <a:defRPr/>
            </a:pPr>
            <a:r>
              <a:rPr lang="zh-CN" altLang="en-US" dirty="0" smtClean="0"/>
              <a:t>定义：软件的应用程序接口、用户接口以及构件级的接口</a:t>
            </a:r>
            <a:endParaRPr lang="zh-CN" altLang="en-US" dirty="0"/>
          </a:p>
        </p:txBody>
      </p:sp>
      <p:sp>
        <p:nvSpPr>
          <p:cNvPr id="9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66D4074-D38A-462C-866C-70FFDBAC6976}" type="slidenum">
              <a:rPr lang="en-US" altLang="zh-CN" smtClean="0"/>
              <a:pPr>
                <a:spcBef>
                  <a:spcPct val="0"/>
                </a:spcBef>
              </a:pPr>
              <a:t>4</a:t>
            </a:fld>
            <a:endParaRPr lang="en-US" altLang="zh-CN" smtClean="0"/>
          </a:p>
        </p:txBody>
      </p:sp>
    </p:spTree>
    <p:extLst>
      <p:ext uri="{BB962C8B-B14F-4D97-AF65-F5344CB8AC3E}">
        <p14:creationId xmlns:p14="http://schemas.microsoft.com/office/powerpoint/2010/main" val="4259702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en-US" altLang="zh-CN" dirty="0" smtClean="0">
                <a:ea typeface="宋体" panose="02010600030101010101" pitchFamily="2" charset="-122"/>
              </a:rPr>
              <a:t>CRC</a:t>
            </a:r>
            <a:r>
              <a:rPr lang="zh-CN" altLang="en-US" dirty="0" smtClean="0">
                <a:ea typeface="宋体" panose="02010600030101010101" pitchFamily="2" charset="-122"/>
              </a:rPr>
              <a:t>建模</a:t>
            </a:r>
            <a:endParaRPr lang="en-US" altLang="zh-CN" dirty="0" smtClean="0">
              <a:ea typeface="宋体" panose="02010600030101010101" pitchFamily="2" charset="-122"/>
            </a:endParaRPr>
          </a:p>
          <a:p>
            <a:pPr eaLnBrk="1" hangingPunct="1">
              <a:lnSpc>
                <a:spcPct val="90000"/>
              </a:lnSpc>
              <a:spcBef>
                <a:spcPts val="475"/>
              </a:spcBef>
              <a:defRPr/>
            </a:pPr>
            <a:r>
              <a:rPr lang="en-US" altLang="zh-CN" i="1" dirty="0" smtClean="0">
                <a:solidFill>
                  <a:schemeClr val="folHlink"/>
                </a:solidFill>
                <a:latin typeface="Palatino" panose="02040502050505030304" pitchFamily="18" charset="0"/>
                <a:ea typeface="宋体" panose="02010600030101010101" pitchFamily="2" charset="-122"/>
              </a:rPr>
              <a:t>CRC</a:t>
            </a:r>
            <a:r>
              <a:rPr lang="zh-CN" altLang="en-US" i="1" dirty="0" smtClean="0">
                <a:latin typeface="Palatino" panose="02040502050505030304" pitchFamily="18" charset="0"/>
                <a:ea typeface="宋体" panose="02010600030101010101" pitchFamily="2" charset="-122"/>
              </a:rPr>
              <a:t>建模</a:t>
            </a:r>
            <a:r>
              <a:rPr lang="zh-CN" altLang="en-US" dirty="0" smtClean="0">
                <a:latin typeface="Palatino" panose="02040502050505030304" pitchFamily="18" charset="0"/>
                <a:ea typeface="宋体" panose="02010600030101010101" pitchFamily="2" charset="-122"/>
              </a:rPr>
              <a:t>提供识别和组织与系统或产品需求相关的类</a:t>
            </a:r>
            <a:r>
              <a:rPr lang="en-US" altLang="zh-CN" dirty="0" smtClean="0">
                <a:latin typeface="Palatino" panose="02040502050505030304" pitchFamily="18" charset="0"/>
                <a:ea typeface="宋体" panose="02010600030101010101" pitchFamily="2" charset="-122"/>
              </a:rPr>
              <a:t> </a:t>
            </a:r>
          </a:p>
          <a:p>
            <a:pPr eaLnBrk="1" hangingPunct="1">
              <a:lnSpc>
                <a:spcPct val="90000"/>
              </a:lnSpc>
              <a:spcBef>
                <a:spcPts val="475"/>
              </a:spcBef>
              <a:defRPr/>
            </a:pPr>
            <a:r>
              <a:rPr lang="en-US" altLang="zh-CN" dirty="0" smtClean="0">
                <a:latin typeface="Palatino" panose="02040502050505030304" pitchFamily="18" charset="0"/>
                <a:ea typeface="宋体" panose="02010600030101010101" pitchFamily="2" charset="-122"/>
              </a:rPr>
              <a:t>CRC</a:t>
            </a:r>
            <a:r>
              <a:rPr lang="zh-CN" altLang="en-US" dirty="0" smtClean="0">
                <a:latin typeface="Palatino" panose="02040502050505030304" pitchFamily="18" charset="0"/>
                <a:ea typeface="宋体" panose="02010600030101010101" pitchFamily="2" charset="-122"/>
              </a:rPr>
              <a:t>模型实际上是表示类的索引卡片集合，可以使用真的或虚拟的索引卡</a:t>
            </a:r>
            <a:r>
              <a:rPr lang="en-US" altLang="zh-CN" dirty="0" smtClean="0">
                <a:latin typeface="Palatino" panose="02040502050505030304" pitchFamily="18" charset="0"/>
                <a:ea typeface="宋体" panose="02010600030101010101" pitchFamily="2" charset="-122"/>
              </a:rPr>
              <a:t> </a:t>
            </a:r>
          </a:p>
          <a:p>
            <a:pPr eaLnBrk="1" hangingPunct="1">
              <a:lnSpc>
                <a:spcPct val="90000"/>
              </a:lnSpc>
              <a:spcBef>
                <a:spcPts val="475"/>
              </a:spcBef>
              <a:defRPr/>
            </a:pPr>
            <a:r>
              <a:rPr lang="zh-CN" altLang="en-US" dirty="0" smtClean="0">
                <a:latin typeface="Palatino" panose="02040502050505030304" pitchFamily="18" charset="0"/>
                <a:ea typeface="宋体" panose="02010600030101010101" pitchFamily="2" charset="-122"/>
              </a:rPr>
              <a:t>卡片分成</a:t>
            </a:r>
            <a:r>
              <a:rPr lang="en-US" altLang="zh-CN" dirty="0" smtClean="0">
                <a:latin typeface="Palatino" panose="02040502050505030304" pitchFamily="18" charset="0"/>
                <a:ea typeface="宋体" panose="02010600030101010101" pitchFamily="2" charset="-122"/>
              </a:rPr>
              <a:t>3</a:t>
            </a:r>
            <a:r>
              <a:rPr lang="zh-CN" altLang="en-US" dirty="0" smtClean="0">
                <a:latin typeface="Palatino" panose="02040502050505030304" pitchFamily="18" charset="0"/>
                <a:ea typeface="宋体" panose="02010600030101010101" pitchFamily="2" charset="-122"/>
              </a:rPr>
              <a:t>部分：</a:t>
            </a:r>
            <a:r>
              <a:rPr lang="en-US" altLang="zh-CN" dirty="0" smtClean="0">
                <a:latin typeface="Palatino" panose="02040502050505030304" pitchFamily="18" charset="0"/>
                <a:ea typeface="宋体" panose="02010600030101010101" pitchFamily="2" charset="-122"/>
              </a:rPr>
              <a:t> </a:t>
            </a:r>
          </a:p>
          <a:p>
            <a:pPr eaLnBrk="1" hangingPunct="1">
              <a:lnSpc>
                <a:spcPct val="90000"/>
              </a:lnSpc>
              <a:spcBef>
                <a:spcPts val="480"/>
              </a:spcBef>
              <a:defRPr/>
            </a:pPr>
            <a:r>
              <a:rPr lang="zh-CN" altLang="en-US" kern="0" dirty="0" smtClean="0">
                <a:latin typeface="Palatino" pitchFamily="-128" charset="0"/>
                <a:ea typeface="宋体" panose="02010600030101010101" pitchFamily="2" charset="-122"/>
              </a:rPr>
              <a:t>类名：</a:t>
            </a:r>
            <a:endParaRPr lang="en-US" altLang="zh-CN" kern="0" dirty="0" smtClean="0">
              <a:latin typeface="Palatino" pitchFamily="-128" charset="0"/>
              <a:ea typeface="宋体" panose="02010600030101010101" pitchFamily="2" charset="-122"/>
            </a:endParaRPr>
          </a:p>
          <a:p>
            <a:pPr eaLnBrk="1" hangingPunct="1">
              <a:lnSpc>
                <a:spcPct val="90000"/>
              </a:lnSpc>
              <a:spcBef>
                <a:spcPts val="480"/>
              </a:spcBef>
              <a:defRPr/>
            </a:pPr>
            <a:r>
              <a:rPr lang="zh-CN" altLang="en-US" kern="0" dirty="0" smtClean="0">
                <a:latin typeface="Palatino" pitchFamily="-128" charset="0"/>
                <a:ea typeface="宋体" panose="02010600030101010101" pitchFamily="2" charset="-122"/>
              </a:rPr>
              <a:t>职责：是和类相关的属性，简单说，就是类所能知道的任何事情</a:t>
            </a:r>
            <a:endParaRPr lang="en-US" altLang="zh-CN" kern="0" dirty="0" smtClean="0">
              <a:latin typeface="Palatino" pitchFamily="-128" charset="0"/>
              <a:ea typeface="宋体" panose="02010600030101010101" pitchFamily="2" charset="-122"/>
            </a:endParaRPr>
          </a:p>
          <a:p>
            <a:pPr eaLnBrk="1" hangingPunct="1">
              <a:lnSpc>
                <a:spcPct val="90000"/>
              </a:lnSpc>
              <a:spcBef>
                <a:spcPts val="480"/>
              </a:spcBef>
              <a:defRPr/>
            </a:pPr>
            <a:r>
              <a:rPr lang="zh-CN" altLang="en-US" kern="0" dirty="0" smtClean="0">
                <a:latin typeface="Palatino" pitchFamily="-128" charset="0"/>
                <a:ea typeface="宋体" panose="02010600030101010101" pitchFamily="2" charset="-122"/>
              </a:rPr>
              <a:t>协作者：提供完成某个职责所需信息的类，意味着信息请求或某个动作请求</a:t>
            </a:r>
            <a:endParaRPr lang="en-US" altLang="zh-CN" kern="0" dirty="0" smtClean="0">
              <a:latin typeface="Palatino" pitchFamily="-128" charset="0"/>
              <a:ea typeface="宋体" panose="02010600030101010101" pitchFamily="2" charset="-122"/>
            </a:endParaRPr>
          </a:p>
          <a:p>
            <a:pPr>
              <a:defRPr/>
            </a:pPr>
            <a:endParaRPr lang="zh-CN" altLang="en-US" dirty="0"/>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BEF014E-4C6F-46C4-91EA-8D76DFE85BDD}" type="slidenum">
              <a:rPr lang="en-US" altLang="zh-CN" smtClean="0"/>
              <a:pPr>
                <a:spcBef>
                  <a:spcPct val="0"/>
                </a:spcBef>
              </a:pPr>
              <a:t>37</a:t>
            </a:fld>
            <a:endParaRPr lang="en-US" altLang="zh-CN" smtClean="0"/>
          </a:p>
        </p:txBody>
      </p:sp>
    </p:spTree>
    <p:extLst>
      <p:ext uri="{BB962C8B-B14F-4D97-AF65-F5344CB8AC3E}">
        <p14:creationId xmlns:p14="http://schemas.microsoft.com/office/powerpoint/2010/main" val="3294879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关联和依赖</a:t>
            </a:r>
            <a:endParaRPr lang="en-US" altLang="zh-CN" smtClean="0">
              <a:latin typeface="Arial" panose="020B0604020202020204" pitchFamily="34" charset="0"/>
              <a:ea typeface="宋体" panose="02010600030101010101" pitchFamily="2" charset="-122"/>
            </a:endParaRPr>
          </a:p>
          <a:p>
            <a:pPr eaLnBrk="1" hangingPunct="1"/>
            <a:r>
              <a:rPr lang="zh-CN" altLang="en-US" smtClean="0">
                <a:latin typeface="Arial" panose="020B0604020202020204" pitchFamily="34" charset="0"/>
                <a:ea typeface="宋体" panose="02010600030101010101" pitchFamily="2" charset="-122"/>
              </a:rPr>
              <a:t>分析类之间常常以某种方式相互关联</a:t>
            </a:r>
            <a:endParaRPr lang="en-US" altLang="zh-CN" smtClean="0">
              <a:latin typeface="Arial" panose="020B0604020202020204" pitchFamily="34" charset="0"/>
              <a:ea typeface="宋体" panose="02010600030101010101" pitchFamily="2" charset="-122"/>
            </a:endParaRPr>
          </a:p>
          <a:p>
            <a:pPr lvl="1" eaLnBrk="1" hangingPunct="1"/>
            <a:r>
              <a:rPr lang="zh-CN" altLang="en-US" sz="2400" smtClean="0">
                <a:latin typeface="Arial" panose="020B0604020202020204" pitchFamily="34" charset="0"/>
                <a:ea typeface="宋体" panose="02010600030101010101" pitchFamily="2" charset="-122"/>
              </a:rPr>
              <a:t>在</a:t>
            </a:r>
            <a:r>
              <a:rPr lang="en-US" altLang="zh-CN" sz="2400" smtClean="0">
                <a:latin typeface="Arial" panose="020B0604020202020204" pitchFamily="34" charset="0"/>
                <a:ea typeface="宋体" panose="02010600030101010101" pitchFamily="2" charset="-122"/>
              </a:rPr>
              <a:t>UML</a:t>
            </a:r>
            <a:r>
              <a:rPr lang="zh-CN" altLang="en-US" sz="2400" smtClean="0">
                <a:latin typeface="Arial" panose="020B0604020202020204" pitchFamily="34" charset="0"/>
                <a:ea typeface="宋体" panose="02010600030101010101" pitchFamily="2" charset="-122"/>
              </a:rPr>
              <a:t>中，这些联系被称作</a:t>
            </a:r>
            <a:r>
              <a:rPr lang="zh-CN" altLang="en-US" sz="2400" b="1" smtClean="0">
                <a:solidFill>
                  <a:srgbClr val="C00000"/>
                </a:solidFill>
                <a:latin typeface="Arial" panose="020B0604020202020204" pitchFamily="34" charset="0"/>
                <a:ea typeface="宋体" panose="02010600030101010101" pitchFamily="2" charset="-122"/>
              </a:rPr>
              <a:t>关联</a:t>
            </a:r>
          </a:p>
          <a:p>
            <a:pPr lvl="1" eaLnBrk="1" hangingPunct="1"/>
            <a:r>
              <a:rPr lang="zh-CN" altLang="en-US" sz="2400" smtClean="0">
                <a:latin typeface="Arial" panose="020B0604020202020204" pitchFamily="34" charset="0"/>
                <a:ea typeface="宋体" panose="02010600030101010101" pitchFamily="2" charset="-122"/>
              </a:rPr>
              <a:t>可通过标识</a:t>
            </a:r>
            <a:r>
              <a:rPr lang="zh-CN" altLang="en-US" sz="2400" b="1" smtClean="0">
                <a:solidFill>
                  <a:srgbClr val="C00000"/>
                </a:solidFill>
                <a:latin typeface="Arial" panose="020B0604020202020204" pitchFamily="34" charset="0"/>
                <a:ea typeface="宋体" panose="02010600030101010101" pitchFamily="2" charset="-122"/>
              </a:rPr>
              <a:t>多样性</a:t>
            </a:r>
            <a:r>
              <a:rPr lang="zh-CN" altLang="en-US" sz="2400" smtClean="0">
                <a:latin typeface="Arial" panose="020B0604020202020204" pitchFamily="34" charset="0"/>
                <a:ea typeface="宋体" panose="02010600030101010101" pitchFamily="2" charset="-122"/>
              </a:rPr>
              <a:t>，指明关联的限制条件</a:t>
            </a:r>
            <a:endParaRPr lang="en-US" altLang="zh-CN" sz="2400" smtClean="0">
              <a:latin typeface="Arial" panose="020B0604020202020204" pitchFamily="34" charset="0"/>
              <a:ea typeface="宋体" panose="02010600030101010101" pitchFamily="2" charset="-122"/>
            </a:endParaRPr>
          </a:p>
          <a:p>
            <a:pPr eaLnBrk="1" hangingPunct="1"/>
            <a:r>
              <a:rPr lang="zh-CN" altLang="en-US" smtClean="0">
                <a:latin typeface="Arial" panose="020B0604020202020204" pitchFamily="34" charset="0"/>
                <a:ea typeface="宋体" panose="02010600030101010101" pitchFamily="2" charset="-122"/>
              </a:rPr>
              <a:t>分析类之间也会存在</a:t>
            </a:r>
            <a:r>
              <a:rPr lang="zh-CN" altLang="en-US" b="1" smtClean="0">
                <a:solidFill>
                  <a:srgbClr val="C00000"/>
                </a:solidFill>
                <a:latin typeface="Arial" panose="020B0604020202020204" pitchFamily="34" charset="0"/>
                <a:ea typeface="宋体" panose="02010600030101010101" pitchFamily="2" charset="-122"/>
              </a:rPr>
              <a:t>客户</a:t>
            </a:r>
            <a:r>
              <a:rPr lang="en-US" altLang="zh-CN" b="1" smtClean="0">
                <a:solidFill>
                  <a:srgbClr val="C00000"/>
                </a:solidFill>
                <a:latin typeface="Arial" panose="020B0604020202020204" pitchFamily="34" charset="0"/>
                <a:ea typeface="宋体" panose="02010600030101010101" pitchFamily="2" charset="-122"/>
              </a:rPr>
              <a:t>-</a:t>
            </a:r>
            <a:r>
              <a:rPr lang="zh-CN" altLang="en-US" b="1" smtClean="0">
                <a:solidFill>
                  <a:srgbClr val="C00000"/>
                </a:solidFill>
                <a:latin typeface="Arial" panose="020B0604020202020204" pitchFamily="34" charset="0"/>
                <a:ea typeface="宋体" panose="02010600030101010101" pitchFamily="2" charset="-122"/>
              </a:rPr>
              <a:t>服务器</a:t>
            </a:r>
            <a:r>
              <a:rPr lang="zh-CN" altLang="en-US" smtClean="0">
                <a:latin typeface="Arial" panose="020B0604020202020204" pitchFamily="34" charset="0"/>
                <a:ea typeface="宋体" panose="02010600030101010101" pitchFamily="2" charset="-122"/>
              </a:rPr>
              <a:t>联系</a:t>
            </a:r>
            <a:endParaRPr lang="en-US" altLang="zh-CN" smtClean="0">
              <a:latin typeface="Arial" panose="020B0604020202020204" pitchFamily="34" charset="0"/>
              <a:ea typeface="宋体" panose="02010600030101010101" pitchFamily="2" charset="-122"/>
            </a:endParaRPr>
          </a:p>
          <a:p>
            <a:pPr lvl="1" eaLnBrk="1" hangingPunct="1"/>
            <a:r>
              <a:rPr lang="zh-CN" altLang="en-US" sz="2400" smtClean="0">
                <a:latin typeface="Arial" panose="020B0604020202020204" pitchFamily="34" charset="0"/>
                <a:ea typeface="宋体" panose="02010600030101010101" pitchFamily="2" charset="-122"/>
              </a:rPr>
              <a:t>在</a:t>
            </a:r>
            <a:r>
              <a:rPr lang="en-US" altLang="zh-CN" sz="2400" smtClean="0">
                <a:latin typeface="Arial" panose="020B0604020202020204" pitchFamily="34" charset="0"/>
                <a:ea typeface="宋体" panose="02010600030101010101" pitchFamily="2" charset="-122"/>
              </a:rPr>
              <a:t>UML</a:t>
            </a:r>
            <a:r>
              <a:rPr lang="zh-CN" altLang="en-US" sz="2400" smtClean="0">
                <a:latin typeface="Arial" panose="020B0604020202020204" pitchFamily="34" charset="0"/>
                <a:ea typeface="宋体" panose="02010600030101010101" pitchFamily="2" charset="-122"/>
              </a:rPr>
              <a:t>中，这些联系被称作</a:t>
            </a:r>
            <a:r>
              <a:rPr lang="zh-CN" altLang="en-US" sz="2400" b="1" smtClean="0">
                <a:solidFill>
                  <a:srgbClr val="C00000"/>
                </a:solidFill>
                <a:latin typeface="Arial" panose="020B0604020202020204" pitchFamily="34" charset="0"/>
                <a:ea typeface="宋体" panose="02010600030101010101" pitchFamily="2" charset="-122"/>
              </a:rPr>
              <a:t>依赖</a:t>
            </a:r>
            <a:endParaRPr lang="en-US" altLang="zh-CN" sz="2400" b="1" smtClean="0">
              <a:solidFill>
                <a:srgbClr val="C00000"/>
              </a:solidFill>
              <a:latin typeface="Arial" panose="020B0604020202020204" pitchFamily="34" charset="0"/>
              <a:ea typeface="宋体" panose="02010600030101010101" pitchFamily="2" charset="-122"/>
            </a:endParaRPr>
          </a:p>
          <a:p>
            <a:pPr lvl="1" eaLnBrk="1" hangingPunct="1"/>
            <a:r>
              <a:rPr lang="zh-CN" altLang="en-US" sz="2400" smtClean="0">
                <a:latin typeface="Arial" panose="020B0604020202020204" pitchFamily="34" charset="0"/>
                <a:ea typeface="宋体" panose="02010600030101010101" pitchFamily="2" charset="-122"/>
              </a:rPr>
              <a:t>依赖由一个双尖括号括起的</a:t>
            </a:r>
            <a:r>
              <a:rPr lang="zh-CN" altLang="en-US" sz="2400" b="1" smtClean="0">
                <a:solidFill>
                  <a:srgbClr val="C00000"/>
                </a:solidFill>
                <a:latin typeface="Arial" panose="020B0604020202020204" pitchFamily="34" charset="0"/>
                <a:ea typeface="宋体" panose="02010600030101010101" pitchFamily="2" charset="-122"/>
              </a:rPr>
              <a:t>构造型</a:t>
            </a:r>
            <a:r>
              <a:rPr lang="zh-CN" altLang="en-US" sz="2400" smtClean="0">
                <a:latin typeface="Arial" panose="020B0604020202020204" pitchFamily="34" charset="0"/>
                <a:ea typeface="宋体" panose="02010600030101010101" pitchFamily="2" charset="-122"/>
              </a:rPr>
              <a:t>来定义</a:t>
            </a:r>
            <a:endParaRPr lang="en-US" altLang="zh-CN" sz="2400" smtClean="0">
              <a:latin typeface="Arial" panose="020B0604020202020204" pitchFamily="34" charset="0"/>
              <a:ea typeface="宋体" panose="02010600030101010101" pitchFamily="2" charset="-122"/>
            </a:endParaRPr>
          </a:p>
          <a:p>
            <a:pPr lvl="1" eaLnBrk="1" hangingPunct="1"/>
            <a:r>
              <a:rPr lang="zh-CN" altLang="en-US" sz="2400" smtClean="0">
                <a:latin typeface="Arial" panose="020B0604020202020204" pitchFamily="34" charset="0"/>
                <a:ea typeface="宋体" panose="02010600030101010101" pitchFamily="2" charset="-122"/>
              </a:rPr>
              <a:t>构造型是一个“</a:t>
            </a:r>
            <a:r>
              <a:rPr lang="zh-CN" altLang="en-US" sz="2400" b="1" smtClean="0">
                <a:solidFill>
                  <a:srgbClr val="C00000"/>
                </a:solidFill>
                <a:latin typeface="Arial" panose="020B0604020202020204" pitchFamily="34" charset="0"/>
                <a:ea typeface="宋体" panose="02010600030101010101" pitchFamily="2" charset="-122"/>
              </a:rPr>
              <a:t>可扩展机制</a:t>
            </a:r>
            <a:r>
              <a:rPr lang="zh-CN" altLang="en-US" sz="2400" smtClean="0">
                <a:latin typeface="Arial" panose="020B0604020202020204" pitchFamily="34" charset="0"/>
                <a:ea typeface="宋体" panose="02010600030101010101" pitchFamily="2" charset="-122"/>
              </a:rPr>
              <a:t>”，允许软件工程师定义特殊的建模元素，这些建模元素的语义是由用户自定义的</a:t>
            </a:r>
            <a:endParaRPr lang="en-US" altLang="zh-CN" sz="2400" smtClean="0">
              <a:latin typeface="Arial" panose="020B0604020202020204" pitchFamily="34" charset="0"/>
              <a:ea typeface="宋体" panose="02010600030101010101" pitchFamily="2" charset="-122"/>
            </a:endParaRPr>
          </a:p>
          <a:p>
            <a:endParaRPr lang="zh-CN" altLang="en-US" smtClean="0">
              <a:latin typeface="Arial" panose="020B0604020202020204" pitchFamily="34" charset="0"/>
              <a:ea typeface="ＭＳ Ｐゴシック" panose="020B0600070205080204" pitchFamily="34" charset="-128"/>
            </a:endParaRPr>
          </a:p>
        </p:txBody>
      </p:sp>
      <p:sp>
        <p:nvSpPr>
          <p:cNvPr id="655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9FBFF02-6BE3-4102-8164-04763E476538}" type="slidenum">
              <a:rPr lang="en-US" altLang="zh-CN" smtClean="0"/>
              <a:pPr>
                <a:spcBef>
                  <a:spcPct val="0"/>
                </a:spcBef>
              </a:pPr>
              <a:t>45</a:t>
            </a:fld>
            <a:endParaRPr lang="en-US" altLang="zh-CN" smtClean="0"/>
          </a:p>
        </p:txBody>
      </p:sp>
    </p:spTree>
    <p:extLst>
      <p:ext uri="{BB962C8B-B14F-4D97-AF65-F5344CB8AC3E}">
        <p14:creationId xmlns:p14="http://schemas.microsoft.com/office/powerpoint/2010/main" val="468182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smtClean="0">
                <a:ea typeface="宋体" panose="02010600030101010101" pitchFamily="2" charset="-122"/>
              </a:rPr>
              <a:t>分析包</a:t>
            </a:r>
            <a:endParaRPr lang="en-US" altLang="zh-CN" dirty="0" smtClean="0">
              <a:ea typeface="宋体" panose="02010600030101010101" pitchFamily="2" charset="-122"/>
            </a:endParaRPr>
          </a:p>
          <a:p>
            <a:pPr eaLnBrk="1" hangingPunct="1">
              <a:lnSpc>
                <a:spcPct val="90000"/>
              </a:lnSpc>
              <a:defRPr/>
            </a:pPr>
            <a:r>
              <a:rPr lang="zh-CN" altLang="en-US" dirty="0" smtClean="0">
                <a:ea typeface="宋体" panose="02010600030101010101" pitchFamily="2" charset="-122"/>
              </a:rPr>
              <a:t>分析包用来集合一组相关的类</a:t>
            </a:r>
            <a:endParaRPr lang="en-US" altLang="zh-CN" dirty="0" smtClean="0">
              <a:ea typeface="宋体" panose="02010600030101010101" pitchFamily="2" charset="-122"/>
            </a:endParaRPr>
          </a:p>
          <a:p>
            <a:pPr lvl="1" eaLnBrk="1" hangingPunct="1">
              <a:lnSpc>
                <a:spcPct val="90000"/>
              </a:lnSpc>
              <a:defRPr/>
            </a:pPr>
            <a:r>
              <a:rPr lang="zh-CN" altLang="en-US" sz="2400" dirty="0" smtClean="0">
                <a:ea typeface="宋体" panose="02010600030101010101" pitchFamily="2" charset="-122"/>
              </a:rPr>
              <a:t>分析建模的一个重要部分是分类，也就是将分析模型的各种元素（如用例，分析类）</a:t>
            </a:r>
            <a:r>
              <a:rPr lang="zh-CN" altLang="en-US" sz="2400" b="1" dirty="0" smtClean="0">
                <a:solidFill>
                  <a:srgbClr val="C00000"/>
                </a:solidFill>
                <a:ea typeface="宋体" panose="02010600030101010101" pitchFamily="2" charset="-122"/>
              </a:rPr>
              <a:t>分组打包，并为其取一个有代表性的名称</a:t>
            </a:r>
          </a:p>
          <a:p>
            <a:pPr eaLnBrk="1" hangingPunct="1">
              <a:lnSpc>
                <a:spcPct val="90000"/>
              </a:lnSpc>
              <a:defRPr/>
            </a:pPr>
            <a:r>
              <a:rPr lang="zh-CN" altLang="en-US" kern="0" dirty="0" smtClean="0">
                <a:ea typeface="宋体" panose="02010600030101010101" pitchFamily="2" charset="-122"/>
              </a:rPr>
              <a:t>包中分析类名字前面的符号，表明包内元素的可见性</a:t>
            </a:r>
            <a:endParaRPr lang="en-US" altLang="zh-CN" kern="0" dirty="0" smtClean="0">
              <a:ea typeface="宋体" panose="02010600030101010101" pitchFamily="2" charset="-122"/>
            </a:endParaRPr>
          </a:p>
          <a:p>
            <a:pPr lvl="1" eaLnBrk="1" hangingPunct="1">
              <a:lnSpc>
                <a:spcPct val="90000"/>
              </a:lnSpc>
              <a:defRPr/>
            </a:pPr>
            <a:r>
              <a:rPr lang="zh-CN" altLang="en-US" sz="2400" b="1" kern="0" dirty="0" smtClean="0">
                <a:solidFill>
                  <a:srgbClr val="C00000"/>
                </a:solidFill>
                <a:ea typeface="宋体" panose="02010600030101010101" pitchFamily="2" charset="-122"/>
              </a:rPr>
              <a:t>加号</a:t>
            </a:r>
            <a:r>
              <a:rPr lang="zh-CN" altLang="en-US" sz="2400" kern="0" dirty="0" smtClean="0">
                <a:ea typeface="宋体" panose="02010600030101010101" pitchFamily="2" charset="-122"/>
              </a:rPr>
              <a:t>表示该类是</a:t>
            </a:r>
            <a:r>
              <a:rPr lang="zh-CN" altLang="en-US" sz="2400" b="1" kern="0" dirty="0" smtClean="0">
                <a:solidFill>
                  <a:srgbClr val="C00000"/>
                </a:solidFill>
                <a:ea typeface="宋体" panose="02010600030101010101" pitchFamily="2" charset="-122"/>
              </a:rPr>
              <a:t>公共可见</a:t>
            </a:r>
            <a:r>
              <a:rPr lang="zh-CN" altLang="en-US" sz="2400" kern="0" dirty="0" smtClean="0">
                <a:ea typeface="宋体" panose="02010600030101010101" pitchFamily="2" charset="-122"/>
              </a:rPr>
              <a:t>的，因此可以从其他包访问</a:t>
            </a:r>
            <a:endParaRPr lang="en-US" altLang="zh-CN" sz="2400" kern="0" dirty="0" smtClean="0">
              <a:ea typeface="宋体" panose="02010600030101010101" pitchFamily="2" charset="-122"/>
            </a:endParaRPr>
          </a:p>
          <a:p>
            <a:pPr lvl="1" eaLnBrk="1" hangingPunct="1">
              <a:lnSpc>
                <a:spcPct val="90000"/>
              </a:lnSpc>
              <a:defRPr/>
            </a:pPr>
            <a:r>
              <a:rPr lang="zh-CN" altLang="en-US" sz="2400" b="1" kern="0" dirty="0" smtClean="0">
                <a:solidFill>
                  <a:srgbClr val="C00000"/>
                </a:solidFill>
                <a:ea typeface="宋体" panose="02010600030101010101" pitchFamily="2" charset="-122"/>
              </a:rPr>
              <a:t>负号</a:t>
            </a:r>
            <a:r>
              <a:rPr lang="zh-CN" altLang="en-US" sz="2400" kern="0" dirty="0" smtClean="0">
                <a:ea typeface="宋体" panose="02010600030101010101" pitchFamily="2" charset="-122"/>
              </a:rPr>
              <a:t>表示该元素对其他包是</a:t>
            </a:r>
            <a:r>
              <a:rPr lang="zh-CN" altLang="en-US" sz="2400" b="1" kern="0" dirty="0" smtClean="0">
                <a:solidFill>
                  <a:srgbClr val="C00000"/>
                </a:solidFill>
                <a:ea typeface="宋体" panose="02010600030101010101" pitchFamily="2" charset="-122"/>
              </a:rPr>
              <a:t>隐藏</a:t>
            </a:r>
            <a:r>
              <a:rPr lang="zh-CN" altLang="en-US" sz="2400" kern="0" dirty="0" smtClean="0">
                <a:ea typeface="宋体" panose="02010600030101010101" pitchFamily="2" charset="-122"/>
              </a:rPr>
              <a:t>的</a:t>
            </a:r>
            <a:endParaRPr lang="en-US" altLang="zh-CN" sz="2400" kern="0" dirty="0" smtClean="0">
              <a:ea typeface="宋体" panose="02010600030101010101" pitchFamily="2" charset="-122"/>
            </a:endParaRPr>
          </a:p>
          <a:p>
            <a:pPr lvl="1" eaLnBrk="1" hangingPunct="1">
              <a:lnSpc>
                <a:spcPct val="90000"/>
              </a:lnSpc>
              <a:defRPr/>
            </a:pPr>
            <a:r>
              <a:rPr lang="en-US" altLang="zh-CN" sz="2400" b="1" kern="0" dirty="0" smtClean="0">
                <a:solidFill>
                  <a:srgbClr val="C00000"/>
                </a:solidFill>
                <a:ea typeface="宋体" panose="02010600030101010101" pitchFamily="2" charset="-122"/>
              </a:rPr>
              <a:t>#</a:t>
            </a:r>
            <a:r>
              <a:rPr lang="zh-CN" altLang="en-US" sz="2400" b="1" kern="0" dirty="0" smtClean="0">
                <a:solidFill>
                  <a:srgbClr val="C00000"/>
                </a:solidFill>
                <a:ea typeface="宋体" panose="02010600030101010101" pitchFamily="2" charset="-122"/>
              </a:rPr>
              <a:t>号</a:t>
            </a:r>
            <a:r>
              <a:rPr lang="zh-CN" altLang="en-US" sz="2400" kern="0" dirty="0" smtClean="0">
                <a:ea typeface="宋体" panose="02010600030101010101" pitchFamily="2" charset="-122"/>
              </a:rPr>
              <a:t>表示该元素只能</a:t>
            </a:r>
            <a:r>
              <a:rPr lang="zh-CN" altLang="en-US" sz="2400" b="1" kern="0" dirty="0" smtClean="0">
                <a:solidFill>
                  <a:srgbClr val="C00000"/>
                </a:solidFill>
                <a:ea typeface="宋体" panose="02010600030101010101" pitchFamily="2" charset="-122"/>
              </a:rPr>
              <a:t>由指定包中的类访问</a:t>
            </a:r>
          </a:p>
          <a:p>
            <a:pPr>
              <a:defRPr/>
            </a:pPr>
            <a:endParaRPr lang="zh-CN" altLang="en-US" dirty="0"/>
          </a:p>
        </p:txBody>
      </p:sp>
      <p:sp>
        <p:nvSpPr>
          <p:cNvPr id="675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F913ECB-8E52-45E1-AA37-10A27689FC13}" type="slidenum">
              <a:rPr lang="en-US" altLang="zh-CN" smtClean="0"/>
              <a:pPr>
                <a:spcBef>
                  <a:spcPct val="0"/>
                </a:spcBef>
              </a:pPr>
              <a:t>46</a:t>
            </a:fld>
            <a:endParaRPr lang="en-US" altLang="zh-CN" smtClean="0"/>
          </a:p>
        </p:txBody>
      </p:sp>
    </p:spTree>
    <p:extLst>
      <p:ext uri="{BB962C8B-B14F-4D97-AF65-F5344CB8AC3E}">
        <p14:creationId xmlns:p14="http://schemas.microsoft.com/office/powerpoint/2010/main" val="1504237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smtClean="0"/>
              <a:t>行为建模</a:t>
            </a:r>
          </a:p>
          <a:p>
            <a:pPr marL="171450" indent="-171450">
              <a:buFont typeface="Arial" panose="020B0604020202020204" pitchFamily="34" charset="0"/>
              <a:buChar char="•"/>
              <a:defRPr/>
            </a:pPr>
            <a:r>
              <a:rPr lang="zh-CN" altLang="en-US" dirty="0" smtClean="0"/>
              <a:t>建模软件如何对外部事件或激励作出响应</a:t>
            </a:r>
          </a:p>
          <a:p>
            <a:pPr marL="358775" lvl="1" indent="-171450">
              <a:buFont typeface="Arial" panose="020B0604020202020204" pitchFamily="34" charset="0"/>
              <a:buChar char="•"/>
              <a:defRPr/>
            </a:pPr>
            <a:r>
              <a:rPr lang="zh-CN" altLang="en-US" dirty="0" smtClean="0"/>
              <a:t>将系统行为表示成一个特定事件和时间的函数</a:t>
            </a:r>
          </a:p>
          <a:p>
            <a:pPr marL="171450" indent="-171450">
              <a:buFont typeface="Arial" panose="020B0604020202020204" pitchFamily="34" charset="0"/>
              <a:buChar char="•"/>
              <a:defRPr/>
            </a:pPr>
            <a:r>
              <a:rPr lang="zh-CN" altLang="en-US" dirty="0" smtClean="0"/>
              <a:t>分析师做模型的步骤：</a:t>
            </a:r>
          </a:p>
          <a:p>
            <a:pPr marL="358775" lvl="1" indent="-171450">
              <a:buFont typeface="Arial" panose="020B0604020202020204" pitchFamily="34" charset="0"/>
              <a:buChar char="•"/>
              <a:defRPr/>
            </a:pPr>
            <a:r>
              <a:rPr lang="zh-CN" altLang="en-US" dirty="0" smtClean="0"/>
              <a:t>评估所有用例</a:t>
            </a:r>
            <a:endParaRPr lang="en-US" altLang="zh-CN" dirty="0" smtClean="0"/>
          </a:p>
          <a:p>
            <a:pPr marL="525463" lvl="2" indent="-171450">
              <a:buFont typeface="Arial" panose="020B0604020202020204" pitchFamily="34" charset="0"/>
              <a:buChar char="•"/>
              <a:defRPr/>
            </a:pPr>
            <a:r>
              <a:rPr lang="zh-CN" altLang="en-US" dirty="0" smtClean="0"/>
              <a:t>以保证完全理解系统内的交互顺序</a:t>
            </a:r>
          </a:p>
          <a:p>
            <a:pPr marL="358775" lvl="1" indent="-171450">
              <a:buFont typeface="Arial" panose="020B0604020202020204" pitchFamily="34" charset="0"/>
              <a:buChar char="•"/>
              <a:defRPr/>
            </a:pPr>
            <a:r>
              <a:rPr lang="zh-CN" altLang="en-US" dirty="0" smtClean="0"/>
              <a:t>识别驱动交互序列的事件</a:t>
            </a:r>
            <a:endParaRPr lang="en-US" altLang="zh-CN" dirty="0" smtClean="0"/>
          </a:p>
          <a:p>
            <a:pPr marL="525463" lvl="2" indent="-171450">
              <a:buFont typeface="Arial" panose="020B0604020202020204" pitchFamily="34" charset="0"/>
              <a:buChar char="•"/>
              <a:defRPr/>
            </a:pPr>
            <a:r>
              <a:rPr lang="zh-CN" altLang="en-US" dirty="0" smtClean="0"/>
              <a:t>理解事件如何与具体对象（类实例）相互关联</a:t>
            </a:r>
          </a:p>
          <a:p>
            <a:pPr marL="358775" lvl="1" indent="-171450">
              <a:buFont typeface="Arial" panose="020B0604020202020204" pitchFamily="34" charset="0"/>
              <a:buChar char="•"/>
              <a:defRPr/>
            </a:pPr>
            <a:r>
              <a:rPr lang="zh-CN" altLang="en-US" dirty="0" smtClean="0"/>
              <a:t>为每个用例生成序列</a:t>
            </a:r>
          </a:p>
          <a:p>
            <a:pPr marL="358775" lvl="1" indent="-171450">
              <a:buFont typeface="Arial" panose="020B0604020202020204" pitchFamily="34" charset="0"/>
              <a:buChar char="•"/>
              <a:defRPr/>
            </a:pPr>
            <a:r>
              <a:rPr lang="zh-CN" altLang="en-US" dirty="0" smtClean="0"/>
              <a:t>创建系统状态图</a:t>
            </a:r>
          </a:p>
          <a:p>
            <a:pPr marL="358775" lvl="1" indent="-171450">
              <a:buFont typeface="Arial" panose="020B0604020202020204" pitchFamily="34" charset="0"/>
              <a:buChar char="•"/>
              <a:defRPr/>
            </a:pPr>
            <a:r>
              <a:rPr lang="zh-CN" altLang="en-US" dirty="0" smtClean="0"/>
              <a:t>评审行为模型</a:t>
            </a:r>
            <a:endParaRPr lang="en-US" altLang="zh-CN" dirty="0" smtClean="0"/>
          </a:p>
          <a:p>
            <a:pPr marL="525463" lvl="2" indent="-171450">
              <a:buFont typeface="Arial" panose="020B0604020202020204" pitchFamily="34" charset="0"/>
              <a:buChar char="•"/>
              <a:defRPr/>
            </a:pPr>
            <a:r>
              <a:rPr lang="zh-CN" altLang="en-US" dirty="0" smtClean="0"/>
              <a:t>验证准确性和一致性</a:t>
            </a:r>
            <a:endParaRPr lang="zh-CN" altLang="en-US" dirty="0"/>
          </a:p>
        </p:txBody>
      </p:sp>
      <p:sp>
        <p:nvSpPr>
          <p:cNvPr id="696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712057A-66B4-456F-B16B-EC42C9273ED3}" type="slidenum">
              <a:rPr lang="en-US" altLang="zh-CN" smtClean="0"/>
              <a:pPr>
                <a:spcBef>
                  <a:spcPct val="0"/>
                </a:spcBef>
              </a:pPr>
              <a:t>47</a:t>
            </a:fld>
            <a:endParaRPr lang="en-US" altLang="zh-CN" smtClean="0"/>
          </a:p>
        </p:txBody>
      </p:sp>
    </p:spTree>
    <p:extLst>
      <p:ext uri="{BB962C8B-B14F-4D97-AF65-F5344CB8AC3E}">
        <p14:creationId xmlns:p14="http://schemas.microsoft.com/office/powerpoint/2010/main" val="3831769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ＭＳ Ｐゴシック" panose="020B0600070205080204" pitchFamily="34" charset="-128"/>
              </a:rPr>
              <a:t>识别用例事件和对象</a:t>
            </a:r>
          </a:p>
          <a:p>
            <a:pPr marL="171450" indent="-171450">
              <a:buFont typeface="Arial" panose="020B0604020202020204" pitchFamily="34" charset="0"/>
              <a:buChar char="•"/>
            </a:pPr>
            <a:endParaRPr lang="en-US" altLang="zh-CN" dirty="0" smtClean="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用例表示了参与者和系统的活动顺序</a:t>
            </a:r>
          </a:p>
          <a:p>
            <a:pPr marL="358775" lvl="1"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只要系统和参与者之间交换信息，就发生事件</a:t>
            </a:r>
          </a:p>
          <a:p>
            <a:pPr marL="358775" lvl="1"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事件不是被交换的信息，而是信息交换的事实</a:t>
            </a:r>
          </a:p>
          <a:p>
            <a:pPr marL="171450" indent="-171450">
              <a:buFont typeface="Arial" panose="020B0604020202020204" pitchFamily="34" charset="0"/>
              <a:buChar char="•"/>
            </a:pPr>
            <a:endParaRPr lang="en-US" altLang="zh-CN" dirty="0" smtClean="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一旦确定了所有的事件，这些事件将被分配到所涉及的对象</a:t>
            </a:r>
          </a:p>
          <a:p>
            <a:pPr marL="358775" lvl="1"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对象是类实例</a:t>
            </a:r>
          </a:p>
          <a:p>
            <a:pPr marL="358775" lvl="1"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对象负责生成事件或识别事件（已经在其他地方发生的事件）</a:t>
            </a:r>
          </a:p>
        </p:txBody>
      </p:sp>
      <p:sp>
        <p:nvSpPr>
          <p:cNvPr id="716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E43576D-7F34-4AB8-92BD-C50C0246ED9F}" type="slidenum">
              <a:rPr lang="en-US" altLang="zh-CN" smtClean="0"/>
              <a:pPr>
                <a:spcBef>
                  <a:spcPct val="0"/>
                </a:spcBef>
              </a:pPr>
              <a:t>48</a:t>
            </a:fld>
            <a:endParaRPr lang="en-US" altLang="zh-CN" smtClean="0"/>
          </a:p>
        </p:txBody>
      </p:sp>
    </p:spTree>
    <p:extLst>
      <p:ext uri="{BB962C8B-B14F-4D97-AF65-F5344CB8AC3E}">
        <p14:creationId xmlns:p14="http://schemas.microsoft.com/office/powerpoint/2010/main" val="1467898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C9E279E-48BB-4371-9B86-6FF7E0310C33}" type="slidenum">
              <a:rPr lang="en-US" altLang="zh-CN" smtClean="0"/>
              <a:pPr>
                <a:defRPr/>
              </a:pPr>
              <a:t>49</a:t>
            </a:fld>
            <a:endParaRPr lang="en-US" altLang="zh-CN"/>
          </a:p>
        </p:txBody>
      </p:sp>
    </p:spTree>
    <p:extLst>
      <p:ext uri="{BB962C8B-B14F-4D97-AF65-F5344CB8AC3E}">
        <p14:creationId xmlns:p14="http://schemas.microsoft.com/office/powerpoint/2010/main" val="419766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ea typeface="ＭＳ Ｐゴシック" panose="020B0600070205080204" pitchFamily="34" charset="-128"/>
              </a:rPr>
              <a:t>状态表现</a:t>
            </a:r>
          </a:p>
          <a:p>
            <a:pPr marL="171450"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类状态具有</a:t>
            </a:r>
            <a:r>
              <a:rPr lang="zh-CN" altLang="en-US" dirty="0" smtClean="0">
                <a:solidFill>
                  <a:srgbClr val="0000FF"/>
                </a:solidFill>
                <a:latin typeface="Arial" panose="020B0604020202020204" pitchFamily="34" charset="0"/>
                <a:ea typeface="ＭＳ Ｐゴシック" panose="020B0600070205080204" pitchFamily="34" charset="-128"/>
              </a:rPr>
              <a:t>被动和主动</a:t>
            </a:r>
            <a:r>
              <a:rPr lang="zh-CN" altLang="en-US" dirty="0" smtClean="0">
                <a:latin typeface="Arial" panose="020B0604020202020204" pitchFamily="34" charset="0"/>
                <a:ea typeface="ＭＳ Ｐゴシック" panose="020B0600070205080204" pitchFamily="34" charset="-128"/>
              </a:rPr>
              <a:t>两种特征</a:t>
            </a:r>
          </a:p>
          <a:p>
            <a:pPr marL="358775" lvl="1"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被动状态是某个对象所有属性的当前状态（取值）</a:t>
            </a:r>
          </a:p>
          <a:p>
            <a:pPr marL="358775" lvl="1"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主动状态指的是对象进行连续变换和处理时的当前状态</a:t>
            </a:r>
            <a:endParaRPr lang="en-US" altLang="zh-CN" dirty="0" smtClean="0">
              <a:latin typeface="Arial" panose="020B0604020202020204" pitchFamily="34" charset="0"/>
              <a:ea typeface="ＭＳ Ｐゴシック" panose="020B0600070205080204" pitchFamily="34" charset="-128"/>
            </a:endParaRPr>
          </a:p>
          <a:p>
            <a:pPr marL="525463" lvl="2"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必须发生事件，才能迫使对象做出状态的转移换</a:t>
            </a:r>
          </a:p>
          <a:p>
            <a:pPr marL="171450"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行为建模的场合下，状态的两种描述方式：</a:t>
            </a:r>
            <a:endParaRPr lang="en-US" altLang="zh-CN" dirty="0" smtClean="0">
              <a:latin typeface="Arial" panose="020B0604020202020204" pitchFamily="34" charset="0"/>
              <a:ea typeface="ＭＳ Ｐゴシック" panose="020B0600070205080204" pitchFamily="34" charset="-128"/>
            </a:endParaRPr>
          </a:p>
          <a:p>
            <a:pPr marL="358775"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zh-CN" dirty="0" smtClean="0">
                <a:latin typeface="Arial" panose="020B0604020202020204" pitchFamily="34" charset="0"/>
                <a:ea typeface="ＭＳ Ｐゴシック" panose="020B0600070205080204" pitchFamily="34" charset="-128"/>
              </a:rPr>
              <a:t>1</a:t>
            </a:r>
            <a:r>
              <a:rPr lang="zh-CN" altLang="en-US" dirty="0" smtClean="0">
                <a:latin typeface="Arial" panose="020B0604020202020204" pitchFamily="34" charset="0"/>
                <a:ea typeface="ＭＳ Ｐゴシック" panose="020B0600070205080204" pitchFamily="34" charset="-128"/>
              </a:rPr>
              <a:t>）系统执行其功能时，每个对象</a:t>
            </a:r>
            <a:r>
              <a:rPr lang="en-US" altLang="zh-CN" dirty="0" smtClean="0">
                <a:latin typeface="Arial" panose="020B0604020202020204" pitchFamily="34" charset="0"/>
                <a:ea typeface="ＭＳ Ｐゴシック" panose="020B0600070205080204" pitchFamily="34" charset="-128"/>
              </a:rPr>
              <a:t>(</a:t>
            </a:r>
            <a:r>
              <a:rPr lang="zh-CN" altLang="en-US" dirty="0" smtClean="0">
                <a:latin typeface="Arial" panose="020B0604020202020204" pitchFamily="34" charset="0"/>
                <a:ea typeface="ＭＳ Ｐゴシック" panose="020B0600070205080204" pitchFamily="34" charset="-128"/>
              </a:rPr>
              <a:t>类实例</a:t>
            </a:r>
            <a:r>
              <a:rPr lang="en-US" altLang="zh-CN" dirty="0" smtClean="0">
                <a:latin typeface="Arial" panose="020B0604020202020204" pitchFamily="34" charset="0"/>
                <a:ea typeface="ＭＳ Ｐゴシック" panose="020B0600070205080204" pitchFamily="34" charset="-128"/>
              </a:rPr>
              <a:t>)</a:t>
            </a:r>
            <a:r>
              <a:rPr lang="zh-CN" altLang="en-US" dirty="0" smtClean="0">
                <a:latin typeface="Arial" panose="020B0604020202020204" pitchFamily="34" charset="0"/>
                <a:ea typeface="ＭＳ Ｐゴシック" panose="020B0600070205080204" pitchFamily="34" charset="-128"/>
              </a:rPr>
              <a:t>的状态</a:t>
            </a:r>
            <a:endParaRPr lang="en-US" altLang="zh-CN" dirty="0" smtClean="0">
              <a:latin typeface="Arial" panose="020B0604020202020204" pitchFamily="34" charset="0"/>
              <a:ea typeface="ＭＳ Ｐゴシック" panose="020B0600070205080204" pitchFamily="34" charset="-128"/>
            </a:endParaRPr>
          </a:p>
          <a:p>
            <a:pPr marL="525463" lvl="2"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类的状态，可以表示系统执行其功能时的</a:t>
            </a:r>
            <a:r>
              <a:rPr lang="zh-CN" altLang="en-US" sz="1200" b="1" i="0" u="none" strike="noStrike" kern="1200" dirty="0" smtClean="0">
                <a:solidFill>
                  <a:schemeClr val="tx1"/>
                </a:solidFill>
                <a:effectLst/>
                <a:latin typeface="Verdana" panose="020B0604030504040204" pitchFamily="34" charset="0"/>
                <a:ea typeface="ＭＳ Ｐゴシック" pitchFamily="-128" charset="-128"/>
                <a:cs typeface="+mn-cs"/>
                <a:hlinkClick r:id="rId3"/>
              </a:rPr>
              <a:t>行为</a:t>
            </a:r>
            <a:endParaRPr lang="en-US" altLang="zh-CN" dirty="0" smtClean="0">
              <a:latin typeface="Arial" panose="020B0604020202020204" pitchFamily="34" charset="0"/>
              <a:ea typeface="ＭＳ Ｐゴシック" panose="020B0600070205080204" pitchFamily="34" charset="-128"/>
            </a:endParaRPr>
          </a:p>
          <a:p>
            <a:pPr marL="525463" marR="0" lvl="2"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en-US" dirty="0" smtClean="0">
                <a:latin typeface="Arial" panose="020B0604020202020204" pitchFamily="34" charset="0"/>
                <a:ea typeface="ＭＳ Ｐゴシック" panose="020B0600070205080204" pitchFamily="34" charset="-128"/>
              </a:rPr>
              <a:t>状态图：呈现对象</a:t>
            </a:r>
            <a:r>
              <a:rPr lang="en-US" altLang="zh-CN" dirty="0" smtClean="0">
                <a:latin typeface="Arial" panose="020B0604020202020204" pitchFamily="34" charset="0"/>
                <a:ea typeface="ＭＳ Ｐゴシック" panose="020B0600070205080204" pitchFamily="34" charset="-128"/>
              </a:rPr>
              <a:t>(</a:t>
            </a:r>
            <a:r>
              <a:rPr lang="zh-CN" altLang="en-US" dirty="0" smtClean="0">
                <a:latin typeface="Arial" panose="020B0604020202020204" pitchFamily="34" charset="0"/>
                <a:ea typeface="ＭＳ Ｐゴシック" panose="020B0600070205080204" pitchFamily="34" charset="-128"/>
              </a:rPr>
              <a:t>类实例</a:t>
            </a:r>
            <a:r>
              <a:rPr lang="en-US" altLang="zh-CN" dirty="0" smtClean="0">
                <a:latin typeface="Arial" panose="020B0604020202020204" pitchFamily="34" charset="0"/>
                <a:ea typeface="ＭＳ Ｐゴシック" panose="020B0600070205080204" pitchFamily="34" charset="-128"/>
              </a:rPr>
              <a:t>)</a:t>
            </a:r>
            <a:r>
              <a:rPr lang="zh-CN" altLang="en-US" dirty="0" smtClean="0">
                <a:latin typeface="Arial" panose="020B0604020202020204" pitchFamily="34" charset="0"/>
                <a:ea typeface="ＭＳ Ｐゴシック" panose="020B0600070205080204" pitchFamily="34" charset="-128"/>
              </a:rPr>
              <a:t>的主动状态和导致状态变化的事件</a:t>
            </a:r>
            <a:endParaRPr lang="en-US" altLang="zh-CN" dirty="0" smtClean="0">
              <a:latin typeface="Arial" panose="020B0604020202020204" pitchFamily="34" charset="0"/>
              <a:ea typeface="ＭＳ Ｐゴシック" panose="020B0600070205080204" pitchFamily="34" charset="-128"/>
            </a:endParaRPr>
          </a:p>
          <a:p>
            <a:pPr marL="358775" lvl="1" indent="-171450">
              <a:buFont typeface="Arial" panose="020B0604020202020204" pitchFamily="34" charset="0"/>
              <a:buChar char="•"/>
            </a:pPr>
            <a:r>
              <a:rPr lang="en-US" altLang="zh-CN" dirty="0" smtClean="0">
                <a:latin typeface="Arial" panose="020B0604020202020204" pitchFamily="34" charset="0"/>
                <a:ea typeface="ＭＳ Ｐゴシック" panose="020B0600070205080204" pitchFamily="34" charset="-128"/>
              </a:rPr>
              <a:t>2</a:t>
            </a:r>
            <a:r>
              <a:rPr lang="zh-CN" altLang="en-US" dirty="0" smtClean="0">
                <a:latin typeface="Arial" panose="020B0604020202020204" pitchFamily="34" charset="0"/>
                <a:ea typeface="ＭＳ Ｐゴシック" panose="020B0600070205080204" pitchFamily="34" charset="-128"/>
              </a:rPr>
              <a:t>）系统运行时，从外部观察到的系统状态</a:t>
            </a:r>
            <a:endParaRPr lang="en-US" altLang="zh-CN" dirty="0" smtClean="0">
              <a:latin typeface="Arial" panose="020B0604020202020204" pitchFamily="34" charset="0"/>
              <a:ea typeface="ＭＳ Ｐゴシック" panose="020B0600070205080204" pitchFamily="34" charset="-128"/>
            </a:endParaRPr>
          </a:p>
          <a:p>
            <a:pPr marL="525463" marR="0" lvl="2"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en-US" dirty="0" smtClean="0">
                <a:latin typeface="Arial" panose="020B0604020202020204" pitchFamily="34" charset="0"/>
                <a:ea typeface="ＭＳ Ｐゴシック" panose="020B0600070205080204" pitchFamily="34" charset="-128"/>
              </a:rPr>
              <a:t>系统状态，可以表现：</a:t>
            </a:r>
            <a:r>
              <a:rPr lang="zh-CN" altLang="en-US" b="1" dirty="0" smtClean="0">
                <a:solidFill>
                  <a:srgbClr val="0000FF"/>
                </a:solidFill>
                <a:latin typeface="Arial" panose="020B0604020202020204" pitchFamily="34" charset="0"/>
                <a:ea typeface="ＭＳ Ｐゴシック" panose="020B0600070205080204" pitchFamily="34" charset="-128"/>
              </a:rPr>
              <a:t>特定的</a:t>
            </a:r>
            <a:r>
              <a:rPr lang="zh-CN" altLang="en-US" dirty="0" smtClean="0">
                <a:latin typeface="Arial" panose="020B0604020202020204" pitchFamily="34" charset="0"/>
                <a:ea typeface="ＭＳ Ｐゴシック" panose="020B0600070205080204" pitchFamily="34" charset="-128"/>
              </a:rPr>
              <a:t>、</a:t>
            </a:r>
            <a:r>
              <a:rPr lang="zh-CN" altLang="en-US" b="1" dirty="0" smtClean="0">
                <a:solidFill>
                  <a:srgbClr val="0000FF"/>
                </a:solidFill>
                <a:latin typeface="Arial" panose="020B0604020202020204" pitchFamily="34" charset="0"/>
                <a:ea typeface="ＭＳ Ｐゴシック" panose="020B0600070205080204" pitchFamily="34" charset="-128"/>
              </a:rPr>
              <a:t>外部可观察</a:t>
            </a:r>
            <a:r>
              <a:rPr lang="zh-CN" altLang="en-US" dirty="0" smtClean="0">
                <a:latin typeface="Arial" panose="020B0604020202020204" pitchFamily="34" charset="0"/>
                <a:ea typeface="ＭＳ Ｐゴシック" panose="020B0600070205080204" pitchFamily="34" charset="-128"/>
              </a:rPr>
              <a:t>的</a:t>
            </a:r>
            <a:r>
              <a:rPr lang="zh-CN" altLang="en-US" sz="1200" b="1" i="0" u="none" strike="noStrike" kern="1200" dirty="0" smtClean="0">
                <a:solidFill>
                  <a:schemeClr val="tx1"/>
                </a:solidFill>
                <a:effectLst/>
                <a:latin typeface="Verdana" panose="020B0604030504040204" pitchFamily="34" charset="0"/>
                <a:ea typeface="ＭＳ Ｐゴシック" pitchFamily="-128" charset="-128"/>
                <a:cs typeface="+mn-cs"/>
                <a:hlinkClick r:id="rId3"/>
              </a:rPr>
              <a:t>行为</a:t>
            </a:r>
            <a:endParaRPr lang="en-US" altLang="zh-CN" sz="1200" b="1" i="0" u="none" strike="noStrike" kern="1200" dirty="0" smtClean="0">
              <a:solidFill>
                <a:schemeClr val="tx1"/>
              </a:solidFill>
              <a:effectLst/>
              <a:latin typeface="Verdana" panose="020B0604030504040204" pitchFamily="34" charset="0"/>
              <a:ea typeface="ＭＳ Ｐゴシック" pitchFamily="-128" charset="-128"/>
              <a:cs typeface="+mn-cs"/>
            </a:endParaRPr>
          </a:p>
          <a:p>
            <a:pPr marL="525463" lvl="2"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顺序图：以时间函数的形式，显示软件的行为</a:t>
            </a:r>
            <a:endParaRPr lang="en-US" altLang="zh-CN" dirty="0" smtClean="0">
              <a:latin typeface="Arial" panose="020B0604020202020204" pitchFamily="34" charset="0"/>
              <a:ea typeface="ＭＳ Ｐゴシック" panose="020B0600070205080204" pitchFamily="34" charset="-128"/>
            </a:endParaRPr>
          </a:p>
          <a:p>
            <a:pPr marL="712788" lvl="3" indent="-171450">
              <a:buFont typeface="Arial" panose="020B0604020202020204" pitchFamily="34" charset="0"/>
              <a:buChar char="•"/>
            </a:pPr>
            <a:r>
              <a:rPr lang="zh-CN" altLang="en-US" dirty="0" smtClean="0">
                <a:latin typeface="Arial" panose="020B0604020202020204" pitchFamily="34" charset="0"/>
                <a:ea typeface="ＭＳ Ｐゴシック" panose="020B0600070205080204" pitchFamily="34" charset="-128"/>
              </a:rPr>
              <a:t>表明事件如何引发：信息在对象之间的转移</a:t>
            </a:r>
          </a:p>
        </p:txBody>
      </p:sp>
      <p:sp>
        <p:nvSpPr>
          <p:cNvPr id="747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071B136-1CA8-45C2-91F1-C6B9618729C3}" type="slidenum">
              <a:rPr lang="en-US" altLang="zh-CN" smtClean="0"/>
              <a:pPr>
                <a:spcBef>
                  <a:spcPct val="0"/>
                </a:spcBef>
              </a:pPr>
              <a:t>50</a:t>
            </a:fld>
            <a:endParaRPr lang="en-US" altLang="zh-CN" smtClean="0"/>
          </a:p>
        </p:txBody>
      </p:sp>
    </p:spTree>
    <p:extLst>
      <p:ext uri="{BB962C8B-B14F-4D97-AF65-F5344CB8AC3E}">
        <p14:creationId xmlns:p14="http://schemas.microsoft.com/office/powerpoint/2010/main" val="764733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场景：读数据文件，生成画面</a:t>
            </a:r>
            <a:endParaRPr lang="zh-CN" altLang="en-US" dirty="0"/>
          </a:p>
        </p:txBody>
      </p:sp>
      <p:sp>
        <p:nvSpPr>
          <p:cNvPr id="4" name="灯片编号占位符 3"/>
          <p:cNvSpPr>
            <a:spLocks noGrp="1"/>
          </p:cNvSpPr>
          <p:nvPr>
            <p:ph type="sldNum" sz="quarter" idx="10"/>
          </p:nvPr>
        </p:nvSpPr>
        <p:spPr/>
        <p:txBody>
          <a:bodyPr/>
          <a:lstStyle/>
          <a:p>
            <a:pPr>
              <a:defRPr/>
            </a:pPr>
            <a:fld id="{5C9E279E-48BB-4371-9B86-6FF7E0310C33}" type="slidenum">
              <a:rPr lang="en-US" altLang="zh-CN" smtClean="0"/>
              <a:pPr>
                <a:defRPr/>
              </a:pPr>
              <a:t>51</a:t>
            </a:fld>
            <a:endParaRPr lang="en-US" altLang="zh-CN"/>
          </a:p>
        </p:txBody>
      </p:sp>
    </p:spTree>
    <p:extLst>
      <p:ext uri="{BB962C8B-B14F-4D97-AF65-F5344CB8AC3E}">
        <p14:creationId xmlns:p14="http://schemas.microsoft.com/office/powerpoint/2010/main" val="3827882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场景：读数据文件，生成画面</a:t>
            </a:r>
            <a:endParaRPr lang="zh-CN" altLang="en-US" dirty="0"/>
          </a:p>
        </p:txBody>
      </p:sp>
      <p:sp>
        <p:nvSpPr>
          <p:cNvPr id="4" name="灯片编号占位符 3"/>
          <p:cNvSpPr>
            <a:spLocks noGrp="1"/>
          </p:cNvSpPr>
          <p:nvPr>
            <p:ph type="sldNum" sz="quarter" idx="10"/>
          </p:nvPr>
        </p:nvSpPr>
        <p:spPr/>
        <p:txBody>
          <a:bodyPr/>
          <a:lstStyle/>
          <a:p>
            <a:pPr>
              <a:defRPr/>
            </a:pPr>
            <a:fld id="{5C9E279E-48BB-4371-9B86-6FF7E0310C33}" type="slidenum">
              <a:rPr lang="en-US" altLang="zh-CN" smtClean="0"/>
              <a:pPr>
                <a:defRPr/>
              </a:pPr>
              <a:t>52</a:t>
            </a:fld>
            <a:endParaRPr lang="en-US" altLang="zh-CN"/>
          </a:p>
        </p:txBody>
      </p:sp>
    </p:spTree>
    <p:extLst>
      <p:ext uri="{BB962C8B-B14F-4D97-AF65-F5344CB8AC3E}">
        <p14:creationId xmlns:p14="http://schemas.microsoft.com/office/powerpoint/2010/main" val="3993882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ＭＳ Ｐゴシック" panose="020B0600070205080204" pitchFamily="34" charset="-128"/>
              </a:rPr>
              <a:t>计时器</a:t>
            </a:r>
            <a:endParaRPr lang="en-US" altLang="zh-CN" smtClean="0">
              <a:latin typeface="Arial" panose="020B0604020202020204" pitchFamily="34" charset="0"/>
              <a:ea typeface="ＭＳ Ｐゴシック" panose="020B0600070205080204" pitchFamily="34" charset="-128"/>
            </a:endParaRPr>
          </a:p>
          <a:p>
            <a:r>
              <a:rPr lang="zh-CN" altLang="en-US" smtClean="0">
                <a:latin typeface="Arial" panose="020B0604020202020204" pitchFamily="34" charset="0"/>
                <a:ea typeface="ＭＳ Ｐゴシック" panose="020B0600070205080204" pitchFamily="34" charset="-128"/>
              </a:rPr>
              <a:t>锁定时间</a:t>
            </a:r>
            <a:endParaRPr lang="en-US" altLang="zh-CN" smtClean="0">
              <a:latin typeface="Arial" panose="020B0604020202020204" pitchFamily="34" charset="0"/>
              <a:ea typeface="ＭＳ Ｐゴシック" panose="020B0600070205080204" pitchFamily="34" charset="-128"/>
            </a:endParaRPr>
          </a:p>
          <a:p>
            <a:r>
              <a:rPr lang="zh-CN" altLang="en-US" smtClean="0">
                <a:latin typeface="Arial" panose="020B0604020202020204" pitchFamily="34" charset="0"/>
                <a:ea typeface="ＭＳ Ｐゴシック" panose="020B0600070205080204" pitchFamily="34" charset="-128"/>
              </a:rPr>
              <a:t>允许重试输入的次数</a:t>
            </a:r>
            <a:endParaRPr lang="en-US" altLang="zh-CN" smtClean="0">
              <a:latin typeface="Arial" panose="020B0604020202020204" pitchFamily="34" charset="0"/>
              <a:ea typeface="ＭＳ Ｐゴシック" panose="020B0600070205080204" pitchFamily="34" charset="-128"/>
            </a:endParaRPr>
          </a:p>
          <a:p>
            <a:r>
              <a:rPr lang="zh-CN" altLang="en-US" smtClean="0">
                <a:latin typeface="Arial" panose="020B0604020202020204" pitchFamily="34" charset="0"/>
                <a:ea typeface="ＭＳ Ｐゴシック" panose="020B0600070205080204" pitchFamily="34" charset="-128"/>
              </a:rPr>
              <a:t>允许重试的最多次数</a:t>
            </a:r>
          </a:p>
        </p:txBody>
      </p:sp>
      <p:sp>
        <p:nvSpPr>
          <p:cNvPr id="768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21C0FC4-3D62-42CC-8A14-36AB1B940F11}" type="slidenum">
              <a:rPr lang="en-US" altLang="zh-CN" smtClean="0"/>
              <a:pPr>
                <a:spcBef>
                  <a:spcPct val="0"/>
                </a:spcBef>
              </a:pPr>
              <a:t>53</a:t>
            </a:fld>
            <a:endParaRPr lang="en-US" altLang="zh-CN" smtClean="0"/>
          </a:p>
        </p:txBody>
      </p:sp>
    </p:spTree>
    <p:extLst>
      <p:ext uri="{BB962C8B-B14F-4D97-AF65-F5344CB8AC3E}">
        <p14:creationId xmlns:p14="http://schemas.microsoft.com/office/powerpoint/2010/main" val="209521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latin typeface="Arial" panose="020B0604020202020204" pitchFamily="34" charset="0"/>
                <a:ea typeface="ＭＳ Ｐゴシック" panose="020B0600070205080204" pitchFamily="34" charset="-128"/>
              </a:rPr>
              <a:t>分析的经验原则</a:t>
            </a:r>
          </a:p>
          <a:p>
            <a:pPr marL="171450"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模型应关注在</a:t>
            </a:r>
            <a:r>
              <a:rPr lang="zh-CN" altLang="en-US" u="sng" dirty="0" smtClean="0">
                <a:latin typeface="Arial" panose="020B0604020202020204" pitchFamily="34" charset="0"/>
                <a:ea typeface="ＭＳ Ｐゴシック" panose="020B0600070205080204" pitchFamily="34" charset="-128"/>
              </a:rPr>
              <a:t>问题域或业务域内</a:t>
            </a:r>
            <a:r>
              <a:rPr lang="zh-CN" altLang="en-US" b="1" dirty="0" smtClean="0">
                <a:latin typeface="Arial" panose="020B0604020202020204" pitchFamily="34" charset="0"/>
                <a:ea typeface="ＭＳ Ｐゴシック" panose="020B0600070205080204" pitchFamily="34" charset="-128"/>
              </a:rPr>
              <a:t>可见的需求（</a:t>
            </a:r>
            <a:r>
              <a:rPr lang="en-US" altLang="zh-CN" b="1" dirty="0" smtClean="0">
                <a:latin typeface="Arial" panose="020B0604020202020204" pitchFamily="34" charset="0"/>
                <a:ea typeface="ＭＳ Ｐゴシック" panose="020B0600070205080204" pitchFamily="34" charset="-128"/>
              </a:rPr>
              <a:t>what</a:t>
            </a:r>
            <a:r>
              <a:rPr lang="zh-CN" altLang="en-US" b="1" dirty="0" smtClean="0">
                <a:latin typeface="Arial" panose="020B0604020202020204" pitchFamily="34" charset="0"/>
                <a:ea typeface="ＭＳ Ｐゴシック" panose="020B0600070205080204" pitchFamily="34" charset="-128"/>
              </a:rPr>
              <a:t>）</a:t>
            </a:r>
            <a:r>
              <a:rPr lang="zh-CN" altLang="en-US" dirty="0" smtClean="0">
                <a:latin typeface="Arial" panose="020B0604020202020204" pitchFamily="34" charset="0"/>
                <a:ea typeface="ＭＳ Ｐゴシック" panose="020B0600070205080204" pitchFamily="34" charset="-128"/>
              </a:rPr>
              <a:t>，</a:t>
            </a:r>
            <a:endParaRPr lang="en-US" altLang="zh-CN" dirty="0" smtClean="0">
              <a:latin typeface="Arial" panose="020B0604020202020204" pitchFamily="34" charset="0"/>
              <a:ea typeface="ＭＳ Ｐゴシック" panose="020B0600070205080204" pitchFamily="34" charset="-128"/>
            </a:endParaRPr>
          </a:p>
          <a:p>
            <a:pPr marL="358775" lvl="1" indent="-171450">
              <a:buFont typeface="Wingdings" panose="05000000000000000000" pitchFamily="2" charset="2"/>
              <a:buChar char="ü"/>
              <a:defRPr/>
            </a:pPr>
            <a:r>
              <a:rPr lang="zh-CN" altLang="en-US" b="1" dirty="0" smtClean="0">
                <a:latin typeface="Arial" panose="020B0604020202020204" pitchFamily="34" charset="0"/>
                <a:ea typeface="ＭＳ Ｐゴシック" panose="020B0600070205080204" pitchFamily="34" charset="-128"/>
              </a:rPr>
              <a:t>抽象级别</a:t>
            </a:r>
            <a:r>
              <a:rPr lang="zh-CN" altLang="en-US" dirty="0" smtClean="0">
                <a:latin typeface="Arial" panose="020B0604020202020204" pitchFamily="34" charset="0"/>
                <a:ea typeface="ＭＳ Ｐゴシック" panose="020B0600070205080204" pitchFamily="34" charset="-128"/>
              </a:rPr>
              <a:t>应该相对高一些（女士养宠物，司机驾驶交通工具）</a:t>
            </a:r>
          </a:p>
          <a:p>
            <a:pPr marL="171450"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分析模型的每个元素都应能</a:t>
            </a:r>
            <a:r>
              <a:rPr lang="zh-CN" altLang="en-US" b="1" dirty="0" smtClean="0">
                <a:latin typeface="Arial" panose="020B0604020202020204" pitchFamily="34" charset="0"/>
                <a:ea typeface="ＭＳ Ｐゴシック" panose="020B0600070205080204" pitchFamily="34" charset="-128"/>
              </a:rPr>
              <a:t>增加对软件需求</a:t>
            </a:r>
            <a:r>
              <a:rPr lang="zh-CN" altLang="en-US" dirty="0" smtClean="0">
                <a:latin typeface="Arial" panose="020B0604020202020204" pitchFamily="34" charset="0"/>
                <a:ea typeface="ＭＳ Ｐゴシック" panose="020B0600070205080204" pitchFamily="34" charset="-128"/>
              </a:rPr>
              <a:t>的整体理解</a:t>
            </a:r>
            <a:endParaRPr lang="en-US" altLang="zh-CN" dirty="0" smtClean="0">
              <a:latin typeface="Arial" panose="020B0604020202020204" pitchFamily="34" charset="0"/>
              <a:ea typeface="ＭＳ Ｐゴシック" panose="020B0600070205080204" pitchFamily="34" charset="-128"/>
            </a:endParaRPr>
          </a:p>
          <a:p>
            <a:pPr marL="358775" lvl="1"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并提供对</a:t>
            </a:r>
            <a:r>
              <a:rPr lang="zh-CN" altLang="en-US" b="1" dirty="0" smtClean="0">
                <a:latin typeface="Arial" panose="020B0604020202020204" pitchFamily="34" charset="0"/>
                <a:ea typeface="ＭＳ Ｐゴシック" panose="020B0600070205080204" pitchFamily="34" charset="-128"/>
              </a:rPr>
              <a:t>信息域、功能和系统行为</a:t>
            </a:r>
            <a:r>
              <a:rPr lang="zh-CN" altLang="en-US" dirty="0" smtClean="0">
                <a:latin typeface="Arial" panose="020B0604020202020204" pitchFamily="34" charset="0"/>
                <a:ea typeface="ＭＳ Ｐゴシック" panose="020B0600070205080204" pitchFamily="34" charset="-128"/>
              </a:rPr>
              <a:t>的深入理解。</a:t>
            </a:r>
          </a:p>
          <a:p>
            <a:pPr marL="171450"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关于基础结构和其他非功能的模型应</a:t>
            </a:r>
            <a:r>
              <a:rPr lang="zh-CN" altLang="en-US" b="1" dirty="0" smtClean="0">
                <a:latin typeface="Arial" panose="020B0604020202020204" pitchFamily="34" charset="0"/>
                <a:ea typeface="ＭＳ Ｐゴシック" panose="020B0600070205080204" pitchFamily="34" charset="-128"/>
              </a:rPr>
              <a:t>推延到设计阶段</a:t>
            </a:r>
            <a:r>
              <a:rPr lang="zh-CN" altLang="en-US" dirty="0" smtClean="0">
                <a:latin typeface="Arial" panose="020B0604020202020204" pitchFamily="34" charset="0"/>
                <a:ea typeface="ＭＳ Ｐゴシック" panose="020B0600070205080204" pitchFamily="34" charset="-128"/>
              </a:rPr>
              <a:t>再考虑。</a:t>
            </a:r>
          </a:p>
          <a:p>
            <a:pPr marL="171450" indent="-171450">
              <a:buFont typeface="Wingdings" panose="05000000000000000000" pitchFamily="2" charset="2"/>
              <a:buChar char="ü"/>
              <a:defRPr/>
            </a:pPr>
            <a:r>
              <a:rPr lang="zh-CN" altLang="en-US" b="1" dirty="0" smtClean="0">
                <a:latin typeface="Arial" panose="020B0604020202020204" pitchFamily="34" charset="0"/>
                <a:ea typeface="ＭＳ Ｐゴシック" panose="020B0600070205080204" pitchFamily="34" charset="-128"/>
              </a:rPr>
              <a:t>最小化</a:t>
            </a:r>
            <a:r>
              <a:rPr lang="zh-CN" altLang="en-US" dirty="0" smtClean="0">
                <a:latin typeface="Arial" panose="020B0604020202020204" pitchFamily="34" charset="0"/>
                <a:ea typeface="ＭＳ Ｐゴシック" panose="020B0600070205080204" pitchFamily="34" charset="-128"/>
              </a:rPr>
              <a:t>整个系统内的关联。</a:t>
            </a:r>
          </a:p>
          <a:p>
            <a:pPr marL="171450"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确认分析模型为</a:t>
            </a:r>
            <a:r>
              <a:rPr lang="zh-CN" altLang="en-US" b="1" dirty="0" smtClean="0">
                <a:latin typeface="Arial" panose="020B0604020202020204" pitchFamily="34" charset="0"/>
                <a:ea typeface="ＭＳ Ｐゴシック" panose="020B0600070205080204" pitchFamily="34" charset="-128"/>
              </a:rPr>
              <a:t>所有共利益者都带来价值</a:t>
            </a:r>
            <a:r>
              <a:rPr lang="zh-CN" altLang="en-US" dirty="0" smtClean="0">
                <a:latin typeface="Arial" panose="020B0604020202020204" pitchFamily="34" charset="0"/>
                <a:ea typeface="ＭＳ Ｐゴシック" panose="020B0600070205080204" pitchFamily="34" charset="-128"/>
              </a:rPr>
              <a:t>。</a:t>
            </a:r>
          </a:p>
          <a:p>
            <a:pPr marL="171450"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尽可能保持</a:t>
            </a:r>
            <a:r>
              <a:rPr lang="zh-CN" altLang="en-US" b="1" dirty="0" smtClean="0">
                <a:latin typeface="Arial" panose="020B0604020202020204" pitchFamily="34" charset="0"/>
                <a:ea typeface="ＭＳ Ｐゴシック" panose="020B0600070205080204" pitchFamily="34" charset="-128"/>
              </a:rPr>
              <a:t>模型简洁</a:t>
            </a:r>
            <a:r>
              <a:rPr lang="zh-CN" altLang="en-US" dirty="0" smtClean="0">
                <a:latin typeface="Arial" panose="020B0604020202020204" pitchFamily="34" charset="0"/>
                <a:ea typeface="ＭＳ Ｐゴシック" panose="020B0600070205080204" pitchFamily="34" charset="-128"/>
              </a:rPr>
              <a:t>。</a:t>
            </a:r>
          </a:p>
        </p:txBody>
      </p:sp>
      <p:sp>
        <p:nvSpPr>
          <p:cNvPr id="11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222FF63-074B-464F-8B71-F0AEB8621A70}" type="slidenum">
              <a:rPr lang="en-US" altLang="zh-CN" smtClean="0"/>
              <a:pPr>
                <a:spcBef>
                  <a:spcPct val="0"/>
                </a:spcBef>
              </a:pPr>
              <a:t>5</a:t>
            </a:fld>
            <a:endParaRPr lang="en-US" altLang="zh-CN" smtClean="0"/>
          </a:p>
        </p:txBody>
      </p:sp>
    </p:spTree>
    <p:extLst>
      <p:ext uri="{BB962C8B-B14F-4D97-AF65-F5344CB8AC3E}">
        <p14:creationId xmlns:p14="http://schemas.microsoft.com/office/powerpoint/2010/main" val="502189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ＭＳ Ｐゴシック" panose="020B0600070205080204" pitchFamily="34" charset="-128"/>
              </a:rPr>
              <a:t>计时器</a:t>
            </a:r>
            <a:endParaRPr lang="en-US" altLang="zh-CN" smtClean="0">
              <a:latin typeface="Arial" panose="020B0604020202020204" pitchFamily="34" charset="0"/>
              <a:ea typeface="ＭＳ Ｐゴシック" panose="020B0600070205080204" pitchFamily="34" charset="-128"/>
            </a:endParaRPr>
          </a:p>
          <a:p>
            <a:r>
              <a:rPr lang="zh-CN" altLang="en-US" smtClean="0">
                <a:latin typeface="Arial" panose="020B0604020202020204" pitchFamily="34" charset="0"/>
                <a:ea typeface="ＭＳ Ｐゴシック" panose="020B0600070205080204" pitchFamily="34" charset="-128"/>
              </a:rPr>
              <a:t>锁定时间</a:t>
            </a:r>
            <a:endParaRPr lang="en-US" altLang="zh-CN" smtClean="0">
              <a:latin typeface="Arial" panose="020B0604020202020204" pitchFamily="34" charset="0"/>
              <a:ea typeface="ＭＳ Ｐゴシック" panose="020B0600070205080204" pitchFamily="34" charset="-128"/>
            </a:endParaRPr>
          </a:p>
          <a:p>
            <a:r>
              <a:rPr lang="zh-CN" altLang="en-US" smtClean="0">
                <a:latin typeface="Arial" panose="020B0604020202020204" pitchFamily="34" charset="0"/>
                <a:ea typeface="ＭＳ Ｐゴシック" panose="020B0600070205080204" pitchFamily="34" charset="-128"/>
              </a:rPr>
              <a:t>允许重试输入的次数</a:t>
            </a:r>
            <a:endParaRPr lang="en-US" altLang="zh-CN" smtClean="0">
              <a:latin typeface="Arial" panose="020B0604020202020204" pitchFamily="34" charset="0"/>
              <a:ea typeface="ＭＳ Ｐゴシック" panose="020B0600070205080204" pitchFamily="34" charset="-128"/>
            </a:endParaRPr>
          </a:p>
          <a:p>
            <a:r>
              <a:rPr lang="zh-CN" altLang="en-US" smtClean="0">
                <a:latin typeface="Arial" panose="020B0604020202020204" pitchFamily="34" charset="0"/>
                <a:ea typeface="ＭＳ Ｐゴシック" panose="020B0600070205080204" pitchFamily="34" charset="-128"/>
              </a:rPr>
              <a:t>允许重试的最多次数</a:t>
            </a:r>
          </a:p>
          <a:p>
            <a:endParaRPr lang="zh-CN" altLang="en-US" smtClean="0">
              <a:latin typeface="Arial" panose="020B0604020202020204" pitchFamily="34" charset="0"/>
              <a:ea typeface="ＭＳ Ｐゴシック" panose="020B0600070205080204" pitchFamily="34" charset="-128"/>
            </a:endParaRPr>
          </a:p>
        </p:txBody>
      </p:sp>
      <p:sp>
        <p:nvSpPr>
          <p:cNvPr id="788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515AC53-7AD3-4B81-9E37-B44D5142FD72}" type="slidenum">
              <a:rPr lang="en-US" altLang="zh-CN" smtClean="0"/>
              <a:pPr>
                <a:spcBef>
                  <a:spcPct val="0"/>
                </a:spcBef>
              </a:pPr>
              <a:t>54</a:t>
            </a:fld>
            <a:endParaRPr lang="en-US" altLang="zh-CN" smtClean="0"/>
          </a:p>
        </p:txBody>
      </p:sp>
    </p:spTree>
    <p:extLst>
      <p:ext uri="{BB962C8B-B14F-4D97-AF65-F5344CB8AC3E}">
        <p14:creationId xmlns:p14="http://schemas.microsoft.com/office/powerpoint/2010/main" val="3007298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smtClean="0"/>
              <a:t>面向流建模</a:t>
            </a:r>
          </a:p>
          <a:p>
            <a:pPr marL="171450" indent="-171450">
              <a:buFont typeface="Arial" panose="020B0604020202020204" pitchFamily="34" charset="0"/>
              <a:buChar char="•"/>
              <a:defRPr/>
            </a:pPr>
            <a:r>
              <a:rPr lang="zh-CN" altLang="en-US" dirty="0" smtClean="0"/>
              <a:t>以“输入</a:t>
            </a:r>
            <a:r>
              <a:rPr lang="en-US" altLang="zh-CN" dirty="0" smtClean="0"/>
              <a:t>-</a:t>
            </a:r>
            <a:r>
              <a:rPr lang="zh-CN" altLang="en-US" dirty="0" smtClean="0"/>
              <a:t>处理</a:t>
            </a:r>
            <a:r>
              <a:rPr lang="en-US" altLang="zh-CN" dirty="0" smtClean="0"/>
              <a:t>-</a:t>
            </a:r>
            <a:r>
              <a:rPr lang="zh-CN" altLang="en-US" dirty="0" smtClean="0"/>
              <a:t>输出”观点剖解系统</a:t>
            </a:r>
          </a:p>
          <a:p>
            <a:pPr marL="358775" lvl="1" indent="-171450">
              <a:buFont typeface="Arial" panose="020B0604020202020204" pitchFamily="34" charset="0"/>
              <a:buChar char="•"/>
              <a:defRPr/>
            </a:pPr>
            <a:r>
              <a:rPr lang="zh-CN" altLang="en-US" dirty="0" smtClean="0"/>
              <a:t>流入软件的数据对象，处理转换，最后以结果数据对象的形式流出软件</a:t>
            </a:r>
          </a:p>
          <a:p>
            <a:pPr>
              <a:defRPr/>
            </a:pPr>
            <a:endParaRPr lang="zh-CN" altLang="en-US" dirty="0" smtClean="0"/>
          </a:p>
          <a:p>
            <a:pPr marL="171450" indent="-171450">
              <a:buFont typeface="Arial" panose="020B0604020202020204" pitchFamily="34" charset="0"/>
              <a:buChar char="•"/>
              <a:defRPr/>
            </a:pPr>
            <a:r>
              <a:rPr lang="zh-CN" altLang="en-US" dirty="0" smtClean="0"/>
              <a:t>以分层的方式细化系统分析</a:t>
            </a:r>
          </a:p>
          <a:p>
            <a:pPr marL="358775" lvl="1" indent="-171450">
              <a:buFont typeface="Arial" panose="020B0604020202020204" pitchFamily="34" charset="0"/>
              <a:buChar char="•"/>
              <a:defRPr/>
            </a:pPr>
            <a:r>
              <a:rPr lang="zh-CN" altLang="en-US" dirty="0" smtClean="0"/>
              <a:t>第一个数据流模型从整体上表现系统</a:t>
            </a:r>
          </a:p>
          <a:p>
            <a:pPr marL="358775" lvl="1" indent="-171450">
              <a:buFont typeface="Arial" panose="020B0604020202020204" pitchFamily="34" charset="0"/>
              <a:buChar char="•"/>
              <a:defRPr/>
            </a:pPr>
            <a:r>
              <a:rPr lang="zh-CN" altLang="en-US" dirty="0" smtClean="0"/>
              <a:t>细化数据流图改进环境图，提供更多的细节</a:t>
            </a:r>
          </a:p>
          <a:p>
            <a:pPr marL="358775" lvl="1" indent="-171450">
              <a:buFont typeface="Arial" panose="020B0604020202020204" pitchFamily="34" charset="0"/>
              <a:buChar char="•"/>
              <a:defRPr/>
            </a:pPr>
            <a:r>
              <a:rPr lang="zh-CN" altLang="en-US" dirty="0" smtClean="0"/>
              <a:t>有助于进行信息域建模和功能域建模：</a:t>
            </a:r>
            <a:endParaRPr lang="en-US" altLang="zh-CN" dirty="0" smtClean="0"/>
          </a:p>
          <a:p>
            <a:pPr marL="525463" lvl="2" indent="-171450">
              <a:buFont typeface="Arial" panose="020B0604020202020204" pitchFamily="34" charset="0"/>
              <a:buChar char="•"/>
              <a:defRPr/>
            </a:pPr>
            <a:r>
              <a:rPr lang="en-US" altLang="zh-CN" dirty="0" smtClean="0"/>
              <a:t>DFD</a:t>
            </a:r>
            <a:r>
              <a:rPr lang="zh-CN" altLang="en-US" dirty="0" smtClean="0"/>
              <a:t>逐层细化完成了系统的功能分解</a:t>
            </a:r>
            <a:endParaRPr lang="en-US" altLang="zh-CN" dirty="0" smtClean="0"/>
          </a:p>
          <a:p>
            <a:pPr marL="525463" lvl="2" indent="-171450">
              <a:buFont typeface="Arial" panose="020B0604020202020204" pitchFamily="34" charset="0"/>
              <a:buChar char="•"/>
              <a:defRPr/>
            </a:pPr>
            <a:r>
              <a:rPr lang="zh-CN" altLang="en-US" dirty="0" smtClean="0"/>
              <a:t>与此同时，当数据在系统的多个处理间流动，数据也得到了精化</a:t>
            </a:r>
            <a:endParaRPr lang="zh-CN" altLang="en-US" dirty="0"/>
          </a:p>
        </p:txBody>
      </p:sp>
      <p:sp>
        <p:nvSpPr>
          <p:cNvPr id="809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ED28576-93DA-4594-8C09-AB3227252FA5}" type="slidenum">
              <a:rPr lang="en-US" altLang="zh-CN" smtClean="0"/>
              <a:pPr>
                <a:spcBef>
                  <a:spcPct val="0"/>
                </a:spcBef>
              </a:pPr>
              <a:t>55</a:t>
            </a:fld>
            <a:endParaRPr lang="en-US" altLang="zh-CN" smtClean="0"/>
          </a:p>
        </p:txBody>
      </p:sp>
    </p:spTree>
    <p:extLst>
      <p:ext uri="{BB962C8B-B14F-4D97-AF65-F5344CB8AC3E}">
        <p14:creationId xmlns:p14="http://schemas.microsoft.com/office/powerpoint/2010/main" val="1969345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smtClean="0"/>
              <a:t>创建数据流模型</a:t>
            </a:r>
          </a:p>
          <a:p>
            <a:pPr marL="171450" indent="-171450">
              <a:buFont typeface="Arial" panose="020B0604020202020204" pitchFamily="34" charset="0"/>
              <a:buChar char="•"/>
              <a:defRPr/>
            </a:pPr>
            <a:r>
              <a:rPr lang="zh-CN" altLang="en-US" dirty="0" smtClean="0"/>
              <a:t>绘制第</a:t>
            </a:r>
            <a:r>
              <a:rPr lang="en-US" altLang="zh-CN" dirty="0" smtClean="0"/>
              <a:t>0</a:t>
            </a:r>
            <a:r>
              <a:rPr lang="zh-CN" altLang="en-US" dirty="0" smtClean="0"/>
              <a:t>层</a:t>
            </a:r>
            <a:r>
              <a:rPr lang="en-US" altLang="zh-CN" dirty="0" smtClean="0"/>
              <a:t>DFD</a:t>
            </a:r>
          </a:p>
          <a:p>
            <a:pPr marL="358775" lvl="1" indent="-171450">
              <a:buFont typeface="Arial" panose="020B0604020202020204" pitchFamily="34" charset="0"/>
              <a:buChar char="•"/>
              <a:defRPr/>
            </a:pPr>
            <a:r>
              <a:rPr lang="zh-CN" altLang="en-US" dirty="0" smtClean="0"/>
              <a:t>审核用户场景（和</a:t>
            </a:r>
            <a:r>
              <a:rPr lang="en-US" altLang="zh-CN" dirty="0" smtClean="0"/>
              <a:t>/</a:t>
            </a:r>
            <a:r>
              <a:rPr lang="zh-CN" altLang="en-US" dirty="0" smtClean="0"/>
              <a:t>或 数据模型），分离数据对象，使用</a:t>
            </a:r>
            <a:r>
              <a:rPr lang="zh-CN" altLang="en-US" sz="1200" b="1" i="0" u="none" strike="noStrike" kern="1200" dirty="0" smtClean="0">
                <a:solidFill>
                  <a:schemeClr val="tx1"/>
                </a:solidFill>
                <a:effectLst/>
                <a:latin typeface="Verdana" panose="020B0604030504040204" pitchFamily="34" charset="0"/>
                <a:ea typeface="ＭＳ Ｐゴシック" pitchFamily="-128" charset="-128"/>
                <a:cs typeface="+mn-cs"/>
                <a:hlinkClick r:id="rId3"/>
              </a:rPr>
              <a:t>语法解析</a:t>
            </a:r>
            <a:r>
              <a:rPr lang="zh-CN" altLang="en-US" dirty="0" smtClean="0"/>
              <a:t>确定“处理”</a:t>
            </a:r>
          </a:p>
          <a:p>
            <a:pPr marL="358775" lvl="1" indent="-171450">
              <a:buFont typeface="Arial" panose="020B0604020202020204" pitchFamily="34" charset="0"/>
              <a:buChar char="•"/>
              <a:defRPr/>
            </a:pPr>
            <a:r>
              <a:rPr lang="zh-CN" altLang="en-US" dirty="0" smtClean="0"/>
              <a:t>确定外部实体 </a:t>
            </a:r>
            <a:r>
              <a:rPr lang="en-US" altLang="zh-CN" dirty="0" smtClean="0"/>
              <a:t>(producers and consumers of data)</a:t>
            </a:r>
          </a:p>
          <a:p>
            <a:pPr marL="171450" indent="-171450">
              <a:buFont typeface="Arial" panose="020B0604020202020204" pitchFamily="34" charset="0"/>
              <a:buChar char="•"/>
              <a:defRPr/>
            </a:pPr>
            <a:r>
              <a:rPr lang="zh-CN" altLang="en-US" dirty="0" smtClean="0"/>
              <a:t>开发第</a:t>
            </a:r>
            <a:r>
              <a:rPr lang="en-US" altLang="zh-CN" dirty="0" smtClean="0"/>
              <a:t>1</a:t>
            </a:r>
            <a:r>
              <a:rPr lang="zh-CN" altLang="en-US" dirty="0" smtClean="0"/>
              <a:t>层</a:t>
            </a:r>
            <a:r>
              <a:rPr lang="en-US" altLang="zh-CN" dirty="0" smtClean="0"/>
              <a:t>DFD</a:t>
            </a:r>
            <a:r>
              <a:rPr lang="zh-CN" altLang="en-US" dirty="0" smtClean="0"/>
              <a:t>：</a:t>
            </a:r>
            <a:endParaRPr lang="en-US" altLang="zh-CN" dirty="0" smtClean="0"/>
          </a:p>
          <a:p>
            <a:pPr marL="358775" lvl="1" indent="-171450">
              <a:buFont typeface="Arial" panose="020B0604020202020204" pitchFamily="34" charset="0"/>
              <a:buChar char="•"/>
              <a:defRPr/>
            </a:pPr>
            <a:r>
              <a:rPr lang="zh-CN" altLang="en-US" dirty="0" smtClean="0"/>
              <a:t>对第</a:t>
            </a:r>
            <a:r>
              <a:rPr lang="en-US" altLang="zh-CN" dirty="0" smtClean="0"/>
              <a:t>1</a:t>
            </a:r>
            <a:r>
              <a:rPr lang="zh-CN" altLang="en-US" dirty="0" smtClean="0"/>
              <a:t>次需求采集获得的用例叙述进行</a:t>
            </a:r>
            <a:r>
              <a:rPr lang="zh-CN" altLang="en-US" sz="1200" b="1" i="0" u="none" strike="noStrike" kern="1200" dirty="0" smtClean="0">
                <a:solidFill>
                  <a:schemeClr val="tx1"/>
                </a:solidFill>
                <a:effectLst/>
                <a:latin typeface="Verdana" panose="020B0604030504040204" pitchFamily="34" charset="0"/>
                <a:ea typeface="ＭＳ Ｐゴシック" pitchFamily="-128" charset="-128"/>
                <a:cs typeface="+mn-cs"/>
                <a:hlinkClick r:id="rId3"/>
              </a:rPr>
              <a:t>语法解析</a:t>
            </a:r>
            <a:r>
              <a:rPr lang="zh-CN" altLang="en-US" dirty="0" smtClean="0"/>
              <a:t>，分离出名词（或名词短语）与动词（或动词短语）</a:t>
            </a:r>
          </a:p>
          <a:p>
            <a:pPr marL="525463" lvl="2" indent="-171450">
              <a:buFont typeface="Arial" panose="020B0604020202020204" pitchFamily="34" charset="0"/>
              <a:buChar char="•"/>
              <a:defRPr/>
            </a:pPr>
            <a:r>
              <a:rPr lang="zh-CN" altLang="en-US" dirty="0" smtClean="0"/>
              <a:t>书写叙述文本描述动词表示的转换处理</a:t>
            </a:r>
          </a:p>
          <a:p>
            <a:pPr marL="525463" lvl="2" indent="-171450">
              <a:buFont typeface="Arial" panose="020B0604020202020204" pitchFamily="34" charset="0"/>
              <a:buChar char="•"/>
              <a:defRPr/>
            </a:pPr>
            <a:r>
              <a:rPr lang="zh-CN" altLang="en-US" dirty="0" smtClean="0"/>
              <a:t>解析出第</a:t>
            </a:r>
            <a:r>
              <a:rPr lang="en-US" altLang="zh-CN" dirty="0" smtClean="0"/>
              <a:t>1</a:t>
            </a:r>
            <a:r>
              <a:rPr lang="zh-CN" altLang="en-US" dirty="0" smtClean="0"/>
              <a:t>层</a:t>
            </a:r>
            <a:r>
              <a:rPr lang="en-US" altLang="zh-CN" dirty="0" smtClean="0"/>
              <a:t>DFD</a:t>
            </a:r>
            <a:r>
              <a:rPr lang="zh-CN" altLang="en-US" dirty="0" smtClean="0"/>
              <a:t>的处理 </a:t>
            </a:r>
            <a:r>
              <a:rPr lang="en-US" altLang="zh-CN" dirty="0" smtClean="0"/>
              <a:t>(process)</a:t>
            </a:r>
          </a:p>
          <a:p>
            <a:pPr marL="525463" lvl="2" indent="-171450">
              <a:buFont typeface="Arial" panose="020B0604020202020204" pitchFamily="34" charset="0"/>
              <a:buChar char="•"/>
              <a:defRPr/>
            </a:pPr>
            <a:r>
              <a:rPr lang="zh-CN" altLang="en-US" dirty="0" smtClean="0"/>
              <a:t>保持</a:t>
            </a:r>
            <a:r>
              <a:rPr lang="zh-CN" altLang="en-US" sz="1200" b="1" i="0" u="none" strike="noStrike" kern="1200" dirty="0" smtClean="0">
                <a:solidFill>
                  <a:schemeClr val="tx1"/>
                </a:solidFill>
                <a:effectLst/>
                <a:latin typeface="Verdana" panose="020B0604030504040204" pitchFamily="34" charset="0"/>
                <a:ea typeface="ＭＳ Ｐゴシック" pitchFamily="-128" charset="-128"/>
                <a:cs typeface="+mn-cs"/>
                <a:hlinkClick r:id="rId3"/>
              </a:rPr>
              <a:t>信息流的连续性</a:t>
            </a:r>
            <a:endParaRPr lang="zh-CN" altLang="en-US" dirty="0" smtClean="0"/>
          </a:p>
          <a:p>
            <a:pPr marL="171450" indent="-171450">
              <a:buFont typeface="Arial" panose="020B0604020202020204" pitchFamily="34" charset="0"/>
              <a:buChar char="•"/>
              <a:defRPr/>
            </a:pPr>
            <a:r>
              <a:rPr lang="zh-CN" altLang="en-US" dirty="0" smtClean="0"/>
              <a:t>持续进行</a:t>
            </a:r>
            <a:r>
              <a:rPr lang="en-US" altLang="zh-CN" dirty="0" smtClean="0"/>
              <a:t>DFD</a:t>
            </a:r>
            <a:r>
              <a:rPr lang="zh-CN" altLang="en-US" dirty="0" smtClean="0"/>
              <a:t>求精</a:t>
            </a:r>
            <a:endParaRPr lang="en-US" altLang="zh-CN" dirty="0" smtClean="0"/>
          </a:p>
          <a:p>
            <a:pPr marL="358775" lvl="1" indent="-171450">
              <a:buFont typeface="Arial" panose="020B0604020202020204" pitchFamily="34" charset="0"/>
              <a:buChar char="•"/>
              <a:defRPr/>
            </a:pPr>
            <a:r>
              <a:rPr lang="zh-CN" altLang="en-US" dirty="0" smtClean="0"/>
              <a:t>直到每个泡泡都执行一个简单的功能</a:t>
            </a:r>
            <a:endParaRPr lang="en-US" altLang="zh-CN" dirty="0" smtClean="0"/>
          </a:p>
          <a:p>
            <a:pPr marL="358775" lvl="1" indent="-171450">
              <a:buFont typeface="Arial" panose="020B0604020202020204" pitchFamily="34" charset="0"/>
              <a:buChar char="•"/>
              <a:defRPr/>
            </a:pPr>
            <a:r>
              <a:rPr lang="zh-CN" altLang="en-US" dirty="0" smtClean="0"/>
              <a:t>并且该功能可以很容易地被程序实现（大多数系统需要精化</a:t>
            </a:r>
            <a:r>
              <a:rPr lang="en-US" altLang="zh-CN" dirty="0" smtClean="0"/>
              <a:t>3-7</a:t>
            </a:r>
            <a:r>
              <a:rPr lang="zh-CN" altLang="en-US" dirty="0" smtClean="0"/>
              <a:t>层）</a:t>
            </a:r>
            <a:endParaRPr lang="zh-CN" altLang="en-US" dirty="0"/>
          </a:p>
        </p:txBody>
      </p:sp>
      <p:sp>
        <p:nvSpPr>
          <p:cNvPr id="849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C589D2A-8904-444F-BF89-D9644C11C417}" type="slidenum">
              <a:rPr lang="en-US" altLang="zh-CN" smtClean="0"/>
              <a:pPr>
                <a:spcBef>
                  <a:spcPct val="0"/>
                </a:spcBef>
              </a:pPr>
              <a:t>58</a:t>
            </a:fld>
            <a:endParaRPr lang="en-US" altLang="zh-CN" smtClean="0"/>
          </a:p>
        </p:txBody>
      </p:sp>
    </p:spTree>
    <p:extLst>
      <p:ext uri="{BB962C8B-B14F-4D97-AF65-F5344CB8AC3E}">
        <p14:creationId xmlns:p14="http://schemas.microsoft.com/office/powerpoint/2010/main" val="2724763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C9E279E-48BB-4371-9B86-6FF7E0310C33}" type="slidenum">
              <a:rPr lang="en-US" altLang="zh-CN" smtClean="0"/>
              <a:pPr>
                <a:defRPr/>
              </a:pPr>
              <a:t>60</a:t>
            </a:fld>
            <a:endParaRPr lang="en-US" altLang="zh-CN"/>
          </a:p>
        </p:txBody>
      </p:sp>
    </p:spTree>
    <p:extLst>
      <p:ext uri="{BB962C8B-B14F-4D97-AF65-F5344CB8AC3E}">
        <p14:creationId xmlns:p14="http://schemas.microsoft.com/office/powerpoint/2010/main" val="2000794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创建控制流模型</a:t>
            </a:r>
            <a:endParaRPr lang="en-US" altLang="zh-CN" smtClean="0">
              <a:latin typeface="Arial" panose="020B0604020202020204" pitchFamily="34" charset="0"/>
              <a:ea typeface="宋体" panose="02010600030101010101" pitchFamily="2" charset="-122"/>
            </a:endParaRPr>
          </a:p>
          <a:p>
            <a:pPr eaLnBrk="1" hangingPunct="1"/>
            <a:r>
              <a:rPr lang="zh-CN" altLang="en-US" smtClean="0">
                <a:latin typeface="Arial" panose="020B0604020202020204" pitchFamily="34" charset="0"/>
                <a:ea typeface="宋体" panose="02010600030101010101" pitchFamily="2" charset="-122"/>
              </a:rPr>
              <a:t>应用程序是“事件驱动”的，并且产生控制信息</a:t>
            </a:r>
            <a:endParaRPr lang="en-US" altLang="zh-CN" smtClean="0">
              <a:latin typeface="Arial" panose="020B0604020202020204" pitchFamily="34" charset="0"/>
              <a:ea typeface="宋体" panose="02010600030101010101" pitchFamily="2" charset="-122"/>
            </a:endParaRPr>
          </a:p>
          <a:p>
            <a:pPr eaLnBrk="1" hangingPunct="1"/>
            <a:r>
              <a:rPr lang="zh-CN" altLang="en-US" smtClean="0">
                <a:latin typeface="Arial" panose="020B0604020202020204" pitchFamily="34" charset="0"/>
                <a:ea typeface="宋体" panose="02010600030101010101" pitchFamily="2" charset="-122"/>
              </a:rPr>
              <a:t>“事件”是一个布尔条件或者是一个离散的列表条件</a:t>
            </a:r>
            <a:endParaRPr lang="en-US" altLang="zh-CN" smtClean="0">
              <a:latin typeface="Arial" panose="020B0604020202020204" pitchFamily="34" charset="0"/>
              <a:ea typeface="宋体" panose="02010600030101010101" pitchFamily="2" charset="-122"/>
            </a:endParaRPr>
          </a:p>
          <a:p>
            <a:pPr eaLnBrk="1" hangingPunct="1"/>
            <a:r>
              <a:rPr lang="zh-CN" altLang="en-US" smtClean="0">
                <a:latin typeface="Arial" panose="020B0604020202020204" pitchFamily="34" charset="0"/>
                <a:ea typeface="宋体" panose="02010600030101010101" pitchFamily="2" charset="-122"/>
              </a:rPr>
              <a:t>“事件”确定的指导思想</a:t>
            </a:r>
            <a:endParaRPr lang="en-US" altLang="zh-CN" smtClean="0">
              <a:latin typeface="Arial" panose="020B0604020202020204" pitchFamily="34" charset="0"/>
              <a:ea typeface="宋体" panose="02010600030101010101" pitchFamily="2" charset="-122"/>
            </a:endParaRPr>
          </a:p>
          <a:p>
            <a:pPr lvl="1" eaLnBrk="1" hangingPunct="1"/>
            <a:r>
              <a:rPr lang="zh-CN" altLang="en-US" b="1" smtClean="0">
                <a:solidFill>
                  <a:srgbClr val="C00000"/>
                </a:solidFill>
                <a:latin typeface="Arial" panose="020B0604020202020204" pitchFamily="34" charset="0"/>
                <a:ea typeface="宋体" panose="02010600030101010101" pitchFamily="2" charset="-122"/>
              </a:rPr>
              <a:t>列出所有被软件“读”的传感器。</a:t>
            </a:r>
          </a:p>
          <a:p>
            <a:pPr lvl="1" eaLnBrk="1" hangingPunct="1"/>
            <a:r>
              <a:rPr lang="zh-CN" altLang="en-US" b="1" smtClean="0">
                <a:solidFill>
                  <a:srgbClr val="C00000"/>
                </a:solidFill>
                <a:latin typeface="Arial" panose="020B0604020202020204" pitchFamily="34" charset="0"/>
                <a:ea typeface="宋体" panose="02010600030101010101" pitchFamily="2" charset="-122"/>
              </a:rPr>
              <a:t>列出所有的中断条件。</a:t>
            </a:r>
          </a:p>
          <a:p>
            <a:pPr lvl="1" eaLnBrk="1" hangingPunct="1"/>
            <a:r>
              <a:rPr lang="zh-CN" altLang="en-US" b="1" smtClean="0">
                <a:solidFill>
                  <a:srgbClr val="C00000"/>
                </a:solidFill>
                <a:latin typeface="Arial" panose="020B0604020202020204" pitchFamily="34" charset="0"/>
                <a:ea typeface="宋体" panose="02010600030101010101" pitchFamily="2" charset="-122"/>
              </a:rPr>
              <a:t>列出操作人员能够启动的所有“开关”。</a:t>
            </a:r>
          </a:p>
          <a:p>
            <a:pPr lvl="1" eaLnBrk="1" hangingPunct="1"/>
            <a:r>
              <a:rPr lang="zh-CN" altLang="en-US" b="1" smtClean="0">
                <a:solidFill>
                  <a:srgbClr val="C00000"/>
                </a:solidFill>
                <a:latin typeface="Arial" panose="020B0604020202020204" pitchFamily="34" charset="0"/>
                <a:ea typeface="宋体" panose="02010600030101010101" pitchFamily="2" charset="-122"/>
              </a:rPr>
              <a:t>列出所有的数据条件。</a:t>
            </a:r>
          </a:p>
          <a:p>
            <a:pPr lvl="1" eaLnBrk="1" hangingPunct="1"/>
            <a:r>
              <a:rPr lang="zh-CN" altLang="en-US" b="1" smtClean="0">
                <a:solidFill>
                  <a:srgbClr val="C00000"/>
                </a:solidFill>
                <a:latin typeface="Arial" panose="020B0604020202020204" pitchFamily="34" charset="0"/>
                <a:ea typeface="宋体" panose="02010600030101010101" pitchFamily="2" charset="-122"/>
              </a:rPr>
              <a:t>回顾对处理叙述所进行的名词</a:t>
            </a:r>
            <a:r>
              <a:rPr lang="en-US" altLang="zh-CN" b="1" smtClean="0">
                <a:solidFill>
                  <a:srgbClr val="C00000"/>
                </a:solidFill>
                <a:latin typeface="Arial" panose="020B0604020202020204" pitchFamily="34" charset="0"/>
                <a:ea typeface="宋体" panose="02010600030101010101" pitchFamily="2" charset="-122"/>
              </a:rPr>
              <a:t>/</a:t>
            </a:r>
            <a:r>
              <a:rPr lang="zh-CN" altLang="en-US" b="1" smtClean="0">
                <a:solidFill>
                  <a:srgbClr val="C00000"/>
                </a:solidFill>
                <a:latin typeface="Arial" panose="020B0604020202020204" pitchFamily="34" charset="0"/>
                <a:ea typeface="宋体" panose="02010600030101010101" pitchFamily="2" charset="-122"/>
              </a:rPr>
              <a:t>动词语法分析，考察所有可能作为控制流输入</a:t>
            </a:r>
            <a:r>
              <a:rPr lang="en-US" altLang="zh-CN" b="1" smtClean="0">
                <a:solidFill>
                  <a:srgbClr val="C00000"/>
                </a:solidFill>
                <a:latin typeface="Arial" panose="020B0604020202020204" pitchFamily="34" charset="0"/>
                <a:ea typeface="宋体" panose="02010600030101010101" pitchFamily="2" charset="-122"/>
              </a:rPr>
              <a:t>/</a:t>
            </a:r>
            <a:r>
              <a:rPr lang="zh-CN" altLang="en-US" b="1" smtClean="0">
                <a:solidFill>
                  <a:srgbClr val="C00000"/>
                </a:solidFill>
                <a:latin typeface="Arial" panose="020B0604020202020204" pitchFamily="34" charset="0"/>
                <a:ea typeface="宋体" panose="02010600030101010101" pitchFamily="2" charset="-122"/>
              </a:rPr>
              <a:t>输出的“控制项”。</a:t>
            </a:r>
          </a:p>
          <a:p>
            <a:pPr lvl="1" eaLnBrk="1" hangingPunct="1"/>
            <a:r>
              <a:rPr lang="zh-CN" altLang="en-US" b="1" smtClean="0">
                <a:solidFill>
                  <a:srgbClr val="C00000"/>
                </a:solidFill>
                <a:latin typeface="Arial" panose="020B0604020202020204" pitchFamily="34" charset="0"/>
                <a:ea typeface="宋体" panose="02010600030101010101" pitchFamily="2" charset="-122"/>
              </a:rPr>
              <a:t>通过标识其状态来描述系统的行为，标识这些状态是如何达到的，并定义状态间的迁移。</a:t>
            </a:r>
          </a:p>
          <a:p>
            <a:pPr lvl="1" eaLnBrk="1" hangingPunct="1"/>
            <a:r>
              <a:rPr lang="zh-CN" altLang="en-US" b="1" smtClean="0">
                <a:solidFill>
                  <a:srgbClr val="C00000"/>
                </a:solidFill>
                <a:latin typeface="Arial" panose="020B0604020202020204" pitchFamily="34" charset="0"/>
                <a:ea typeface="宋体" panose="02010600030101010101" pitchFamily="2" charset="-122"/>
              </a:rPr>
              <a:t>关注可能的疏忽</a:t>
            </a:r>
            <a:r>
              <a:rPr lang="en-US" altLang="zh-CN" b="1" smtClean="0">
                <a:solidFill>
                  <a:srgbClr val="C00000"/>
                </a:solidFill>
                <a:latin typeface="Arial" panose="020B0604020202020204" pitchFamily="34" charset="0"/>
                <a:ea typeface="宋体" panose="02010600030101010101" pitchFamily="2" charset="-122"/>
              </a:rPr>
              <a:t>——</a:t>
            </a:r>
            <a:r>
              <a:rPr lang="zh-CN" altLang="en-US" b="1" smtClean="0">
                <a:solidFill>
                  <a:srgbClr val="C00000"/>
                </a:solidFill>
                <a:latin typeface="Arial" panose="020B0604020202020204" pitchFamily="34" charset="0"/>
                <a:ea typeface="宋体" panose="02010600030101010101" pitchFamily="2" charset="-122"/>
              </a:rPr>
              <a:t>刻画控制中非常普遍的错误；例如，提问“有什么其他途径可以达到或离开这个状态吗？”</a:t>
            </a:r>
            <a:endParaRPr lang="en-US" altLang="zh-CN" b="1" smtClean="0">
              <a:solidFill>
                <a:srgbClr val="C00000"/>
              </a:solidFill>
              <a:latin typeface="Arial" panose="020B0604020202020204" pitchFamily="34" charset="0"/>
              <a:ea typeface="宋体" panose="02010600030101010101" pitchFamily="2" charset="-122"/>
            </a:endParaRPr>
          </a:p>
          <a:p>
            <a:endParaRPr lang="zh-CN" altLang="en-US" smtClean="0">
              <a:latin typeface="Arial" panose="020B0604020202020204" pitchFamily="34" charset="0"/>
              <a:ea typeface="ＭＳ Ｐゴシック" panose="020B0600070205080204" pitchFamily="34" charset="-128"/>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AA359D5-7EA6-461D-B365-E45F0C745B54}" type="slidenum">
              <a:rPr lang="en-US" altLang="zh-CN" smtClean="0"/>
              <a:pPr>
                <a:spcBef>
                  <a:spcPct val="0"/>
                </a:spcBef>
              </a:pPr>
              <a:t>65</a:t>
            </a:fld>
            <a:endParaRPr lang="en-US" altLang="zh-CN" smtClean="0"/>
          </a:p>
        </p:txBody>
      </p:sp>
    </p:spTree>
    <p:extLst>
      <p:ext uri="{BB962C8B-B14F-4D97-AF65-F5344CB8AC3E}">
        <p14:creationId xmlns:p14="http://schemas.microsoft.com/office/powerpoint/2010/main" val="1029221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C9E279E-48BB-4371-9B86-6FF7E0310C33}" type="slidenum">
              <a:rPr lang="en-US" altLang="zh-CN" smtClean="0"/>
              <a:pPr>
                <a:defRPr/>
              </a:pPr>
              <a:t>74</a:t>
            </a:fld>
            <a:endParaRPr lang="en-US" altLang="zh-CN"/>
          </a:p>
        </p:txBody>
      </p:sp>
    </p:spTree>
    <p:extLst>
      <p:ext uri="{BB962C8B-B14F-4D97-AF65-F5344CB8AC3E}">
        <p14:creationId xmlns:p14="http://schemas.microsoft.com/office/powerpoint/2010/main" val="329021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smtClean="0"/>
              <a:t>建模方法</a:t>
            </a:r>
          </a:p>
          <a:p>
            <a:pPr>
              <a:defRPr/>
            </a:pPr>
            <a:r>
              <a:rPr lang="zh-CN" altLang="en-US" dirty="0" smtClean="0"/>
              <a:t>教材的需求模型综合了</a:t>
            </a:r>
            <a:r>
              <a:rPr lang="en-US" altLang="zh-CN" dirty="0" smtClean="0"/>
              <a:t>SA</a:t>
            </a:r>
            <a:r>
              <a:rPr lang="zh-CN" altLang="en-US" dirty="0" smtClean="0"/>
              <a:t>和</a:t>
            </a:r>
            <a:r>
              <a:rPr lang="en-US" altLang="zh-CN" dirty="0" smtClean="0"/>
              <a:t>OOA</a:t>
            </a:r>
            <a:r>
              <a:rPr lang="zh-CN" altLang="en-US" dirty="0" smtClean="0"/>
              <a:t>两种方法的特点</a:t>
            </a:r>
          </a:p>
          <a:p>
            <a:pPr marL="171450" indent="-171450">
              <a:buFont typeface="Wingdings" panose="05000000000000000000" pitchFamily="2" charset="2"/>
              <a:buChar char="ü"/>
              <a:defRPr/>
            </a:pPr>
            <a:r>
              <a:rPr lang="zh-CN" altLang="en-US" b="1" dirty="0" smtClean="0"/>
              <a:t>基于场景的元素</a:t>
            </a:r>
            <a:r>
              <a:rPr lang="zh-CN" altLang="en-US" dirty="0" smtClean="0"/>
              <a:t>：</a:t>
            </a:r>
            <a:endParaRPr lang="en-US" altLang="zh-CN" dirty="0" smtClean="0"/>
          </a:p>
          <a:p>
            <a:pPr marL="358775" lvl="1" indent="-171450">
              <a:buFont typeface="Wingdings" panose="05000000000000000000" pitchFamily="2" charset="2"/>
              <a:buChar char="ü"/>
              <a:defRPr/>
            </a:pPr>
            <a:r>
              <a:rPr lang="zh-CN" altLang="en-US" dirty="0" smtClean="0"/>
              <a:t>表述</a:t>
            </a:r>
            <a:r>
              <a:rPr lang="zh-CN" altLang="en-US" b="1" dirty="0" smtClean="0"/>
              <a:t>用户如何与系统进行交互</a:t>
            </a:r>
            <a:r>
              <a:rPr lang="zh-CN" altLang="en-US" dirty="0" smtClean="0"/>
              <a:t>，即用户使用软件时的特定活动序列</a:t>
            </a:r>
          </a:p>
          <a:p>
            <a:pPr marL="171450" indent="-171450">
              <a:buFont typeface="Wingdings" panose="05000000000000000000" pitchFamily="2" charset="2"/>
              <a:buChar char="ü"/>
              <a:defRPr/>
            </a:pPr>
            <a:endParaRPr lang="en-US" altLang="zh-CN" b="1" dirty="0" smtClean="0"/>
          </a:p>
          <a:p>
            <a:pPr marL="171450" indent="-171450">
              <a:buFont typeface="Wingdings" panose="05000000000000000000" pitchFamily="2" charset="2"/>
              <a:buChar char="ü"/>
              <a:defRPr/>
            </a:pPr>
            <a:r>
              <a:rPr lang="zh-CN" altLang="en-US" b="1" dirty="0" smtClean="0"/>
              <a:t>基于类的元素</a:t>
            </a:r>
            <a:r>
              <a:rPr lang="zh-CN" altLang="en-US" dirty="0" smtClean="0"/>
              <a:t>：建模系统操作的对象，</a:t>
            </a:r>
            <a:endParaRPr lang="en-US" altLang="zh-CN" dirty="0" smtClean="0"/>
          </a:p>
          <a:p>
            <a:pPr marL="358775" lvl="1" indent="-171450">
              <a:buFont typeface="Wingdings" panose="05000000000000000000" pitchFamily="2" charset="2"/>
              <a:buChar char="ü"/>
              <a:defRPr/>
            </a:pPr>
            <a:r>
              <a:rPr lang="zh-CN" altLang="en-US" dirty="0" smtClean="0"/>
              <a:t>对象之间的操作和对象之间的关系（某层级）</a:t>
            </a:r>
            <a:endParaRPr lang="en-US" altLang="zh-CN" dirty="0" smtClean="0"/>
          </a:p>
          <a:p>
            <a:pPr marL="358775" lvl="1" indent="-171450">
              <a:buFont typeface="Wingdings" panose="05000000000000000000" pitchFamily="2" charset="2"/>
              <a:buChar char="ü"/>
              <a:defRPr/>
            </a:pPr>
            <a:r>
              <a:rPr lang="zh-CN" altLang="en-US" dirty="0" smtClean="0"/>
              <a:t>以及定义类之间发生的协作</a:t>
            </a:r>
          </a:p>
          <a:p>
            <a:pPr marL="171450" indent="-171450">
              <a:buFont typeface="Wingdings" panose="05000000000000000000" pitchFamily="2" charset="2"/>
              <a:buChar char="ü"/>
              <a:defRPr/>
            </a:pPr>
            <a:endParaRPr lang="en-US" altLang="zh-CN" b="1" dirty="0" smtClean="0"/>
          </a:p>
          <a:p>
            <a:pPr marL="171450" indent="-171450">
              <a:buFont typeface="Wingdings" panose="05000000000000000000" pitchFamily="2" charset="2"/>
              <a:buChar char="ü"/>
              <a:defRPr/>
            </a:pPr>
            <a:r>
              <a:rPr lang="zh-CN" altLang="en-US" b="1" dirty="0" smtClean="0"/>
              <a:t>行为元素</a:t>
            </a:r>
            <a:r>
              <a:rPr lang="zh-CN" altLang="en-US" dirty="0" smtClean="0"/>
              <a:t>：</a:t>
            </a:r>
            <a:endParaRPr lang="en-US" altLang="zh-CN" dirty="0" smtClean="0"/>
          </a:p>
          <a:p>
            <a:pPr marL="358775" lvl="1" indent="-171450">
              <a:buFont typeface="Wingdings" panose="05000000000000000000" pitchFamily="2" charset="2"/>
              <a:buChar char="ü"/>
              <a:defRPr/>
            </a:pPr>
            <a:r>
              <a:rPr lang="zh-CN" altLang="en-US" dirty="0" smtClean="0"/>
              <a:t>描述</a:t>
            </a:r>
            <a:r>
              <a:rPr lang="zh-CN" altLang="en-US" b="1" dirty="0" smtClean="0"/>
              <a:t>外部事件如何改变</a:t>
            </a:r>
            <a:r>
              <a:rPr lang="zh-CN" altLang="en-US" dirty="0" smtClean="0"/>
              <a:t>系统或驻留在系统内部的</a:t>
            </a:r>
            <a:r>
              <a:rPr lang="zh-CN" altLang="en-US" b="1" dirty="0" smtClean="0"/>
              <a:t>类（对象）的状态</a:t>
            </a:r>
          </a:p>
          <a:p>
            <a:pPr marL="171450" indent="-171450">
              <a:buFont typeface="Wingdings" panose="05000000000000000000" pitchFamily="2" charset="2"/>
              <a:buChar char="ü"/>
              <a:defRPr/>
            </a:pPr>
            <a:endParaRPr lang="en-US" altLang="zh-CN" b="1" dirty="0" smtClean="0"/>
          </a:p>
          <a:p>
            <a:pPr marL="171450" indent="-171450">
              <a:buFont typeface="Wingdings" panose="05000000000000000000" pitchFamily="2" charset="2"/>
              <a:buChar char="ü"/>
              <a:defRPr/>
            </a:pPr>
            <a:r>
              <a:rPr lang="zh-CN" altLang="en-US" b="1" dirty="0" smtClean="0"/>
              <a:t>面向流的元素</a:t>
            </a:r>
            <a:r>
              <a:rPr lang="zh-CN" altLang="en-US" dirty="0" smtClean="0"/>
              <a:t>：</a:t>
            </a:r>
            <a:endParaRPr lang="en-US" altLang="zh-CN" dirty="0" smtClean="0"/>
          </a:p>
          <a:p>
            <a:pPr marL="358775" lvl="1" indent="-171450">
              <a:buFont typeface="Wingdings" panose="05000000000000000000" pitchFamily="2" charset="2"/>
              <a:buChar char="ü"/>
              <a:defRPr/>
            </a:pPr>
            <a:r>
              <a:rPr lang="zh-CN" altLang="en-US" dirty="0" smtClean="0"/>
              <a:t>从</a:t>
            </a:r>
            <a:r>
              <a:rPr lang="zh-CN" altLang="en-US" b="1" dirty="0" smtClean="0"/>
              <a:t>信息转换的视角</a:t>
            </a:r>
            <a:r>
              <a:rPr lang="zh-CN" altLang="en-US" dirty="0" smtClean="0"/>
              <a:t>，描述数据对象在流过各种系统功能时是如何转换的</a:t>
            </a:r>
            <a:endParaRPr lang="zh-CN" altLang="en-US" dirty="0"/>
          </a:p>
        </p:txBody>
      </p:sp>
      <p:sp>
        <p:nvSpPr>
          <p:cNvPr id="133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1244F0A-94F1-46F5-8476-4BA1457F1BC1}" type="slidenum">
              <a:rPr lang="en-US" altLang="zh-CN" smtClean="0"/>
              <a:pPr>
                <a:spcBef>
                  <a:spcPct val="0"/>
                </a:spcBef>
              </a:pPr>
              <a:t>6</a:t>
            </a:fld>
            <a:endParaRPr lang="en-US" altLang="zh-CN" smtClean="0"/>
          </a:p>
        </p:txBody>
      </p:sp>
    </p:spTree>
    <p:extLst>
      <p:ext uri="{BB962C8B-B14F-4D97-AF65-F5344CB8AC3E}">
        <p14:creationId xmlns:p14="http://schemas.microsoft.com/office/powerpoint/2010/main" val="2064169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latin typeface="Arial" panose="020B0604020202020204" pitchFamily="34" charset="0"/>
                <a:ea typeface="ＭＳ Ｐゴシック" panose="020B0600070205080204" pitchFamily="34" charset="-128"/>
              </a:rPr>
              <a:t>基于场景的建模</a:t>
            </a:r>
          </a:p>
          <a:p>
            <a:pPr>
              <a:buFont typeface="Wingdings" panose="05000000000000000000" pitchFamily="2" charset="2"/>
              <a:buNone/>
              <a:defRPr/>
            </a:pPr>
            <a:r>
              <a:rPr lang="zh-CN" altLang="en-US" b="1" dirty="0" smtClean="0">
                <a:latin typeface="Arial" panose="020B0604020202020204" pitchFamily="34" charset="0"/>
                <a:ea typeface="ＭＳ Ｐゴシック" panose="020B0600070205080204" pitchFamily="34" charset="-128"/>
              </a:rPr>
              <a:t>用户满意度</a:t>
            </a:r>
            <a:r>
              <a:rPr lang="zh-CN" altLang="en-US" dirty="0" smtClean="0">
                <a:latin typeface="Arial" panose="020B0604020202020204" pitchFamily="34" charset="0"/>
                <a:ea typeface="ＭＳ Ｐゴシック" panose="020B0600070205080204" pitchFamily="34" charset="-128"/>
              </a:rPr>
              <a:t>是度量软件是否成功的最好方式</a:t>
            </a:r>
          </a:p>
          <a:p>
            <a:pPr marL="171450"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了解参与者希望</a:t>
            </a:r>
            <a:r>
              <a:rPr lang="zh-CN" altLang="en-US" b="1" dirty="0" smtClean="0">
                <a:latin typeface="Arial" panose="020B0604020202020204" pitchFamily="34" charset="0"/>
                <a:ea typeface="ＭＳ Ｐゴシック" panose="020B0600070205080204" pitchFamily="34" charset="-128"/>
              </a:rPr>
              <a:t>如何与系统交互</a:t>
            </a:r>
            <a:r>
              <a:rPr lang="zh-CN" altLang="en-US" dirty="0" smtClean="0">
                <a:latin typeface="Arial" panose="020B0604020202020204" pitchFamily="34" charset="0"/>
                <a:ea typeface="ＭＳ Ｐゴシック" panose="020B0600070205080204" pitchFamily="34" charset="-128"/>
              </a:rPr>
              <a:t>，</a:t>
            </a:r>
            <a:endParaRPr lang="en-US" altLang="zh-CN" dirty="0" smtClean="0">
              <a:latin typeface="Arial" panose="020B0604020202020204" pitchFamily="34" charset="0"/>
              <a:ea typeface="ＭＳ Ｐゴシック" panose="020B0600070205080204" pitchFamily="34" charset="-128"/>
            </a:endParaRPr>
          </a:p>
          <a:p>
            <a:pPr marL="358775" lvl="1"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就能更好地、更准确地刻画系统特征</a:t>
            </a:r>
            <a:endParaRPr lang="en-US" altLang="zh-CN" dirty="0" smtClean="0">
              <a:latin typeface="Arial" panose="020B0604020202020204" pitchFamily="34" charset="0"/>
              <a:ea typeface="ＭＳ Ｐゴシック" panose="020B0600070205080204" pitchFamily="34" charset="-128"/>
            </a:endParaRPr>
          </a:p>
          <a:p>
            <a:pPr marL="358775" lvl="1"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完成</a:t>
            </a:r>
            <a:r>
              <a:rPr lang="zh-CN" altLang="en-US" b="1" dirty="0" smtClean="0">
                <a:latin typeface="Arial" panose="020B0604020202020204" pitchFamily="34" charset="0"/>
                <a:ea typeface="ＭＳ Ｐゴシック" panose="020B0600070205080204" pitchFamily="34" charset="-128"/>
              </a:rPr>
              <a:t>更有针对性</a:t>
            </a:r>
            <a:r>
              <a:rPr lang="zh-CN" altLang="en-US" dirty="0" smtClean="0">
                <a:latin typeface="Arial" panose="020B0604020202020204" pitchFamily="34" charset="0"/>
                <a:ea typeface="ＭＳ Ｐゴシック" panose="020B0600070205080204" pitchFamily="34" charset="-128"/>
              </a:rPr>
              <a:t>的分析和设计模型</a:t>
            </a:r>
          </a:p>
          <a:p>
            <a:pPr marL="171450"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本质上讲，用例捕获了</a:t>
            </a:r>
            <a:r>
              <a:rPr lang="zh-CN" altLang="en-US" b="1" dirty="0" smtClean="0">
                <a:latin typeface="Arial" panose="020B0604020202020204" pitchFamily="34" charset="0"/>
                <a:ea typeface="ＭＳ Ｐゴシック" panose="020B0600070205080204" pitchFamily="34" charset="-128"/>
              </a:rPr>
              <a:t>信息产生者与使用者之间的交互</a:t>
            </a:r>
            <a:r>
              <a:rPr lang="zh-CN" altLang="en-US" dirty="0" smtClean="0">
                <a:latin typeface="Arial" panose="020B0604020202020204" pitchFamily="34" charset="0"/>
                <a:ea typeface="ＭＳ Ｐゴシック" panose="020B0600070205080204" pitchFamily="34" charset="-128"/>
              </a:rPr>
              <a:t>，以及系统内部发生的交互</a:t>
            </a:r>
            <a:endParaRPr lang="en-US" altLang="zh-CN" dirty="0" smtClean="0">
              <a:latin typeface="Arial" panose="020B0604020202020204" pitchFamily="34" charset="0"/>
              <a:ea typeface="ＭＳ Ｐゴシック" panose="020B0600070205080204" pitchFamily="34" charset="-128"/>
            </a:endParaRPr>
          </a:p>
          <a:p>
            <a:pPr>
              <a:buFont typeface="Wingdings" panose="05000000000000000000" pitchFamily="2" charset="2"/>
              <a:buNone/>
              <a:defRPr/>
            </a:pPr>
            <a:endParaRPr lang="en-US" altLang="zh-CN" dirty="0" smtClean="0">
              <a:latin typeface="Arial" panose="020B0604020202020204" pitchFamily="34" charset="0"/>
              <a:ea typeface="ＭＳ Ｐゴシック" panose="020B0600070205080204" pitchFamily="34" charset="-128"/>
            </a:endParaRPr>
          </a:p>
          <a:p>
            <a:pPr>
              <a:buFont typeface="Wingdings" panose="05000000000000000000" pitchFamily="2" charset="2"/>
              <a:buNone/>
              <a:defRPr/>
            </a:pPr>
            <a:r>
              <a:rPr lang="zh-CN" altLang="en-US" dirty="0" smtClean="0">
                <a:latin typeface="Arial" panose="020B0604020202020204" pitchFamily="34" charset="0"/>
                <a:ea typeface="ＭＳ Ｐゴシック" panose="020B0600070205080204" pitchFamily="34" charset="-128"/>
              </a:rPr>
              <a:t>用例：从</a:t>
            </a:r>
            <a:r>
              <a:rPr lang="zh-CN" altLang="en-US" b="1" dirty="0" smtClean="0">
                <a:latin typeface="Arial" panose="020B0604020202020204" pitchFamily="34" charset="0"/>
                <a:ea typeface="ＭＳ Ｐゴシック" panose="020B0600070205080204" pitchFamily="34" charset="-128"/>
              </a:rPr>
              <a:t>某个特定参与者的角度，用简单易懂的语言</a:t>
            </a:r>
            <a:r>
              <a:rPr lang="zh-CN" altLang="en-US" dirty="0" smtClean="0">
                <a:latin typeface="Arial" panose="020B0604020202020204" pitchFamily="34" charset="0"/>
                <a:ea typeface="ＭＳ Ｐゴシック" panose="020B0600070205080204" pitchFamily="34" charset="-128"/>
              </a:rPr>
              <a:t>说明一个</a:t>
            </a:r>
            <a:r>
              <a:rPr lang="zh-CN" altLang="en-US" u="sng" dirty="0" smtClean="0">
                <a:latin typeface="Arial" panose="020B0604020202020204" pitchFamily="34" charset="0"/>
                <a:ea typeface="ＭＳ Ｐゴシック" panose="020B0600070205080204" pitchFamily="34" charset="-128"/>
              </a:rPr>
              <a:t>特定的使用场景</a:t>
            </a:r>
            <a:endParaRPr lang="en-US" altLang="zh-CN" u="sng" dirty="0" smtClean="0">
              <a:latin typeface="Arial" panose="020B0604020202020204" pitchFamily="34" charset="0"/>
              <a:ea typeface="ＭＳ Ｐゴシック" panose="020B0600070205080204" pitchFamily="34" charset="-128"/>
            </a:endParaRPr>
          </a:p>
          <a:p>
            <a:pPr marL="171450"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但是我们应该知道：</a:t>
            </a:r>
          </a:p>
          <a:p>
            <a:pPr marL="358775" lvl="1" indent="-171450">
              <a:buFont typeface="Wingdings" panose="05000000000000000000" pitchFamily="2" charset="2"/>
              <a:buChar char="ü"/>
              <a:defRPr/>
            </a:pPr>
            <a:r>
              <a:rPr lang="en-US" altLang="zh-CN" dirty="0" smtClean="0">
                <a:latin typeface="Arial" panose="020B0604020202020204" pitchFamily="34" charset="0"/>
                <a:ea typeface="ＭＳ Ｐゴシック" panose="020B0600070205080204" pitchFamily="34" charset="-128"/>
              </a:rPr>
              <a:t>(1)</a:t>
            </a:r>
            <a:r>
              <a:rPr lang="zh-CN" altLang="en-US" dirty="0" smtClean="0">
                <a:latin typeface="Arial" panose="020B0604020202020204" pitchFamily="34" charset="0"/>
                <a:ea typeface="ＭＳ Ｐゴシック" panose="020B0600070205080204" pitchFamily="34" charset="-128"/>
              </a:rPr>
              <a:t>编写什么？</a:t>
            </a:r>
          </a:p>
          <a:p>
            <a:pPr marL="358775" lvl="1" indent="-171450">
              <a:buFont typeface="Wingdings" panose="05000000000000000000" pitchFamily="2" charset="2"/>
              <a:buChar char="ü"/>
              <a:defRPr/>
            </a:pPr>
            <a:r>
              <a:rPr lang="en-US" altLang="zh-CN" dirty="0" smtClean="0">
                <a:latin typeface="Arial" panose="020B0604020202020204" pitchFamily="34" charset="0"/>
                <a:ea typeface="ＭＳ Ｐゴシック" panose="020B0600070205080204" pitchFamily="34" charset="-128"/>
              </a:rPr>
              <a:t>(2)</a:t>
            </a:r>
            <a:r>
              <a:rPr lang="zh-CN" altLang="en-US" dirty="0" smtClean="0">
                <a:latin typeface="Arial" panose="020B0604020202020204" pitchFamily="34" charset="0"/>
                <a:ea typeface="ＭＳ Ｐゴシック" panose="020B0600070205080204" pitchFamily="34" charset="-128"/>
              </a:rPr>
              <a:t>写多少？</a:t>
            </a:r>
          </a:p>
          <a:p>
            <a:pPr marL="358775" lvl="1" indent="-171450">
              <a:buFont typeface="Wingdings" panose="05000000000000000000" pitchFamily="2" charset="2"/>
              <a:buChar char="ü"/>
              <a:defRPr/>
            </a:pPr>
            <a:r>
              <a:rPr lang="en-US" altLang="zh-CN" dirty="0" smtClean="0">
                <a:latin typeface="Arial" panose="020B0604020202020204" pitchFamily="34" charset="0"/>
                <a:ea typeface="ＭＳ Ｐゴシック" panose="020B0600070205080204" pitchFamily="34" charset="-128"/>
              </a:rPr>
              <a:t>(3)</a:t>
            </a:r>
            <a:r>
              <a:rPr lang="zh-CN" altLang="en-US" dirty="0" smtClean="0">
                <a:latin typeface="Arial" panose="020B0604020202020204" pitchFamily="34" charset="0"/>
                <a:ea typeface="ＭＳ Ｐゴシック" panose="020B0600070205080204" pitchFamily="34" charset="-128"/>
              </a:rPr>
              <a:t>编写说明应该多详细？</a:t>
            </a:r>
          </a:p>
          <a:p>
            <a:pPr marL="358775" lvl="1" indent="-171450">
              <a:buFont typeface="Wingdings" panose="05000000000000000000" pitchFamily="2" charset="2"/>
              <a:buChar char="ü"/>
              <a:defRPr/>
            </a:pPr>
            <a:r>
              <a:rPr lang="en-US" altLang="zh-CN" dirty="0" smtClean="0">
                <a:latin typeface="Arial" panose="020B0604020202020204" pitchFamily="34" charset="0"/>
                <a:ea typeface="ＭＳ Ｐゴシック" panose="020B0600070205080204" pitchFamily="34" charset="-128"/>
              </a:rPr>
              <a:t>(4)</a:t>
            </a:r>
            <a:r>
              <a:rPr lang="zh-CN" altLang="en-US" dirty="0" smtClean="0">
                <a:latin typeface="Arial" panose="020B0604020202020204" pitchFamily="34" charset="0"/>
                <a:ea typeface="ＭＳ Ｐゴシック" panose="020B0600070205080204" pitchFamily="34" charset="-128"/>
              </a:rPr>
              <a:t>如何组织说明？</a:t>
            </a:r>
          </a:p>
        </p:txBody>
      </p:sp>
      <p:sp>
        <p:nvSpPr>
          <p:cNvPr id="163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3CC0663-D271-4363-8E1B-A8CDF84BC5CA}" type="slidenum">
              <a:rPr lang="en-US" altLang="zh-CN" smtClean="0"/>
              <a:pPr>
                <a:spcBef>
                  <a:spcPct val="0"/>
                </a:spcBef>
              </a:pPr>
              <a:t>8</a:t>
            </a:fld>
            <a:endParaRPr lang="en-US" altLang="zh-CN" smtClean="0"/>
          </a:p>
        </p:txBody>
      </p:sp>
    </p:spTree>
    <p:extLst>
      <p:ext uri="{BB962C8B-B14F-4D97-AF65-F5344CB8AC3E}">
        <p14:creationId xmlns:p14="http://schemas.microsoft.com/office/powerpoint/2010/main" val="933755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smtClean="0"/>
              <a:t>新建初始用例</a:t>
            </a:r>
          </a:p>
          <a:p>
            <a:pPr marL="171450" indent="-171450">
              <a:buFont typeface="Wingdings" panose="05000000000000000000" pitchFamily="2" charset="2"/>
              <a:buChar char="ü"/>
              <a:defRPr/>
            </a:pPr>
            <a:r>
              <a:rPr lang="zh-CN" altLang="en-US" dirty="0" smtClean="0"/>
              <a:t>前期工作</a:t>
            </a:r>
          </a:p>
          <a:p>
            <a:pPr marL="358775" lvl="1" indent="-171450">
              <a:buFont typeface="Wingdings" panose="05000000000000000000" pitchFamily="2" charset="2"/>
              <a:buChar char="ü"/>
              <a:defRPr/>
            </a:pPr>
            <a:r>
              <a:rPr lang="zh-CN" altLang="en-US" dirty="0" smtClean="0"/>
              <a:t>起始和导出</a:t>
            </a:r>
            <a:r>
              <a:rPr lang="en-US" altLang="zh-CN" dirty="0" smtClean="0"/>
              <a:t>——</a:t>
            </a:r>
            <a:r>
              <a:rPr lang="zh-CN" altLang="en-US" dirty="0" smtClean="0"/>
              <a:t>提供了开始编写用例所需要的信息</a:t>
            </a:r>
          </a:p>
          <a:p>
            <a:pPr marL="358775" lvl="1" indent="-171450">
              <a:buFont typeface="Wingdings" panose="05000000000000000000" pitchFamily="2" charset="2"/>
              <a:buChar char="ü"/>
              <a:defRPr/>
            </a:pPr>
            <a:r>
              <a:rPr lang="zh-CN" altLang="en-US" dirty="0" smtClean="0"/>
              <a:t>运用需求收集会议、</a:t>
            </a:r>
            <a:r>
              <a:rPr lang="en-US" altLang="zh-CN" dirty="0" smtClean="0"/>
              <a:t>QFD</a:t>
            </a:r>
            <a:r>
              <a:rPr lang="zh-CN" altLang="en-US" dirty="0" smtClean="0"/>
              <a:t>和其他需求工程机制</a:t>
            </a:r>
            <a:endParaRPr lang="en-US" altLang="zh-CN" dirty="0" smtClean="0"/>
          </a:p>
          <a:p>
            <a:pPr marL="525463" lvl="2" indent="-171450">
              <a:buFont typeface="Wingdings" panose="05000000000000000000" pitchFamily="2" charset="2"/>
              <a:buChar char="ü"/>
              <a:defRPr/>
            </a:pPr>
            <a:r>
              <a:rPr lang="zh-CN" altLang="en-US" dirty="0" smtClean="0"/>
              <a:t>确定共利益者、定义问题的范围</a:t>
            </a:r>
            <a:endParaRPr lang="en-US" altLang="zh-CN" dirty="0" smtClean="0"/>
          </a:p>
          <a:p>
            <a:pPr marL="525463" lvl="2" indent="-171450">
              <a:buFont typeface="Wingdings" panose="05000000000000000000" pitchFamily="2" charset="2"/>
              <a:buChar char="ü"/>
              <a:defRPr/>
            </a:pPr>
            <a:r>
              <a:rPr lang="zh-CN" altLang="en-US" dirty="0" smtClean="0"/>
              <a:t>说明整体的操作目标、建立优先级顺序</a:t>
            </a:r>
            <a:endParaRPr lang="en-US" altLang="zh-CN" dirty="0" smtClean="0"/>
          </a:p>
          <a:p>
            <a:pPr marL="525463" lvl="2" indent="-171450">
              <a:buFont typeface="Wingdings" panose="05000000000000000000" pitchFamily="2" charset="2"/>
              <a:buChar char="ü"/>
              <a:defRPr/>
            </a:pPr>
            <a:r>
              <a:rPr lang="zh-CN" altLang="en-US" dirty="0" smtClean="0"/>
              <a:t>概述所有已知的功能需求、描述系统将处理的信息（对象）</a:t>
            </a:r>
          </a:p>
          <a:p>
            <a:pPr marL="171450" indent="-171450">
              <a:buFont typeface="Wingdings" panose="05000000000000000000" pitchFamily="2" charset="2"/>
              <a:buChar char="ü"/>
              <a:defRPr/>
            </a:pPr>
            <a:r>
              <a:rPr lang="zh-CN" altLang="en-US" dirty="0" smtClean="0"/>
              <a:t>编写什么</a:t>
            </a:r>
            <a:r>
              <a:rPr lang="en-US" altLang="zh-CN" dirty="0" smtClean="0"/>
              <a:t>?</a:t>
            </a:r>
          </a:p>
          <a:p>
            <a:pPr marL="358775" lvl="1" indent="-171450">
              <a:buFont typeface="Wingdings" panose="05000000000000000000" pitchFamily="2" charset="2"/>
              <a:buChar char="ü"/>
              <a:defRPr/>
            </a:pPr>
            <a:r>
              <a:rPr lang="zh-CN" altLang="en-US" dirty="0" smtClean="0"/>
              <a:t>开始开发用例，应列出特定参与者执行的功能或活动</a:t>
            </a:r>
            <a:endParaRPr lang="en-US" altLang="zh-CN" dirty="0" smtClean="0"/>
          </a:p>
          <a:p>
            <a:pPr marL="525463" lvl="2" indent="-171450">
              <a:buFont typeface="Wingdings" panose="05000000000000000000" pitchFamily="2" charset="2"/>
              <a:buChar char="ü"/>
              <a:defRPr/>
            </a:pPr>
            <a:r>
              <a:rPr lang="zh-CN" altLang="en-US" dirty="0" smtClean="0"/>
              <a:t>可以从所需系统功能的列表中获得</a:t>
            </a:r>
            <a:endParaRPr lang="en-US" altLang="zh-CN" dirty="0" smtClean="0"/>
          </a:p>
          <a:p>
            <a:pPr marL="525463" lvl="2" indent="-171450">
              <a:buFont typeface="Wingdings" panose="05000000000000000000" pitchFamily="2" charset="2"/>
              <a:buChar char="ü"/>
              <a:defRPr/>
            </a:pPr>
            <a:r>
              <a:rPr lang="zh-CN" altLang="en-US" dirty="0" smtClean="0"/>
              <a:t>或通过与客户或最终用户交流获得</a:t>
            </a:r>
            <a:endParaRPr lang="en-US" altLang="zh-CN" dirty="0" smtClean="0"/>
          </a:p>
          <a:p>
            <a:pPr marL="525463" lvl="2" indent="-171450">
              <a:buFont typeface="Wingdings" panose="05000000000000000000" pitchFamily="2" charset="2"/>
              <a:buChar char="ü"/>
              <a:defRPr/>
            </a:pPr>
            <a:r>
              <a:rPr lang="zh-CN" altLang="en-US" dirty="0" smtClean="0"/>
              <a:t>或通过评估活动图获得。</a:t>
            </a:r>
          </a:p>
          <a:p>
            <a:pPr marL="171450" indent="-171450">
              <a:buFont typeface="Wingdings" panose="05000000000000000000" pitchFamily="2" charset="2"/>
              <a:buChar char="ü"/>
              <a:defRPr/>
            </a:pPr>
            <a:r>
              <a:rPr lang="zh-CN" altLang="en-US" dirty="0" smtClean="0"/>
              <a:t>写多少</a:t>
            </a:r>
            <a:r>
              <a:rPr lang="en-US" altLang="zh-CN" dirty="0" smtClean="0"/>
              <a:t>?</a:t>
            </a:r>
          </a:p>
          <a:p>
            <a:pPr marL="358775" lvl="1" indent="-171450">
              <a:buFont typeface="Wingdings" panose="05000000000000000000" pitchFamily="2" charset="2"/>
              <a:buChar char="ü"/>
              <a:defRPr/>
            </a:pPr>
            <a:r>
              <a:rPr lang="zh-CN" altLang="en-US" dirty="0" smtClean="0"/>
              <a:t>与共利益者进一步加深交流，为每个标记的功能开发用例</a:t>
            </a:r>
          </a:p>
          <a:p>
            <a:pPr marL="358775" lvl="1" indent="-171450">
              <a:buFont typeface="Wingdings" panose="05000000000000000000" pitchFamily="2" charset="2"/>
              <a:buChar char="ü"/>
              <a:defRPr/>
            </a:pPr>
            <a:r>
              <a:rPr lang="zh-CN" altLang="en-US" dirty="0" smtClean="0"/>
              <a:t>通常，首先用非正式的描述性风格编写用例</a:t>
            </a:r>
          </a:p>
          <a:p>
            <a:pPr marL="358775" lvl="1" indent="-171450">
              <a:buFont typeface="Wingdings" panose="05000000000000000000" pitchFamily="2" charset="2"/>
              <a:buChar char="ü"/>
              <a:defRPr/>
            </a:pPr>
            <a:r>
              <a:rPr lang="zh-CN" altLang="en-US" dirty="0" smtClean="0"/>
              <a:t>如果需要更正式一些，可以采用某个结构化方式，重新编写用例</a:t>
            </a:r>
            <a:endParaRPr lang="zh-CN" altLang="en-US" dirty="0"/>
          </a:p>
        </p:txBody>
      </p:sp>
      <p:sp>
        <p:nvSpPr>
          <p:cNvPr id="184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6FEE2D9-06D1-4C8D-9AA4-51C25D27E65A}" type="slidenum">
              <a:rPr lang="en-US" altLang="zh-CN" smtClean="0"/>
              <a:pPr>
                <a:spcBef>
                  <a:spcPct val="0"/>
                </a:spcBef>
              </a:pPr>
              <a:t>9</a:t>
            </a:fld>
            <a:endParaRPr lang="en-US" altLang="zh-CN" smtClean="0"/>
          </a:p>
        </p:txBody>
      </p:sp>
    </p:spTree>
    <p:extLst>
      <p:ext uri="{BB962C8B-B14F-4D97-AF65-F5344CB8AC3E}">
        <p14:creationId xmlns:p14="http://schemas.microsoft.com/office/powerpoint/2010/main" val="264138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latin typeface="Arial" panose="020B0604020202020204" pitchFamily="34" charset="0"/>
                <a:ea typeface="ＭＳ Ｐゴシック" panose="020B0600070205080204" pitchFamily="34" charset="-128"/>
              </a:rPr>
              <a:t>细化初始用例</a:t>
            </a:r>
          </a:p>
          <a:p>
            <a:pPr marL="171450" indent="-171450">
              <a:buFont typeface="Arial" panose="020B0604020202020204" pitchFamily="34" charset="0"/>
              <a:buChar char="•"/>
              <a:defRPr/>
            </a:pPr>
            <a:r>
              <a:rPr lang="zh-CN" altLang="en-US" dirty="0" smtClean="0">
                <a:latin typeface="Arial" panose="020B0604020202020204" pitchFamily="34" charset="0"/>
                <a:ea typeface="ＭＳ Ｐゴシック" panose="020B0600070205080204" pitchFamily="34" charset="-128"/>
              </a:rPr>
              <a:t>要完整地理解用例所描述的功能，必需说明</a:t>
            </a:r>
            <a:r>
              <a:rPr lang="zh-CN" altLang="en-US" b="1" dirty="0" smtClean="0">
                <a:latin typeface="Arial" panose="020B0604020202020204" pitchFamily="34" charset="0"/>
                <a:ea typeface="ＭＳ Ｐゴシック" panose="020B0600070205080204" pitchFamily="34" charset="-128"/>
              </a:rPr>
              <a:t>所有可能的交互</a:t>
            </a:r>
            <a:endParaRPr lang="en-US" altLang="zh-CN" b="1" dirty="0" smtClean="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defRPr/>
            </a:pPr>
            <a:endParaRPr lang="en-US" altLang="zh-CN" dirty="0" smtClean="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defRPr/>
            </a:pPr>
            <a:r>
              <a:rPr lang="zh-CN" altLang="en-US" dirty="0" smtClean="0">
                <a:latin typeface="Arial" panose="020B0604020202020204" pitchFamily="34" charset="0"/>
                <a:ea typeface="ＭＳ Ｐゴシック" panose="020B0600070205080204" pitchFamily="34" charset="-128"/>
              </a:rPr>
              <a:t>主场景中的每个步骤将通过</a:t>
            </a:r>
            <a:r>
              <a:rPr lang="zh-CN" altLang="en-US" b="1" dirty="0" smtClean="0">
                <a:latin typeface="Arial" panose="020B0604020202020204" pitchFamily="34" charset="0"/>
                <a:ea typeface="ＭＳ Ｐゴシック" panose="020B0600070205080204" pitchFamily="34" charset="-128"/>
              </a:rPr>
              <a:t>如下提问</a:t>
            </a:r>
            <a:r>
              <a:rPr lang="zh-CN" altLang="en-US" dirty="0" smtClean="0">
                <a:latin typeface="Arial" panose="020B0604020202020204" pitchFamily="34" charset="0"/>
                <a:ea typeface="ＭＳ Ｐゴシック" panose="020B0600070205080204" pitchFamily="34" charset="-128"/>
              </a:rPr>
              <a:t>得到评估：</a:t>
            </a:r>
          </a:p>
          <a:p>
            <a:pPr marL="358775" lvl="1"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在这一状态点，参与者能进行一些其他活动吗？</a:t>
            </a:r>
          </a:p>
          <a:p>
            <a:pPr marL="358775" lvl="1"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在这一状态点，参与者有没有可能遇到一些错误的条件？如果有可能，这些错误的条件是什么？</a:t>
            </a:r>
          </a:p>
          <a:p>
            <a:pPr marL="358775" lvl="1"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在这一点，参与者有没有可能遇到一些其他的行为？如果有，是什么？</a:t>
            </a:r>
          </a:p>
          <a:p>
            <a:pPr marL="171450" indent="-171450">
              <a:buFont typeface="Arial" panose="020B0604020202020204" pitchFamily="34" charset="0"/>
              <a:buChar char="•"/>
              <a:defRPr/>
            </a:pPr>
            <a:endParaRPr lang="en-US" altLang="zh-CN" dirty="0" smtClean="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defRPr/>
            </a:pPr>
            <a:r>
              <a:rPr lang="zh-CN" altLang="en-US" dirty="0" smtClean="0">
                <a:latin typeface="Arial" panose="020B0604020202020204" pitchFamily="34" charset="0"/>
                <a:ea typeface="ＭＳ Ｐゴシック" panose="020B0600070205080204" pitchFamily="34" charset="-128"/>
              </a:rPr>
              <a:t>编写说明应该多详细？</a:t>
            </a:r>
          </a:p>
          <a:p>
            <a:pPr marL="358775" lvl="1"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主场景</a:t>
            </a:r>
            <a:r>
              <a:rPr lang="en-US" altLang="zh-CN" dirty="0" smtClean="0">
                <a:latin typeface="Arial" panose="020B0604020202020204" pitchFamily="34" charset="0"/>
                <a:ea typeface="ＭＳ Ｐゴシック" panose="020B0600070205080204" pitchFamily="34" charset="-128"/>
              </a:rPr>
              <a:t>+</a:t>
            </a:r>
            <a:r>
              <a:rPr lang="zh-CN" altLang="en-US" dirty="0" smtClean="0">
                <a:latin typeface="Arial" panose="020B0604020202020204" pitchFamily="34" charset="0"/>
                <a:ea typeface="ＭＳ Ｐゴシック" panose="020B0600070205080204" pitchFamily="34" charset="-128"/>
              </a:rPr>
              <a:t>次场景（</a:t>
            </a:r>
            <a:r>
              <a:rPr lang="en-US" altLang="zh-CN" dirty="0" smtClean="0">
                <a:latin typeface="Arial" panose="020B0604020202020204" pitchFamily="34" charset="0"/>
                <a:ea typeface="ＭＳ Ｐゴシック" panose="020B0600070205080204" pitchFamily="34" charset="-128"/>
              </a:rPr>
              <a:t>0~n</a:t>
            </a:r>
            <a:r>
              <a:rPr lang="zh-CN" altLang="en-US" dirty="0" smtClean="0">
                <a:latin typeface="Arial" panose="020B0604020202020204" pitchFamily="34" charset="0"/>
                <a:ea typeface="ＭＳ Ｐゴシック" panose="020B0600070205080204" pitchFamily="34" charset="-128"/>
              </a:rPr>
              <a:t>个）</a:t>
            </a:r>
            <a:r>
              <a:rPr lang="en-US" altLang="zh-CN" dirty="0" smtClean="0">
                <a:latin typeface="Arial" panose="020B0604020202020204" pitchFamily="34" charset="0"/>
                <a:ea typeface="ＭＳ Ｐゴシック" panose="020B0600070205080204" pitchFamily="34" charset="-128"/>
              </a:rPr>
              <a:t>[sɪˈnɛrioʊz]</a:t>
            </a:r>
            <a:endParaRPr lang="zh-CN" altLang="en-US" dirty="0" smtClean="0">
              <a:latin typeface="Arial" panose="020B0604020202020204" pitchFamily="34" charset="0"/>
              <a:ea typeface="ＭＳ Ｐゴシック" panose="020B0600070205080204" pitchFamily="34" charset="-128"/>
            </a:endParaRPr>
          </a:p>
          <a:p>
            <a:pPr marL="358775" lvl="1" indent="-171450">
              <a:buFont typeface="Wingdings" panose="05000000000000000000" pitchFamily="2" charset="2"/>
              <a:buChar char="ü"/>
              <a:defRPr/>
            </a:pPr>
            <a:r>
              <a:rPr lang="zh-CN" altLang="en-US" dirty="0" smtClean="0">
                <a:latin typeface="Arial" panose="020B0604020202020204" pitchFamily="34" charset="0"/>
                <a:ea typeface="ＭＳ Ｐゴシック" panose="020B0600070205080204" pitchFamily="34" charset="-128"/>
              </a:rPr>
              <a:t>这些问题的答案导致创建一组次场景，次场景属于原始用例的一部分，但是表现了可供选择的行为。</a:t>
            </a:r>
          </a:p>
        </p:txBody>
      </p:sp>
      <p:sp>
        <p:nvSpPr>
          <p:cNvPr id="225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665C4C9-AB6E-43E9-9F42-65789A9C0C13}" type="slidenum">
              <a:rPr lang="en-US" altLang="zh-CN" smtClean="0"/>
              <a:pPr>
                <a:spcBef>
                  <a:spcPct val="0"/>
                </a:spcBef>
              </a:pPr>
              <a:t>12</a:t>
            </a:fld>
            <a:endParaRPr lang="en-US" altLang="zh-CN" smtClean="0"/>
          </a:p>
        </p:txBody>
      </p:sp>
    </p:spTree>
    <p:extLst>
      <p:ext uri="{BB962C8B-B14F-4D97-AF65-F5344CB8AC3E}">
        <p14:creationId xmlns:p14="http://schemas.microsoft.com/office/powerpoint/2010/main" val="1044810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场景：读数据文件，生成画面</a:t>
            </a:r>
            <a:endParaRPr lang="zh-CN" altLang="en-US" dirty="0"/>
          </a:p>
        </p:txBody>
      </p:sp>
      <p:sp>
        <p:nvSpPr>
          <p:cNvPr id="4" name="灯片编号占位符 3"/>
          <p:cNvSpPr>
            <a:spLocks noGrp="1"/>
          </p:cNvSpPr>
          <p:nvPr>
            <p:ph type="sldNum" sz="quarter" idx="10"/>
          </p:nvPr>
        </p:nvSpPr>
        <p:spPr/>
        <p:txBody>
          <a:bodyPr/>
          <a:lstStyle/>
          <a:p>
            <a:pPr>
              <a:defRPr/>
            </a:pPr>
            <a:fld id="{5C9E279E-48BB-4371-9B86-6FF7E0310C33}" type="slidenum">
              <a:rPr lang="en-US" altLang="zh-CN" smtClean="0"/>
              <a:pPr>
                <a:defRPr/>
              </a:pPr>
              <a:t>13</a:t>
            </a:fld>
            <a:endParaRPr lang="en-US" altLang="zh-CN"/>
          </a:p>
        </p:txBody>
      </p:sp>
    </p:spTree>
    <p:extLst>
      <p:ext uri="{BB962C8B-B14F-4D97-AF65-F5344CB8AC3E}">
        <p14:creationId xmlns:p14="http://schemas.microsoft.com/office/powerpoint/2010/main" val="1907941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场景：读数据文件，生成画面</a:t>
            </a:r>
            <a:endParaRPr lang="zh-CN" altLang="en-US" dirty="0"/>
          </a:p>
        </p:txBody>
      </p:sp>
      <p:sp>
        <p:nvSpPr>
          <p:cNvPr id="4" name="灯片编号占位符 3"/>
          <p:cNvSpPr>
            <a:spLocks noGrp="1"/>
          </p:cNvSpPr>
          <p:nvPr>
            <p:ph type="sldNum" sz="quarter" idx="10"/>
          </p:nvPr>
        </p:nvSpPr>
        <p:spPr/>
        <p:txBody>
          <a:bodyPr/>
          <a:lstStyle/>
          <a:p>
            <a:pPr>
              <a:defRPr/>
            </a:pPr>
            <a:fld id="{5C9E279E-48BB-4371-9B86-6FF7E0310C33}" type="slidenum">
              <a:rPr lang="en-US" altLang="zh-CN" smtClean="0"/>
              <a:pPr>
                <a:defRPr/>
              </a:pPr>
              <a:t>14</a:t>
            </a:fld>
            <a:endParaRPr lang="en-US" altLang="zh-CN"/>
          </a:p>
        </p:txBody>
      </p:sp>
    </p:spTree>
    <p:extLst>
      <p:ext uri="{BB962C8B-B14F-4D97-AF65-F5344CB8AC3E}">
        <p14:creationId xmlns:p14="http://schemas.microsoft.com/office/powerpoint/2010/main" val="4200069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8"/>
          <p:cNvSpPr>
            <a:spLocks noGrp="1" noChangeArrowheads="1"/>
          </p:cNvSpPr>
          <p:nvPr>
            <p:ph type="ftr" sz="quarter" idx="10"/>
          </p:nvPr>
        </p:nvSpPr>
        <p:spPr>
          <a:ln/>
        </p:spPr>
        <p:txBody>
          <a:bodyPr/>
          <a:lstStyle>
            <a:lvl1pPr>
              <a:defRPr/>
            </a:lvl1pPr>
          </a:lstStyle>
          <a:p>
            <a:pPr>
              <a:defRPr/>
            </a:pPr>
            <a:r>
              <a:rPr lang="en-US" altLang="zh-CN"/>
              <a:t>These slides are designed to accompany </a:t>
            </a:r>
            <a:r>
              <a:rPr lang="en-US" altLang="zh-CN" i="1"/>
              <a:t>Software Engineering: A Practitioner’s Approach, 7/e </a:t>
            </a:r>
            <a:r>
              <a:rPr lang="en-US" altLang="zh-CN"/>
              <a:t>(McGraw-Hill, 2009). Slides copyright 2009 by Roger Pressman.</a:t>
            </a:r>
          </a:p>
        </p:txBody>
      </p:sp>
      <p:sp>
        <p:nvSpPr>
          <p:cNvPr id="5" name="Rectangle 69"/>
          <p:cNvSpPr>
            <a:spLocks noGrp="1" noChangeArrowheads="1"/>
          </p:cNvSpPr>
          <p:nvPr>
            <p:ph type="sldNum" sz="quarter" idx="11"/>
          </p:nvPr>
        </p:nvSpPr>
        <p:spPr>
          <a:ln/>
        </p:spPr>
        <p:txBody>
          <a:bodyPr/>
          <a:lstStyle>
            <a:lvl1pPr>
              <a:defRPr/>
            </a:lvl1pPr>
          </a:lstStyle>
          <a:p>
            <a:pPr>
              <a:defRPr/>
            </a:pPr>
            <a:fld id="{B82C69C9-3DB1-47DD-99F2-82C2C93EE901}" type="slidenum">
              <a:rPr lang="en-US" altLang="zh-CN"/>
              <a:pPr>
                <a:defRPr/>
              </a:pPr>
              <a:t>‹#›</a:t>
            </a:fld>
            <a:endParaRPr lang="en-US" altLang="zh-CN"/>
          </a:p>
        </p:txBody>
      </p:sp>
    </p:spTree>
    <p:extLst>
      <p:ext uri="{BB962C8B-B14F-4D97-AF65-F5344CB8AC3E}">
        <p14:creationId xmlns:p14="http://schemas.microsoft.com/office/powerpoint/2010/main" val="3473493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7050" y="990600"/>
            <a:ext cx="1885950" cy="5105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219200" y="990600"/>
            <a:ext cx="5505450" cy="5105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8"/>
          <p:cNvSpPr>
            <a:spLocks noGrp="1" noChangeArrowheads="1"/>
          </p:cNvSpPr>
          <p:nvPr>
            <p:ph type="ftr" sz="quarter" idx="10"/>
          </p:nvPr>
        </p:nvSpPr>
        <p:spPr>
          <a:ln/>
        </p:spPr>
        <p:txBody>
          <a:bodyPr/>
          <a:lstStyle>
            <a:lvl1pPr>
              <a:defRPr/>
            </a:lvl1pPr>
          </a:lstStyle>
          <a:p>
            <a:pPr>
              <a:defRPr/>
            </a:pPr>
            <a:r>
              <a:rPr lang="en-US" altLang="zh-CN"/>
              <a:t>These slides are designed to accompany </a:t>
            </a:r>
            <a:r>
              <a:rPr lang="en-US" altLang="zh-CN" i="1"/>
              <a:t>Software Engineering: A Practitioner’s Approach, 7/e </a:t>
            </a:r>
            <a:r>
              <a:rPr lang="en-US" altLang="zh-CN"/>
              <a:t>(McGraw-Hill, 2009). Slides copyright 2009 by Roger Pressman.</a:t>
            </a:r>
          </a:p>
        </p:txBody>
      </p:sp>
      <p:sp>
        <p:nvSpPr>
          <p:cNvPr id="5" name="Rectangle 69"/>
          <p:cNvSpPr>
            <a:spLocks noGrp="1" noChangeArrowheads="1"/>
          </p:cNvSpPr>
          <p:nvPr>
            <p:ph type="sldNum" sz="quarter" idx="11"/>
          </p:nvPr>
        </p:nvSpPr>
        <p:spPr>
          <a:ln/>
        </p:spPr>
        <p:txBody>
          <a:bodyPr/>
          <a:lstStyle>
            <a:lvl1pPr>
              <a:defRPr/>
            </a:lvl1pPr>
          </a:lstStyle>
          <a:p>
            <a:pPr>
              <a:defRPr/>
            </a:pPr>
            <a:fld id="{2CDF540F-7F5A-4C75-B2CF-67CBF9D69802}" type="slidenum">
              <a:rPr lang="en-US" altLang="zh-CN"/>
              <a:pPr>
                <a:defRPr/>
              </a:pPr>
              <a:t>‹#›</a:t>
            </a:fld>
            <a:endParaRPr lang="en-US" altLang="zh-CN"/>
          </a:p>
        </p:txBody>
      </p:sp>
    </p:spTree>
    <p:extLst>
      <p:ext uri="{BB962C8B-B14F-4D97-AF65-F5344CB8AC3E}">
        <p14:creationId xmlns:p14="http://schemas.microsoft.com/office/powerpoint/2010/main" val="2337157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8"/>
          <p:cNvSpPr>
            <a:spLocks noGrp="1" noChangeArrowheads="1"/>
          </p:cNvSpPr>
          <p:nvPr>
            <p:ph type="ftr" sz="quarter" idx="10"/>
          </p:nvPr>
        </p:nvSpPr>
        <p:spPr>
          <a:ln/>
        </p:spPr>
        <p:txBody>
          <a:bodyPr/>
          <a:lstStyle>
            <a:lvl1pPr>
              <a:defRPr/>
            </a:lvl1pPr>
          </a:lstStyle>
          <a:p>
            <a:pPr>
              <a:defRPr/>
            </a:pPr>
            <a:r>
              <a:rPr lang="en-US" altLang="zh-CN"/>
              <a:t>These slides are designed to accompany </a:t>
            </a:r>
            <a:r>
              <a:rPr lang="en-US" altLang="zh-CN" i="1"/>
              <a:t>Software Engineering: A Practitioner’s Approach, 7/e </a:t>
            </a:r>
            <a:r>
              <a:rPr lang="en-US" altLang="zh-CN"/>
              <a:t>(McGraw-Hill, 2009). Slides copyright 2009 by Roger Pressman.</a:t>
            </a:r>
          </a:p>
        </p:txBody>
      </p:sp>
      <p:sp>
        <p:nvSpPr>
          <p:cNvPr id="5" name="Rectangle 69"/>
          <p:cNvSpPr>
            <a:spLocks noGrp="1" noChangeArrowheads="1"/>
          </p:cNvSpPr>
          <p:nvPr>
            <p:ph type="sldNum" sz="quarter" idx="11"/>
          </p:nvPr>
        </p:nvSpPr>
        <p:spPr>
          <a:ln/>
        </p:spPr>
        <p:txBody>
          <a:bodyPr/>
          <a:lstStyle>
            <a:lvl1pPr>
              <a:defRPr/>
            </a:lvl1pPr>
          </a:lstStyle>
          <a:p>
            <a:pPr>
              <a:defRPr/>
            </a:pPr>
            <a:fld id="{EEDE639E-D35E-4AC2-90DD-1158F8DDEFD0}" type="slidenum">
              <a:rPr lang="en-US" altLang="zh-CN"/>
              <a:pPr>
                <a:defRPr/>
              </a:pPr>
              <a:t>‹#›</a:t>
            </a:fld>
            <a:endParaRPr lang="en-US" altLang="zh-CN"/>
          </a:p>
        </p:txBody>
      </p:sp>
    </p:spTree>
    <p:extLst>
      <p:ext uri="{BB962C8B-B14F-4D97-AF65-F5344CB8AC3E}">
        <p14:creationId xmlns:p14="http://schemas.microsoft.com/office/powerpoint/2010/main" val="1147826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828800" y="1905000"/>
            <a:ext cx="33909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372100" y="1905000"/>
            <a:ext cx="33909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8"/>
          <p:cNvSpPr>
            <a:spLocks noGrp="1" noChangeArrowheads="1"/>
          </p:cNvSpPr>
          <p:nvPr>
            <p:ph type="ftr" sz="quarter" idx="10"/>
          </p:nvPr>
        </p:nvSpPr>
        <p:spPr>
          <a:ln/>
        </p:spPr>
        <p:txBody>
          <a:bodyPr/>
          <a:lstStyle>
            <a:lvl1pPr>
              <a:defRPr/>
            </a:lvl1pPr>
          </a:lstStyle>
          <a:p>
            <a:pPr>
              <a:defRPr/>
            </a:pPr>
            <a:r>
              <a:rPr lang="en-US" altLang="zh-CN"/>
              <a:t>These slides are designed to accompany </a:t>
            </a:r>
            <a:r>
              <a:rPr lang="en-US" altLang="zh-CN" i="1"/>
              <a:t>Software Engineering: A Practitioner’s Approach, 7/e </a:t>
            </a:r>
            <a:r>
              <a:rPr lang="en-US" altLang="zh-CN"/>
              <a:t>(McGraw-Hill, 2009). Slides copyright 2009 by Roger Pressman.</a:t>
            </a:r>
          </a:p>
        </p:txBody>
      </p:sp>
      <p:sp>
        <p:nvSpPr>
          <p:cNvPr id="6" name="Rectangle 69"/>
          <p:cNvSpPr>
            <a:spLocks noGrp="1" noChangeArrowheads="1"/>
          </p:cNvSpPr>
          <p:nvPr>
            <p:ph type="sldNum" sz="quarter" idx="11"/>
          </p:nvPr>
        </p:nvSpPr>
        <p:spPr>
          <a:ln/>
        </p:spPr>
        <p:txBody>
          <a:bodyPr/>
          <a:lstStyle>
            <a:lvl1pPr>
              <a:defRPr/>
            </a:lvl1pPr>
          </a:lstStyle>
          <a:p>
            <a:pPr>
              <a:defRPr/>
            </a:pPr>
            <a:fld id="{59849836-0E1D-40AB-A8DE-0630395A86E8}" type="slidenum">
              <a:rPr lang="en-US" altLang="zh-CN"/>
              <a:pPr>
                <a:defRPr/>
              </a:pPr>
              <a:t>‹#›</a:t>
            </a:fld>
            <a:endParaRPr lang="en-US" altLang="zh-CN"/>
          </a:p>
        </p:txBody>
      </p:sp>
    </p:spTree>
    <p:extLst>
      <p:ext uri="{BB962C8B-B14F-4D97-AF65-F5344CB8AC3E}">
        <p14:creationId xmlns:p14="http://schemas.microsoft.com/office/powerpoint/2010/main" val="2523430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8"/>
          <p:cNvSpPr>
            <a:spLocks noGrp="1" noChangeArrowheads="1"/>
          </p:cNvSpPr>
          <p:nvPr>
            <p:ph type="ftr" sz="quarter" idx="10"/>
          </p:nvPr>
        </p:nvSpPr>
        <p:spPr>
          <a:ln/>
        </p:spPr>
        <p:txBody>
          <a:bodyPr/>
          <a:lstStyle>
            <a:lvl1pPr>
              <a:defRPr/>
            </a:lvl1pPr>
          </a:lstStyle>
          <a:p>
            <a:pPr>
              <a:defRPr/>
            </a:pPr>
            <a:r>
              <a:rPr lang="en-US" altLang="zh-CN"/>
              <a:t>These slides are designed to accompany </a:t>
            </a:r>
            <a:r>
              <a:rPr lang="en-US" altLang="zh-CN" i="1"/>
              <a:t>Software Engineering: A Practitioner’s Approach, 7/e </a:t>
            </a:r>
            <a:r>
              <a:rPr lang="en-US" altLang="zh-CN"/>
              <a:t>(McGraw-Hill, 2009). Slides copyright 2009 by Roger Pressman.</a:t>
            </a:r>
          </a:p>
        </p:txBody>
      </p:sp>
      <p:sp>
        <p:nvSpPr>
          <p:cNvPr id="8" name="Rectangle 69"/>
          <p:cNvSpPr>
            <a:spLocks noGrp="1" noChangeArrowheads="1"/>
          </p:cNvSpPr>
          <p:nvPr>
            <p:ph type="sldNum" sz="quarter" idx="11"/>
          </p:nvPr>
        </p:nvSpPr>
        <p:spPr>
          <a:ln/>
        </p:spPr>
        <p:txBody>
          <a:bodyPr/>
          <a:lstStyle>
            <a:lvl1pPr>
              <a:defRPr/>
            </a:lvl1pPr>
          </a:lstStyle>
          <a:p>
            <a:pPr>
              <a:defRPr/>
            </a:pPr>
            <a:fld id="{2CF6D585-59CC-48D3-8CA3-C3222AF093DE}" type="slidenum">
              <a:rPr lang="en-US" altLang="zh-CN"/>
              <a:pPr>
                <a:defRPr/>
              </a:pPr>
              <a:t>‹#›</a:t>
            </a:fld>
            <a:endParaRPr lang="en-US" altLang="zh-CN"/>
          </a:p>
        </p:txBody>
      </p:sp>
    </p:spTree>
    <p:extLst>
      <p:ext uri="{BB962C8B-B14F-4D97-AF65-F5344CB8AC3E}">
        <p14:creationId xmlns:p14="http://schemas.microsoft.com/office/powerpoint/2010/main" val="3050409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8"/>
          <p:cNvSpPr>
            <a:spLocks noGrp="1" noChangeArrowheads="1"/>
          </p:cNvSpPr>
          <p:nvPr>
            <p:ph type="ftr" sz="quarter" idx="10"/>
          </p:nvPr>
        </p:nvSpPr>
        <p:spPr>
          <a:ln/>
        </p:spPr>
        <p:txBody>
          <a:bodyPr/>
          <a:lstStyle>
            <a:lvl1pPr>
              <a:defRPr/>
            </a:lvl1pPr>
          </a:lstStyle>
          <a:p>
            <a:pPr>
              <a:defRPr/>
            </a:pPr>
            <a:r>
              <a:rPr lang="en-US" altLang="zh-CN"/>
              <a:t>These slides are designed to accompany </a:t>
            </a:r>
            <a:r>
              <a:rPr lang="en-US" altLang="zh-CN" i="1"/>
              <a:t>Software Engineering: A Practitioner’s Approach, 7/e </a:t>
            </a:r>
            <a:r>
              <a:rPr lang="en-US" altLang="zh-CN"/>
              <a:t>(McGraw-Hill, 2009). Slides copyright 2009 by Roger Pressman.</a:t>
            </a:r>
          </a:p>
        </p:txBody>
      </p:sp>
      <p:sp>
        <p:nvSpPr>
          <p:cNvPr id="4" name="Rectangle 69"/>
          <p:cNvSpPr>
            <a:spLocks noGrp="1" noChangeArrowheads="1"/>
          </p:cNvSpPr>
          <p:nvPr>
            <p:ph type="sldNum" sz="quarter" idx="11"/>
          </p:nvPr>
        </p:nvSpPr>
        <p:spPr>
          <a:ln/>
        </p:spPr>
        <p:txBody>
          <a:bodyPr/>
          <a:lstStyle>
            <a:lvl1pPr>
              <a:defRPr/>
            </a:lvl1pPr>
          </a:lstStyle>
          <a:p>
            <a:pPr>
              <a:defRPr/>
            </a:pPr>
            <a:fld id="{55B07F5B-4314-48DD-8C07-5FE38D7681CC}" type="slidenum">
              <a:rPr lang="en-US" altLang="zh-CN"/>
              <a:pPr>
                <a:defRPr/>
              </a:pPr>
              <a:t>‹#›</a:t>
            </a:fld>
            <a:endParaRPr lang="en-US" altLang="zh-CN"/>
          </a:p>
        </p:txBody>
      </p:sp>
    </p:spTree>
    <p:extLst>
      <p:ext uri="{BB962C8B-B14F-4D97-AF65-F5344CB8AC3E}">
        <p14:creationId xmlns:p14="http://schemas.microsoft.com/office/powerpoint/2010/main" val="1523873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8"/>
          <p:cNvSpPr>
            <a:spLocks noGrp="1" noChangeArrowheads="1"/>
          </p:cNvSpPr>
          <p:nvPr>
            <p:ph type="ftr" sz="quarter" idx="10"/>
          </p:nvPr>
        </p:nvSpPr>
        <p:spPr>
          <a:ln/>
        </p:spPr>
        <p:txBody>
          <a:bodyPr/>
          <a:lstStyle>
            <a:lvl1pPr>
              <a:defRPr/>
            </a:lvl1pPr>
          </a:lstStyle>
          <a:p>
            <a:pPr>
              <a:defRPr/>
            </a:pPr>
            <a:r>
              <a:rPr lang="en-US" altLang="zh-CN"/>
              <a:t>These slides are designed to accompany </a:t>
            </a:r>
            <a:r>
              <a:rPr lang="en-US" altLang="zh-CN" i="1"/>
              <a:t>Software Engineering: A Practitioner’s Approach, 7/e </a:t>
            </a:r>
            <a:r>
              <a:rPr lang="en-US" altLang="zh-CN"/>
              <a:t>(McGraw-Hill, 2009). Slides copyright 2009 by Roger Pressman.</a:t>
            </a:r>
          </a:p>
        </p:txBody>
      </p:sp>
      <p:sp>
        <p:nvSpPr>
          <p:cNvPr id="3" name="Rectangle 69"/>
          <p:cNvSpPr>
            <a:spLocks noGrp="1" noChangeArrowheads="1"/>
          </p:cNvSpPr>
          <p:nvPr>
            <p:ph type="sldNum" sz="quarter" idx="11"/>
          </p:nvPr>
        </p:nvSpPr>
        <p:spPr>
          <a:ln/>
        </p:spPr>
        <p:txBody>
          <a:bodyPr/>
          <a:lstStyle>
            <a:lvl1pPr>
              <a:defRPr/>
            </a:lvl1pPr>
          </a:lstStyle>
          <a:p>
            <a:pPr>
              <a:defRPr/>
            </a:pPr>
            <a:fld id="{A8955053-3BE2-4535-8C7E-CD333132A523}" type="slidenum">
              <a:rPr lang="en-US" altLang="zh-CN"/>
              <a:pPr>
                <a:defRPr/>
              </a:pPr>
              <a:t>‹#›</a:t>
            </a:fld>
            <a:endParaRPr lang="en-US" altLang="zh-CN"/>
          </a:p>
        </p:txBody>
      </p:sp>
    </p:spTree>
    <p:extLst>
      <p:ext uri="{BB962C8B-B14F-4D97-AF65-F5344CB8AC3E}">
        <p14:creationId xmlns:p14="http://schemas.microsoft.com/office/powerpoint/2010/main" val="1439462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8"/>
          <p:cNvSpPr>
            <a:spLocks noGrp="1" noChangeArrowheads="1"/>
          </p:cNvSpPr>
          <p:nvPr>
            <p:ph type="ftr" sz="quarter" idx="10"/>
          </p:nvPr>
        </p:nvSpPr>
        <p:spPr>
          <a:ln/>
        </p:spPr>
        <p:txBody>
          <a:bodyPr/>
          <a:lstStyle>
            <a:lvl1pPr>
              <a:defRPr/>
            </a:lvl1pPr>
          </a:lstStyle>
          <a:p>
            <a:pPr>
              <a:defRPr/>
            </a:pPr>
            <a:r>
              <a:rPr lang="en-US" altLang="zh-CN"/>
              <a:t>These slides are designed to accompany </a:t>
            </a:r>
            <a:r>
              <a:rPr lang="en-US" altLang="zh-CN" i="1"/>
              <a:t>Software Engineering: A Practitioner’s Approach, 7/e </a:t>
            </a:r>
            <a:r>
              <a:rPr lang="en-US" altLang="zh-CN"/>
              <a:t>(McGraw-Hill, 2009). Slides copyright 2009 by Roger Pressman.</a:t>
            </a:r>
          </a:p>
        </p:txBody>
      </p:sp>
      <p:sp>
        <p:nvSpPr>
          <p:cNvPr id="6" name="Rectangle 69"/>
          <p:cNvSpPr>
            <a:spLocks noGrp="1" noChangeArrowheads="1"/>
          </p:cNvSpPr>
          <p:nvPr>
            <p:ph type="sldNum" sz="quarter" idx="11"/>
          </p:nvPr>
        </p:nvSpPr>
        <p:spPr>
          <a:ln/>
        </p:spPr>
        <p:txBody>
          <a:bodyPr/>
          <a:lstStyle>
            <a:lvl1pPr>
              <a:defRPr/>
            </a:lvl1pPr>
          </a:lstStyle>
          <a:p>
            <a:pPr>
              <a:defRPr/>
            </a:pPr>
            <a:fld id="{A6950208-22D2-414B-A26C-D2D49A3F5FEC}" type="slidenum">
              <a:rPr lang="en-US" altLang="zh-CN"/>
              <a:pPr>
                <a:defRPr/>
              </a:pPr>
              <a:t>‹#›</a:t>
            </a:fld>
            <a:endParaRPr lang="en-US" altLang="zh-CN"/>
          </a:p>
        </p:txBody>
      </p:sp>
    </p:spTree>
    <p:extLst>
      <p:ext uri="{BB962C8B-B14F-4D97-AF65-F5344CB8AC3E}">
        <p14:creationId xmlns:p14="http://schemas.microsoft.com/office/powerpoint/2010/main" val="381314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8"/>
          <p:cNvSpPr>
            <a:spLocks noGrp="1" noChangeArrowheads="1"/>
          </p:cNvSpPr>
          <p:nvPr>
            <p:ph type="ftr" sz="quarter" idx="10"/>
          </p:nvPr>
        </p:nvSpPr>
        <p:spPr>
          <a:ln/>
        </p:spPr>
        <p:txBody>
          <a:bodyPr/>
          <a:lstStyle>
            <a:lvl1pPr>
              <a:defRPr/>
            </a:lvl1pPr>
          </a:lstStyle>
          <a:p>
            <a:pPr>
              <a:defRPr/>
            </a:pPr>
            <a:r>
              <a:rPr lang="en-US" altLang="zh-CN"/>
              <a:t>These slides are designed to accompany </a:t>
            </a:r>
            <a:r>
              <a:rPr lang="en-US" altLang="zh-CN" i="1"/>
              <a:t>Software Engineering: A Practitioner’s Approach, 7/e </a:t>
            </a:r>
            <a:r>
              <a:rPr lang="en-US" altLang="zh-CN"/>
              <a:t>(McGraw-Hill, 2009). Slides copyright 2009 by Roger Pressman.</a:t>
            </a:r>
          </a:p>
        </p:txBody>
      </p:sp>
      <p:sp>
        <p:nvSpPr>
          <p:cNvPr id="6" name="Rectangle 69"/>
          <p:cNvSpPr>
            <a:spLocks noGrp="1" noChangeArrowheads="1"/>
          </p:cNvSpPr>
          <p:nvPr>
            <p:ph type="sldNum" sz="quarter" idx="11"/>
          </p:nvPr>
        </p:nvSpPr>
        <p:spPr>
          <a:ln/>
        </p:spPr>
        <p:txBody>
          <a:bodyPr/>
          <a:lstStyle>
            <a:lvl1pPr>
              <a:defRPr/>
            </a:lvl1pPr>
          </a:lstStyle>
          <a:p>
            <a:pPr>
              <a:defRPr/>
            </a:pPr>
            <a:fld id="{9EEAFA18-CE5C-4E24-9E82-98E1F5A0F6B6}" type="slidenum">
              <a:rPr lang="en-US" altLang="zh-CN"/>
              <a:pPr>
                <a:defRPr/>
              </a:pPr>
              <a:t>‹#›</a:t>
            </a:fld>
            <a:endParaRPr lang="en-US" altLang="zh-CN"/>
          </a:p>
        </p:txBody>
      </p:sp>
    </p:spTree>
    <p:extLst>
      <p:ext uri="{BB962C8B-B14F-4D97-AF65-F5344CB8AC3E}">
        <p14:creationId xmlns:p14="http://schemas.microsoft.com/office/powerpoint/2010/main" val="4013797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8"/>
          <p:cNvSpPr>
            <a:spLocks noGrp="1" noChangeArrowheads="1"/>
          </p:cNvSpPr>
          <p:nvPr>
            <p:ph type="ftr" sz="quarter" idx="10"/>
          </p:nvPr>
        </p:nvSpPr>
        <p:spPr>
          <a:ln/>
        </p:spPr>
        <p:txBody>
          <a:bodyPr/>
          <a:lstStyle>
            <a:lvl1pPr>
              <a:defRPr/>
            </a:lvl1pPr>
          </a:lstStyle>
          <a:p>
            <a:pPr>
              <a:defRPr/>
            </a:pPr>
            <a:r>
              <a:rPr lang="en-US" altLang="zh-CN"/>
              <a:t>These slides are designed to accompany </a:t>
            </a:r>
            <a:r>
              <a:rPr lang="en-US" altLang="zh-CN" i="1"/>
              <a:t>Software Engineering: A Practitioner’s Approach, 7/e </a:t>
            </a:r>
            <a:r>
              <a:rPr lang="en-US" altLang="zh-CN"/>
              <a:t>(McGraw-Hill, 2009). Slides copyright 2009 by Roger Pressman.</a:t>
            </a:r>
          </a:p>
        </p:txBody>
      </p:sp>
      <p:sp>
        <p:nvSpPr>
          <p:cNvPr id="5" name="Rectangle 69"/>
          <p:cNvSpPr>
            <a:spLocks noGrp="1" noChangeArrowheads="1"/>
          </p:cNvSpPr>
          <p:nvPr>
            <p:ph type="sldNum" sz="quarter" idx="11"/>
          </p:nvPr>
        </p:nvSpPr>
        <p:spPr>
          <a:ln/>
        </p:spPr>
        <p:txBody>
          <a:bodyPr/>
          <a:lstStyle>
            <a:lvl1pPr>
              <a:defRPr/>
            </a:lvl1pPr>
          </a:lstStyle>
          <a:p>
            <a:pPr>
              <a:defRPr/>
            </a:pPr>
            <a:fld id="{1F0464F5-430F-4E16-98C6-CF56DA356473}" type="slidenum">
              <a:rPr lang="en-US" altLang="zh-CN"/>
              <a:pPr>
                <a:defRPr/>
              </a:pPr>
              <a:t>‹#›</a:t>
            </a:fld>
            <a:endParaRPr lang="en-US" altLang="zh-CN"/>
          </a:p>
        </p:txBody>
      </p:sp>
    </p:spTree>
    <p:extLst>
      <p:ext uri="{BB962C8B-B14F-4D97-AF65-F5344CB8AC3E}">
        <p14:creationId xmlns:p14="http://schemas.microsoft.com/office/powerpoint/2010/main" val="1927167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1219200" y="-9525"/>
            <a:ext cx="7924800" cy="6867525"/>
            <a:chOff x="0" y="0"/>
            <a:chExt cx="5762" cy="4326"/>
          </a:xfrm>
        </p:grpSpPr>
        <p:sp>
          <p:nvSpPr>
            <p:cNvPr id="1031" name="Rectangle 3"/>
            <p:cNvSpPr>
              <a:spLocks noChangeArrowheads="1"/>
            </p:cNvSpPr>
            <p:nvPr/>
          </p:nvSpPr>
          <p:spPr bwMode="hidden">
            <a:xfrm>
              <a:off x="0" y="0"/>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32" name="Rectangle 4"/>
            <p:cNvSpPr>
              <a:spLocks noChangeArrowheads="1"/>
            </p:cNvSpPr>
            <p:nvPr/>
          </p:nvSpPr>
          <p:spPr bwMode="hidden">
            <a:xfrm>
              <a:off x="9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33" name="Rectangle 5"/>
            <p:cNvSpPr>
              <a:spLocks noChangeArrowheads="1"/>
            </p:cNvSpPr>
            <p:nvPr/>
          </p:nvSpPr>
          <p:spPr bwMode="hidden">
            <a:xfrm>
              <a:off x="19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34" name="Rectangle 6"/>
            <p:cNvSpPr>
              <a:spLocks noChangeArrowheads="1"/>
            </p:cNvSpPr>
            <p:nvPr/>
          </p:nvSpPr>
          <p:spPr bwMode="hidden">
            <a:xfrm>
              <a:off x="289"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35" name="Rectangle 7"/>
            <p:cNvSpPr>
              <a:spLocks noChangeArrowheads="1"/>
            </p:cNvSpPr>
            <p:nvPr/>
          </p:nvSpPr>
          <p:spPr bwMode="hidden">
            <a:xfrm>
              <a:off x="384" y="6"/>
              <a:ext cx="46"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36" name="Rectangle 8"/>
            <p:cNvSpPr>
              <a:spLocks noChangeArrowheads="1"/>
            </p:cNvSpPr>
            <p:nvPr/>
          </p:nvSpPr>
          <p:spPr bwMode="hidden">
            <a:xfrm>
              <a:off x="480"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37" name="Rectangle 9"/>
            <p:cNvSpPr>
              <a:spLocks noChangeArrowheads="1"/>
            </p:cNvSpPr>
            <p:nvPr/>
          </p:nvSpPr>
          <p:spPr bwMode="hidden">
            <a:xfrm>
              <a:off x="57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38" name="Rectangle 10"/>
            <p:cNvSpPr>
              <a:spLocks noChangeArrowheads="1"/>
            </p:cNvSpPr>
            <p:nvPr/>
          </p:nvSpPr>
          <p:spPr bwMode="hidden">
            <a:xfrm>
              <a:off x="67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39" name="Rectangle 11"/>
            <p:cNvSpPr>
              <a:spLocks noChangeArrowheads="1"/>
            </p:cNvSpPr>
            <p:nvPr/>
          </p:nvSpPr>
          <p:spPr bwMode="hidden">
            <a:xfrm>
              <a:off x="76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40" name="Rectangle 12"/>
            <p:cNvSpPr>
              <a:spLocks noChangeArrowheads="1"/>
            </p:cNvSpPr>
            <p:nvPr/>
          </p:nvSpPr>
          <p:spPr bwMode="hidden">
            <a:xfrm>
              <a:off x="865"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41" name="Rectangle 13"/>
            <p:cNvSpPr>
              <a:spLocks noChangeArrowheads="1"/>
            </p:cNvSpPr>
            <p:nvPr/>
          </p:nvSpPr>
          <p:spPr bwMode="hidden">
            <a:xfrm>
              <a:off x="960" y="6"/>
              <a:ext cx="46"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42" name="Rectangle 14"/>
            <p:cNvSpPr>
              <a:spLocks noChangeArrowheads="1"/>
            </p:cNvSpPr>
            <p:nvPr/>
          </p:nvSpPr>
          <p:spPr bwMode="hidden">
            <a:xfrm>
              <a:off x="1056"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43" name="Rectangle 15"/>
            <p:cNvSpPr>
              <a:spLocks noChangeArrowheads="1"/>
            </p:cNvSpPr>
            <p:nvPr/>
          </p:nvSpPr>
          <p:spPr bwMode="hidden">
            <a:xfrm>
              <a:off x="115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44" name="Rectangle 16"/>
            <p:cNvSpPr>
              <a:spLocks noChangeArrowheads="1"/>
            </p:cNvSpPr>
            <p:nvPr/>
          </p:nvSpPr>
          <p:spPr bwMode="hidden">
            <a:xfrm>
              <a:off x="124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45" name="Rectangle 17"/>
            <p:cNvSpPr>
              <a:spLocks noChangeArrowheads="1"/>
            </p:cNvSpPr>
            <p:nvPr/>
          </p:nvSpPr>
          <p:spPr bwMode="hidden">
            <a:xfrm>
              <a:off x="134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46" name="Rectangle 18"/>
            <p:cNvSpPr>
              <a:spLocks noChangeArrowheads="1"/>
            </p:cNvSpPr>
            <p:nvPr/>
          </p:nvSpPr>
          <p:spPr bwMode="hidden">
            <a:xfrm>
              <a:off x="1441"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47" name="Rectangle 19"/>
            <p:cNvSpPr>
              <a:spLocks noChangeArrowheads="1"/>
            </p:cNvSpPr>
            <p:nvPr/>
          </p:nvSpPr>
          <p:spPr bwMode="hidden">
            <a:xfrm>
              <a:off x="1536" y="6"/>
              <a:ext cx="46"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48" name="Rectangle 20"/>
            <p:cNvSpPr>
              <a:spLocks noChangeArrowheads="1"/>
            </p:cNvSpPr>
            <p:nvPr/>
          </p:nvSpPr>
          <p:spPr bwMode="hidden">
            <a:xfrm>
              <a:off x="1632"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49" name="Rectangle 21"/>
            <p:cNvSpPr>
              <a:spLocks noChangeArrowheads="1"/>
            </p:cNvSpPr>
            <p:nvPr/>
          </p:nvSpPr>
          <p:spPr bwMode="hidden">
            <a:xfrm>
              <a:off x="172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50" name="Rectangle 22"/>
            <p:cNvSpPr>
              <a:spLocks noChangeArrowheads="1"/>
            </p:cNvSpPr>
            <p:nvPr/>
          </p:nvSpPr>
          <p:spPr bwMode="hidden">
            <a:xfrm>
              <a:off x="182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51" name="Rectangle 23"/>
            <p:cNvSpPr>
              <a:spLocks noChangeArrowheads="1"/>
            </p:cNvSpPr>
            <p:nvPr/>
          </p:nvSpPr>
          <p:spPr bwMode="hidden">
            <a:xfrm>
              <a:off x="192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52" name="Rectangle 24"/>
            <p:cNvSpPr>
              <a:spLocks noChangeArrowheads="1"/>
            </p:cNvSpPr>
            <p:nvPr/>
          </p:nvSpPr>
          <p:spPr bwMode="hidden">
            <a:xfrm>
              <a:off x="2016" y="6"/>
              <a:ext cx="45"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53" name="Rectangle 25"/>
            <p:cNvSpPr>
              <a:spLocks noChangeArrowheads="1"/>
            </p:cNvSpPr>
            <p:nvPr/>
          </p:nvSpPr>
          <p:spPr bwMode="hidden">
            <a:xfrm>
              <a:off x="2112" y="6"/>
              <a:ext cx="46"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54" name="Rectangle 26"/>
            <p:cNvSpPr>
              <a:spLocks noChangeArrowheads="1"/>
            </p:cNvSpPr>
            <p:nvPr/>
          </p:nvSpPr>
          <p:spPr bwMode="hidden">
            <a:xfrm>
              <a:off x="220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55" name="Rectangle 27"/>
            <p:cNvSpPr>
              <a:spLocks noChangeArrowheads="1"/>
            </p:cNvSpPr>
            <p:nvPr/>
          </p:nvSpPr>
          <p:spPr bwMode="hidden">
            <a:xfrm>
              <a:off x="230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56" name="Rectangle 28"/>
            <p:cNvSpPr>
              <a:spLocks noChangeArrowheads="1"/>
            </p:cNvSpPr>
            <p:nvPr/>
          </p:nvSpPr>
          <p:spPr bwMode="hidden">
            <a:xfrm>
              <a:off x="240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57" name="Rectangle 29"/>
            <p:cNvSpPr>
              <a:spLocks noChangeArrowheads="1"/>
            </p:cNvSpPr>
            <p:nvPr/>
          </p:nvSpPr>
          <p:spPr bwMode="hidden">
            <a:xfrm>
              <a:off x="2495" y="6"/>
              <a:ext cx="45"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58" name="Rectangle 30"/>
            <p:cNvSpPr>
              <a:spLocks noChangeArrowheads="1"/>
            </p:cNvSpPr>
            <p:nvPr/>
          </p:nvSpPr>
          <p:spPr bwMode="hidden">
            <a:xfrm>
              <a:off x="2592" y="6"/>
              <a:ext cx="45"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59" name="Rectangle 31"/>
            <p:cNvSpPr>
              <a:spLocks noChangeArrowheads="1"/>
            </p:cNvSpPr>
            <p:nvPr/>
          </p:nvSpPr>
          <p:spPr bwMode="hidden">
            <a:xfrm>
              <a:off x="2688"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60" name="Rectangle 32"/>
            <p:cNvSpPr>
              <a:spLocks noChangeArrowheads="1"/>
            </p:cNvSpPr>
            <p:nvPr/>
          </p:nvSpPr>
          <p:spPr bwMode="hidden">
            <a:xfrm>
              <a:off x="278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61" name="Rectangle 33"/>
            <p:cNvSpPr>
              <a:spLocks noChangeArrowheads="1"/>
            </p:cNvSpPr>
            <p:nvPr/>
          </p:nvSpPr>
          <p:spPr bwMode="hidden">
            <a:xfrm>
              <a:off x="288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62" name="Rectangle 34"/>
            <p:cNvSpPr>
              <a:spLocks noChangeArrowheads="1"/>
            </p:cNvSpPr>
            <p:nvPr/>
          </p:nvSpPr>
          <p:spPr bwMode="hidden">
            <a:xfrm>
              <a:off x="297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63" name="Rectangle 35"/>
            <p:cNvSpPr>
              <a:spLocks noChangeArrowheads="1"/>
            </p:cNvSpPr>
            <p:nvPr/>
          </p:nvSpPr>
          <p:spPr bwMode="hidden">
            <a:xfrm>
              <a:off x="3071" y="6"/>
              <a:ext cx="45"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64" name="Rectangle 36"/>
            <p:cNvSpPr>
              <a:spLocks noChangeArrowheads="1"/>
            </p:cNvSpPr>
            <p:nvPr/>
          </p:nvSpPr>
          <p:spPr bwMode="hidden">
            <a:xfrm>
              <a:off x="3168" y="6"/>
              <a:ext cx="45"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65" name="Rectangle 37"/>
            <p:cNvSpPr>
              <a:spLocks noChangeArrowheads="1"/>
            </p:cNvSpPr>
            <p:nvPr/>
          </p:nvSpPr>
          <p:spPr bwMode="hidden">
            <a:xfrm>
              <a:off x="3264"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66" name="Rectangle 38"/>
            <p:cNvSpPr>
              <a:spLocks noChangeArrowheads="1"/>
            </p:cNvSpPr>
            <p:nvPr/>
          </p:nvSpPr>
          <p:spPr bwMode="hidden">
            <a:xfrm>
              <a:off x="336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67" name="Rectangle 39"/>
            <p:cNvSpPr>
              <a:spLocks noChangeArrowheads="1"/>
            </p:cNvSpPr>
            <p:nvPr/>
          </p:nvSpPr>
          <p:spPr bwMode="hidden">
            <a:xfrm>
              <a:off x="345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68" name="Rectangle 40"/>
            <p:cNvSpPr>
              <a:spLocks noChangeArrowheads="1"/>
            </p:cNvSpPr>
            <p:nvPr/>
          </p:nvSpPr>
          <p:spPr bwMode="hidden">
            <a:xfrm>
              <a:off x="355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69" name="Rectangle 41"/>
            <p:cNvSpPr>
              <a:spLocks noChangeArrowheads="1"/>
            </p:cNvSpPr>
            <p:nvPr/>
          </p:nvSpPr>
          <p:spPr bwMode="hidden">
            <a:xfrm>
              <a:off x="3649"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70" name="Rectangle 42"/>
            <p:cNvSpPr>
              <a:spLocks noChangeArrowheads="1"/>
            </p:cNvSpPr>
            <p:nvPr/>
          </p:nvSpPr>
          <p:spPr bwMode="hidden">
            <a:xfrm>
              <a:off x="3744" y="6"/>
              <a:ext cx="46"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71" name="Rectangle 43"/>
            <p:cNvSpPr>
              <a:spLocks noChangeArrowheads="1"/>
            </p:cNvSpPr>
            <p:nvPr/>
          </p:nvSpPr>
          <p:spPr bwMode="hidden">
            <a:xfrm>
              <a:off x="3840"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72" name="Rectangle 44"/>
            <p:cNvSpPr>
              <a:spLocks noChangeArrowheads="1"/>
            </p:cNvSpPr>
            <p:nvPr/>
          </p:nvSpPr>
          <p:spPr bwMode="hidden">
            <a:xfrm>
              <a:off x="393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73" name="Rectangle 45"/>
            <p:cNvSpPr>
              <a:spLocks noChangeArrowheads="1"/>
            </p:cNvSpPr>
            <p:nvPr/>
          </p:nvSpPr>
          <p:spPr bwMode="hidden">
            <a:xfrm>
              <a:off x="403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74" name="Rectangle 46"/>
            <p:cNvSpPr>
              <a:spLocks noChangeArrowheads="1"/>
            </p:cNvSpPr>
            <p:nvPr/>
          </p:nvSpPr>
          <p:spPr bwMode="hidden">
            <a:xfrm>
              <a:off x="412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75" name="Rectangle 47"/>
            <p:cNvSpPr>
              <a:spLocks noChangeArrowheads="1"/>
            </p:cNvSpPr>
            <p:nvPr/>
          </p:nvSpPr>
          <p:spPr bwMode="hidden">
            <a:xfrm>
              <a:off x="4225"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76" name="Rectangle 48"/>
            <p:cNvSpPr>
              <a:spLocks noChangeArrowheads="1"/>
            </p:cNvSpPr>
            <p:nvPr/>
          </p:nvSpPr>
          <p:spPr bwMode="hidden">
            <a:xfrm>
              <a:off x="4320" y="6"/>
              <a:ext cx="46"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77" name="Rectangle 49"/>
            <p:cNvSpPr>
              <a:spLocks noChangeArrowheads="1"/>
            </p:cNvSpPr>
            <p:nvPr/>
          </p:nvSpPr>
          <p:spPr bwMode="hidden">
            <a:xfrm>
              <a:off x="4416"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78" name="Rectangle 50"/>
            <p:cNvSpPr>
              <a:spLocks noChangeArrowheads="1"/>
            </p:cNvSpPr>
            <p:nvPr/>
          </p:nvSpPr>
          <p:spPr bwMode="hidden">
            <a:xfrm>
              <a:off x="451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79" name="Rectangle 51"/>
            <p:cNvSpPr>
              <a:spLocks noChangeArrowheads="1"/>
            </p:cNvSpPr>
            <p:nvPr/>
          </p:nvSpPr>
          <p:spPr bwMode="hidden">
            <a:xfrm>
              <a:off x="460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80" name="Rectangle 52"/>
            <p:cNvSpPr>
              <a:spLocks noChangeArrowheads="1"/>
            </p:cNvSpPr>
            <p:nvPr/>
          </p:nvSpPr>
          <p:spPr bwMode="hidden">
            <a:xfrm>
              <a:off x="470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81" name="Rectangle 53"/>
            <p:cNvSpPr>
              <a:spLocks noChangeArrowheads="1"/>
            </p:cNvSpPr>
            <p:nvPr/>
          </p:nvSpPr>
          <p:spPr bwMode="hidden">
            <a:xfrm>
              <a:off x="4801"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82" name="Rectangle 54"/>
            <p:cNvSpPr>
              <a:spLocks noChangeArrowheads="1"/>
            </p:cNvSpPr>
            <p:nvPr/>
          </p:nvSpPr>
          <p:spPr bwMode="hidden">
            <a:xfrm>
              <a:off x="4896" y="6"/>
              <a:ext cx="46"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83" name="Rectangle 55"/>
            <p:cNvSpPr>
              <a:spLocks noChangeArrowheads="1"/>
            </p:cNvSpPr>
            <p:nvPr/>
          </p:nvSpPr>
          <p:spPr bwMode="hidden">
            <a:xfrm>
              <a:off x="4992" y="6"/>
              <a:ext cx="47"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84" name="Rectangle 56"/>
            <p:cNvSpPr>
              <a:spLocks noChangeArrowheads="1"/>
            </p:cNvSpPr>
            <p:nvPr/>
          </p:nvSpPr>
          <p:spPr bwMode="hidden">
            <a:xfrm>
              <a:off x="508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85" name="Rectangle 57"/>
            <p:cNvSpPr>
              <a:spLocks noChangeArrowheads="1"/>
            </p:cNvSpPr>
            <p:nvPr/>
          </p:nvSpPr>
          <p:spPr bwMode="hidden">
            <a:xfrm>
              <a:off x="518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86" name="Rectangle 58"/>
            <p:cNvSpPr>
              <a:spLocks noChangeArrowheads="1"/>
            </p:cNvSpPr>
            <p:nvPr/>
          </p:nvSpPr>
          <p:spPr bwMode="hidden">
            <a:xfrm>
              <a:off x="528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87" name="Rectangle 59"/>
            <p:cNvSpPr>
              <a:spLocks noChangeArrowheads="1"/>
            </p:cNvSpPr>
            <p:nvPr/>
          </p:nvSpPr>
          <p:spPr bwMode="hidden">
            <a:xfrm>
              <a:off x="5376" y="6"/>
              <a:ext cx="45"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88" name="Rectangle 60"/>
            <p:cNvSpPr>
              <a:spLocks noChangeArrowheads="1"/>
            </p:cNvSpPr>
            <p:nvPr/>
          </p:nvSpPr>
          <p:spPr bwMode="hidden">
            <a:xfrm>
              <a:off x="5472" y="6"/>
              <a:ext cx="46"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89" name="Rectangle 61"/>
            <p:cNvSpPr>
              <a:spLocks noChangeArrowheads="1"/>
            </p:cNvSpPr>
            <p:nvPr/>
          </p:nvSpPr>
          <p:spPr bwMode="hidden">
            <a:xfrm>
              <a:off x="556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90" name="Rectangle 62"/>
            <p:cNvSpPr>
              <a:spLocks noChangeArrowheads="1"/>
            </p:cNvSpPr>
            <p:nvPr/>
          </p:nvSpPr>
          <p:spPr bwMode="hidden">
            <a:xfrm>
              <a:off x="566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91" name="Rectangle 63"/>
            <p:cNvSpPr>
              <a:spLocks noChangeArrowheads="1"/>
            </p:cNvSpPr>
            <p:nvPr/>
          </p:nvSpPr>
          <p:spPr bwMode="hidden">
            <a:xfrm>
              <a:off x="431" y="0"/>
              <a:ext cx="5331" cy="4320"/>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sp>
          <p:nvSpPr>
            <p:cNvPr id="1092" name="Rectangle 64"/>
            <p:cNvSpPr>
              <a:spLocks noChangeArrowheads="1"/>
            </p:cNvSpPr>
            <p:nvPr/>
          </p:nvSpPr>
          <p:spPr bwMode="blackGray">
            <a:xfrm>
              <a:off x="0" y="1081"/>
              <a:ext cx="4378" cy="47"/>
            </a:xfrm>
            <a:prstGeom prst="rect">
              <a:avLst/>
            </a:prstGeom>
            <a:solidFill>
              <a:schemeClr va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zh-CN" altLang="en-US" smtClean="0"/>
            </a:p>
          </p:txBody>
        </p:sp>
      </p:grpSp>
      <p:sp>
        <p:nvSpPr>
          <p:cNvPr id="1027" name="Rectangle 65"/>
          <p:cNvSpPr>
            <a:spLocks noGrp="1" noChangeArrowheads="1"/>
          </p:cNvSpPr>
          <p:nvPr>
            <p:ph type="title"/>
          </p:nvPr>
        </p:nvSpPr>
        <p:spPr bwMode="auto">
          <a:xfrm>
            <a:off x="1219200" y="990600"/>
            <a:ext cx="67056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1028" name="Rectangle 66"/>
          <p:cNvSpPr>
            <a:spLocks noGrp="1" noChangeArrowheads="1"/>
          </p:cNvSpPr>
          <p:nvPr>
            <p:ph type="body" idx="1"/>
          </p:nvPr>
        </p:nvSpPr>
        <p:spPr bwMode="auto">
          <a:xfrm>
            <a:off x="1828800" y="1905000"/>
            <a:ext cx="6934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188" name="Rectangle 68"/>
          <p:cNvSpPr>
            <a:spLocks noGrp="1" noChangeArrowheads="1"/>
          </p:cNvSpPr>
          <p:nvPr>
            <p:ph type="ftr" sz="quarter" idx="3"/>
          </p:nvPr>
        </p:nvSpPr>
        <p:spPr bwMode="auto">
          <a:xfrm>
            <a:off x="1219200" y="6248400"/>
            <a:ext cx="54864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1000">
                <a:latin typeface="+mn-lt"/>
                <a:ea typeface="ＭＳ Ｐゴシック" pitchFamily="-128" charset="-128"/>
              </a:defRPr>
            </a:lvl1pPr>
          </a:lstStyle>
          <a:p>
            <a:pPr>
              <a:defRPr/>
            </a:pPr>
            <a:r>
              <a:rPr lang="en-US" altLang="zh-CN"/>
              <a:t>These slides are designed to accompany </a:t>
            </a:r>
            <a:r>
              <a:rPr lang="en-US" altLang="zh-CN" i="1"/>
              <a:t>Software Engineering: A Practitioner’s Approach, 7/e </a:t>
            </a:r>
            <a:r>
              <a:rPr lang="en-US" altLang="zh-CN"/>
              <a:t>(McGraw-Hill, 2009). Slides copyright 2009 by Roger Pressman.</a:t>
            </a:r>
          </a:p>
        </p:txBody>
      </p:sp>
      <p:sp>
        <p:nvSpPr>
          <p:cNvPr id="5189" name="Rectangle 69"/>
          <p:cNvSpPr>
            <a:spLocks noGrp="1" noChangeArrowheads="1"/>
          </p:cNvSpPr>
          <p:nvPr>
            <p:ph type="sldNum" sz="quarter" idx="4"/>
          </p:nvPr>
        </p:nvSpPr>
        <p:spPr bwMode="auto">
          <a:xfrm>
            <a:off x="7543800" y="6248400"/>
            <a:ext cx="12954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000">
                <a:latin typeface="Helvetica" panose="020B0604020202020204" pitchFamily="34" charset="0"/>
              </a:defRPr>
            </a:lvl1pPr>
          </a:lstStyle>
          <a:p>
            <a:pPr>
              <a:defRPr/>
            </a:pPr>
            <a:fld id="{1DF224B0-3DE4-46D5-87AA-D12B8221F78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hd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Helvetica" pitchFamily="-128" charset="0"/>
        </a:defRPr>
      </a:lvl2pPr>
      <a:lvl3pPr algn="l" rtl="0" eaLnBrk="0" fontAlgn="base" hangingPunct="0">
        <a:spcBef>
          <a:spcPct val="0"/>
        </a:spcBef>
        <a:spcAft>
          <a:spcPct val="0"/>
        </a:spcAft>
        <a:defRPr sz="4000">
          <a:solidFill>
            <a:schemeClr val="tx2"/>
          </a:solidFill>
          <a:latin typeface="Helvetica" pitchFamily="-128" charset="0"/>
        </a:defRPr>
      </a:lvl3pPr>
      <a:lvl4pPr algn="l" rtl="0" eaLnBrk="0" fontAlgn="base" hangingPunct="0">
        <a:spcBef>
          <a:spcPct val="0"/>
        </a:spcBef>
        <a:spcAft>
          <a:spcPct val="0"/>
        </a:spcAft>
        <a:defRPr sz="4000">
          <a:solidFill>
            <a:schemeClr val="tx2"/>
          </a:solidFill>
          <a:latin typeface="Helvetica" pitchFamily="-128" charset="0"/>
        </a:defRPr>
      </a:lvl4pPr>
      <a:lvl5pPr algn="l" rtl="0" eaLnBrk="0" fontAlgn="base" hangingPunct="0">
        <a:spcBef>
          <a:spcPct val="0"/>
        </a:spcBef>
        <a:spcAft>
          <a:spcPct val="0"/>
        </a:spcAft>
        <a:defRPr sz="4000">
          <a:solidFill>
            <a:schemeClr val="tx2"/>
          </a:solidFill>
          <a:latin typeface="Helvetica" pitchFamily="-128" charset="0"/>
        </a:defRPr>
      </a:lvl5pPr>
      <a:lvl6pPr marL="457200" algn="l" rtl="0" fontAlgn="base">
        <a:spcBef>
          <a:spcPct val="0"/>
        </a:spcBef>
        <a:spcAft>
          <a:spcPct val="0"/>
        </a:spcAft>
        <a:defRPr sz="4000">
          <a:solidFill>
            <a:schemeClr val="tx2"/>
          </a:solidFill>
          <a:latin typeface="Helvetica" pitchFamily="-128" charset="0"/>
        </a:defRPr>
      </a:lvl6pPr>
      <a:lvl7pPr marL="914400" algn="l" rtl="0" fontAlgn="base">
        <a:spcBef>
          <a:spcPct val="0"/>
        </a:spcBef>
        <a:spcAft>
          <a:spcPct val="0"/>
        </a:spcAft>
        <a:defRPr sz="4000">
          <a:solidFill>
            <a:schemeClr val="tx2"/>
          </a:solidFill>
          <a:latin typeface="Helvetica" pitchFamily="-128" charset="0"/>
        </a:defRPr>
      </a:lvl7pPr>
      <a:lvl8pPr marL="1371600" algn="l" rtl="0" fontAlgn="base">
        <a:spcBef>
          <a:spcPct val="0"/>
        </a:spcBef>
        <a:spcAft>
          <a:spcPct val="0"/>
        </a:spcAft>
        <a:defRPr sz="4000">
          <a:solidFill>
            <a:schemeClr val="tx2"/>
          </a:solidFill>
          <a:latin typeface="Helvetica" pitchFamily="-128" charset="0"/>
        </a:defRPr>
      </a:lvl8pPr>
      <a:lvl9pPr marL="1828800" algn="l" rtl="0" fontAlgn="base">
        <a:spcBef>
          <a:spcPct val="0"/>
        </a:spcBef>
        <a:spcAft>
          <a:spcPct val="0"/>
        </a:spcAft>
        <a:defRPr sz="4000">
          <a:solidFill>
            <a:schemeClr val="tx2"/>
          </a:solidFill>
          <a:latin typeface="Helvetica" pitchFamily="-128" charset="0"/>
        </a:defRPr>
      </a:lvl9pPr>
    </p:titleStyle>
    <p:body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0.png"/><Relationship Id="rId5" Type="http://schemas.openxmlformats.org/officeDocument/2006/relationships/oleObject" Target="../embeddings/oleObject5.bin"/><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12.png"/><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8.png"/><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3.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image" Target="../media/image22.wmf"/><Relationship Id="rId4" Type="http://schemas.openxmlformats.org/officeDocument/2006/relationships/oleObject" Target="../embeddings/oleObject11.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29.wmf"/><Relationship Id="rId5" Type="http://schemas.openxmlformats.org/officeDocument/2006/relationships/oleObject" Target="../embeddings/oleObject16.bin"/><Relationship Id="rId4" Type="http://schemas.openxmlformats.org/officeDocument/2006/relationships/image" Target="../media/image28.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31.wmf"/><Relationship Id="rId5" Type="http://schemas.openxmlformats.org/officeDocument/2006/relationships/oleObject" Target="../embeddings/oleObject18.bin"/><Relationship Id="rId4" Type="http://schemas.openxmlformats.org/officeDocument/2006/relationships/image" Target="../media/image30.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15.v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mlDrawing" Target="../drawings/vmlDrawing16.vml"/><Relationship Id="rId5" Type="http://schemas.openxmlformats.org/officeDocument/2006/relationships/image" Target="../media/image33.png"/><Relationship Id="rId4" Type="http://schemas.openxmlformats.org/officeDocument/2006/relationships/oleObject" Target="../embeddings/oleObject20.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35.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image" Target="../media/image36.wmf"/><Relationship Id="rId4" Type="http://schemas.openxmlformats.org/officeDocument/2006/relationships/oleObject" Target="../embeddings/oleObject22.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oleObject" Target="../embeddings/oleObject23.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vmlDrawing" Target="../drawings/vmlDrawing20.vml"/><Relationship Id="rId5" Type="http://schemas.openxmlformats.org/officeDocument/2006/relationships/image" Target="../media/image40.wmf"/><Relationship Id="rId4" Type="http://schemas.openxmlformats.org/officeDocument/2006/relationships/oleObject" Target="../embeddings/oleObject2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21.vml"/><Relationship Id="rId5" Type="http://schemas.openxmlformats.org/officeDocument/2006/relationships/image" Target="../media/image41.png"/><Relationship Id="rId4" Type="http://schemas.openxmlformats.org/officeDocument/2006/relationships/oleObject" Target="../embeddings/oleObject25.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5.gif"/><Relationship Id="rId4" Type="http://schemas.openxmlformats.org/officeDocument/2006/relationships/image" Target="../media/image44.gif"/></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6.xml"/><Relationship Id="rId1" Type="http://schemas.openxmlformats.org/officeDocument/2006/relationships/vmlDrawing" Target="../drawings/vmlDrawing22.vml"/><Relationship Id="rId5" Type="http://schemas.openxmlformats.org/officeDocument/2006/relationships/image" Target="../media/image48.wmf"/><Relationship Id="rId4" Type="http://schemas.openxmlformats.org/officeDocument/2006/relationships/oleObject" Target="../embeddings/oleObject26.bin"/></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w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6.xml"/><Relationship Id="rId1" Type="http://schemas.openxmlformats.org/officeDocument/2006/relationships/vmlDrawing" Target="../drawings/vmlDrawing23.v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6.xml"/><Relationship Id="rId1" Type="http://schemas.openxmlformats.org/officeDocument/2006/relationships/vmlDrawing" Target="../drawings/vmlDrawing24.v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6.xml"/><Relationship Id="rId1" Type="http://schemas.openxmlformats.org/officeDocument/2006/relationships/vmlDrawing" Target="../drawings/vmlDrawing26.vml"/><Relationship Id="rId5" Type="http://schemas.openxmlformats.org/officeDocument/2006/relationships/image" Target="../media/image58.png"/><Relationship Id="rId4" Type="http://schemas.openxmlformats.org/officeDocument/2006/relationships/oleObject" Target="../embeddings/oleObject30.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image" Target="../media/image61.wmf"/><Relationship Id="rId5" Type="http://schemas.openxmlformats.org/officeDocument/2006/relationships/oleObject" Target="../embeddings/oleObject32.bin"/><Relationship Id="rId4" Type="http://schemas.openxmlformats.org/officeDocument/2006/relationships/image" Target="../media/image60.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6.xml"/><Relationship Id="rId1" Type="http://schemas.openxmlformats.org/officeDocument/2006/relationships/vmlDrawing" Target="../drawings/vmlDrawing28.v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xml"/><Relationship Id="rId1" Type="http://schemas.openxmlformats.org/officeDocument/2006/relationships/vmlDrawing" Target="../drawings/vmlDrawing29.vml"/><Relationship Id="rId4" Type="http://schemas.openxmlformats.org/officeDocument/2006/relationships/image" Target="../media/image66.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vmlDrawing" Target="../drawings/vmlDrawing30.vml"/><Relationship Id="rId6" Type="http://schemas.openxmlformats.org/officeDocument/2006/relationships/image" Target="../media/image67.wmf"/><Relationship Id="rId5" Type="http://schemas.openxmlformats.org/officeDocument/2006/relationships/oleObject" Target="../embeddings/oleObject35.bin"/><Relationship Id="rId4" Type="http://schemas.openxmlformats.org/officeDocument/2006/relationships/image" Target="../media/image60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31.vml"/><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8.png"/><Relationship Id="rId4" Type="http://schemas.openxmlformats.org/officeDocument/2006/relationships/oleObject" Target="../embeddings/oleObject3.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6.xml"/><Relationship Id="rId1" Type="http://schemas.openxmlformats.org/officeDocument/2006/relationships/vmlDrawing" Target="../drawings/vmlDrawing32.v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6.xml"/><Relationship Id="rId1" Type="http://schemas.openxmlformats.org/officeDocument/2006/relationships/vmlDrawing" Target="../drawings/vmlDrawing33.v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237D93CD-CFC6-423B-8288-E49B55A29E33}" type="slidenum">
              <a:rPr lang="en-US" altLang="zh-CN" sz="1000" smtClean="0"/>
              <a:pPr>
                <a:spcBef>
                  <a:spcPct val="0"/>
                </a:spcBef>
                <a:buClrTx/>
                <a:buSzTx/>
                <a:buFontTx/>
                <a:buNone/>
              </a:pPr>
              <a:t>1</a:t>
            </a:fld>
            <a:endParaRPr lang="en-US" altLang="zh-CN" sz="1000" smtClean="0"/>
          </a:p>
        </p:txBody>
      </p:sp>
      <p:sp>
        <p:nvSpPr>
          <p:cNvPr id="409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UNIT 4</a:t>
            </a:r>
          </a:p>
        </p:txBody>
      </p:sp>
      <p:sp>
        <p:nvSpPr>
          <p:cNvPr id="4100" name="Rectangle 3"/>
          <p:cNvSpPr>
            <a:spLocks noGrp="1" noChangeArrowheads="1"/>
          </p:cNvSpPr>
          <p:nvPr>
            <p:ph type="body" idx="1"/>
          </p:nvPr>
        </p:nvSpPr>
        <p:spPr>
          <a:xfrm>
            <a:off x="1403350" y="1905000"/>
            <a:ext cx="7315200" cy="4191000"/>
          </a:xfrm>
        </p:spPr>
        <p:txBody>
          <a:bodyPr/>
          <a:lstStyle/>
          <a:p>
            <a:pPr eaLnBrk="1" hangingPunct="1">
              <a:spcBef>
                <a:spcPts val="600"/>
              </a:spcBef>
              <a:defRPr/>
            </a:pPr>
            <a:r>
              <a:rPr lang="en-US" altLang="zh-CN" sz="3600" b="1" dirty="0" smtClean="0">
                <a:solidFill>
                  <a:schemeClr val="folHlink"/>
                </a:solidFill>
                <a:latin typeface="Arial" panose="020B0604020202020204" pitchFamily="34" charset="0"/>
                <a:ea typeface="宋体" panose="02010600030101010101" pitchFamily="2" charset="-122"/>
              </a:rPr>
              <a:t>Requirements Modeling ——Building the Analysis Model</a:t>
            </a:r>
          </a:p>
          <a:p>
            <a:pPr marL="0" indent="0" algn="ctr" eaLnBrk="1" hangingPunct="1">
              <a:spcBef>
                <a:spcPts val="600"/>
              </a:spcBef>
              <a:buFont typeface="Wingdings" panose="05000000000000000000" pitchFamily="2" charset="2"/>
              <a:buNone/>
              <a:defRPr/>
            </a:pPr>
            <a:r>
              <a:rPr lang="zh-CN" altLang="en-US" sz="3600" b="1" dirty="0" smtClean="0">
                <a:solidFill>
                  <a:schemeClr val="folHlink"/>
                </a:solidFill>
                <a:latin typeface="Arial" panose="020B0604020202020204" pitchFamily="34" charset="0"/>
                <a:ea typeface="宋体" panose="02010600030101010101" pitchFamily="2" charset="-122"/>
              </a:rPr>
              <a:t>（</a:t>
            </a:r>
            <a:r>
              <a:rPr lang="en-US" altLang="zh-CN" sz="3600" b="1" dirty="0" smtClean="0">
                <a:solidFill>
                  <a:schemeClr val="folHlink"/>
                </a:solidFill>
                <a:latin typeface="Arial" panose="020B0604020202020204" pitchFamily="34" charset="0"/>
                <a:ea typeface="宋体" panose="02010600030101010101" pitchFamily="2" charset="-122"/>
              </a:rPr>
              <a:t>8-10</a:t>
            </a:r>
            <a:r>
              <a:rPr lang="zh-CN" altLang="en-US" sz="3600" b="1" dirty="0" smtClean="0">
                <a:solidFill>
                  <a:schemeClr val="folHlink"/>
                </a:solidFill>
                <a:latin typeface="Arial" panose="020B0604020202020204" pitchFamily="34" charset="0"/>
                <a:ea typeface="宋体" panose="02010600030101010101" pitchFamily="2" charset="-122"/>
              </a:rPr>
              <a:t>章）</a:t>
            </a:r>
            <a:endParaRPr lang="en-US" altLang="zh-CN" sz="3600" b="1" dirty="0" smtClean="0">
              <a:solidFill>
                <a:schemeClr val="folHlink"/>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67A363BD-A7D5-425D-83A2-CC30154BBA49}" type="slidenum">
              <a:rPr lang="en-US" altLang="zh-CN" sz="1000"/>
              <a:pPr algn="r" eaLnBrk="1" hangingPunct="1">
                <a:spcBef>
                  <a:spcPct val="0"/>
                </a:spcBef>
                <a:buClrTx/>
                <a:buSzTx/>
                <a:buFontTx/>
                <a:buNone/>
              </a:pPr>
              <a:t>10</a:t>
            </a:fld>
            <a:endParaRPr lang="en-US" altLang="zh-CN" sz="1000"/>
          </a:p>
        </p:txBody>
      </p:sp>
      <p:sp>
        <p:nvSpPr>
          <p:cNvPr id="19459" name="Rectangle 2"/>
          <p:cNvSpPr>
            <a:spLocks noGrp="1" noChangeArrowheads="1"/>
          </p:cNvSpPr>
          <p:nvPr>
            <p:ph type="title" idx="4294967295"/>
          </p:nvPr>
        </p:nvSpPr>
        <p:spPr>
          <a:xfrm>
            <a:off x="1187450" y="274638"/>
            <a:ext cx="5400675" cy="633412"/>
          </a:xfrm>
        </p:spPr>
        <p:txBody>
          <a:bodyPr/>
          <a:lstStyle/>
          <a:p>
            <a:pPr eaLnBrk="1" hangingPunct="1"/>
            <a:r>
              <a:rPr lang="zh-CN" altLang="en-US" smtClean="0">
                <a:ea typeface="宋体" panose="02010600030101010101" pitchFamily="2" charset="-122"/>
              </a:rPr>
              <a:t>新建初始用例</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19460" name="Rectangle 3"/>
          <p:cNvSpPr>
            <a:spLocks noGrp="1" noChangeArrowheads="1"/>
          </p:cNvSpPr>
          <p:nvPr>
            <p:ph type="body" idx="4294967295"/>
          </p:nvPr>
        </p:nvSpPr>
        <p:spPr>
          <a:xfrm>
            <a:off x="360363" y="920750"/>
            <a:ext cx="8459787" cy="779463"/>
          </a:xfrm>
        </p:spPr>
        <p:txBody>
          <a:bodyPr/>
          <a:lstStyle/>
          <a:p>
            <a:pPr marL="342900" lvl="1" indent="-342900" eaLnBrk="1" hangingPunct="1">
              <a:spcBef>
                <a:spcPts val="300"/>
              </a:spcBef>
              <a:buSzPct val="75000"/>
            </a:pPr>
            <a:r>
              <a:rPr lang="zh-CN" altLang="en-US" sz="2400" smtClean="0">
                <a:ea typeface="宋体" panose="02010600030101010101" pitchFamily="2" charset="-122"/>
              </a:rPr>
              <a:t>需求收集会议定义了“</a:t>
            </a:r>
            <a:r>
              <a:rPr lang="en-US" altLang="zh-CN" sz="2400" smtClean="0">
                <a:ea typeface="宋体" panose="02010600030101010101" pitchFamily="2" charset="-122"/>
              </a:rPr>
              <a:t>SafeHome</a:t>
            </a:r>
            <a:r>
              <a:rPr lang="zh-CN" altLang="en-US" sz="2400" smtClean="0">
                <a:ea typeface="宋体" panose="02010600030101010101" pitchFamily="2" charset="-122"/>
              </a:rPr>
              <a:t>住宅监视子系统”中“房主</a:t>
            </a:r>
            <a:r>
              <a:rPr lang="en-US" altLang="zh-CN" sz="2400" smtClean="0">
                <a:ea typeface="宋体" panose="02010600030101010101" pitchFamily="2" charset="-122"/>
              </a:rPr>
              <a:t>(Actor)</a:t>
            </a:r>
            <a:r>
              <a:rPr lang="zh-CN" altLang="en-US" sz="2400" smtClean="0">
                <a:ea typeface="宋体" panose="02010600030101010101" pitchFamily="2" charset="-122"/>
              </a:rPr>
              <a:t>”</a:t>
            </a:r>
            <a:r>
              <a:rPr lang="zh-CN" altLang="en-US" sz="2400" b="1" smtClean="0">
                <a:solidFill>
                  <a:srgbClr val="C00000"/>
                </a:solidFill>
                <a:ea typeface="宋体" panose="02010600030101010101" pitchFamily="2" charset="-122"/>
              </a:rPr>
              <a:t>执行的功能列表</a:t>
            </a:r>
            <a:endParaRPr lang="en-US" altLang="zh-CN" sz="2400" b="1" smtClean="0">
              <a:solidFill>
                <a:srgbClr val="C00000"/>
              </a:solidFill>
              <a:ea typeface="宋体" panose="02010600030101010101" pitchFamily="2" charset="-122"/>
            </a:endParaRPr>
          </a:p>
        </p:txBody>
      </p:sp>
      <p:graphicFrame>
        <p:nvGraphicFramePr>
          <p:cNvPr id="19461" name="Object 6"/>
          <p:cNvGraphicFramePr>
            <a:graphicFrameLocks noChangeAspect="1"/>
          </p:cNvGraphicFramePr>
          <p:nvPr/>
        </p:nvGraphicFramePr>
        <p:xfrm>
          <a:off x="0" y="3789363"/>
          <a:ext cx="9132888" cy="3032125"/>
        </p:xfrm>
        <a:graphic>
          <a:graphicData uri="http://schemas.openxmlformats.org/presentationml/2006/ole">
            <mc:AlternateContent xmlns:mc="http://schemas.openxmlformats.org/markup-compatibility/2006">
              <mc:Choice xmlns:v="urn:schemas-microsoft-com:vml" Requires="v">
                <p:oleObj spid="_x0000_s19800" name="BMP 图像" r:id="rId3" imgW="8752381" imgH="2905531" progId="Paint.Picture">
                  <p:embed/>
                </p:oleObj>
              </mc:Choice>
              <mc:Fallback>
                <p:oleObj name="BMP 图像" r:id="rId3" imgW="8752381" imgH="2905531" progId="Paint.Pictur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89363"/>
                        <a:ext cx="9132888" cy="303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2" name="Object 5"/>
          <p:cNvGraphicFramePr>
            <a:graphicFrameLocks noChangeAspect="1"/>
          </p:cNvGraphicFramePr>
          <p:nvPr/>
        </p:nvGraphicFramePr>
        <p:xfrm>
          <a:off x="4643438" y="1336675"/>
          <a:ext cx="4465637" cy="2386013"/>
        </p:xfrm>
        <a:graphic>
          <a:graphicData uri="http://schemas.openxmlformats.org/presentationml/2006/ole">
            <mc:AlternateContent xmlns:mc="http://schemas.openxmlformats.org/markup-compatibility/2006">
              <mc:Choice xmlns:v="urn:schemas-microsoft-com:vml" Requires="v">
                <p:oleObj spid="_x0000_s19801" name="BMP 图像" r:id="rId5" imgW="0" imgH="0" progId="Paint.Picture">
                  <p:embed/>
                </p:oleObj>
              </mc:Choice>
              <mc:Fallback>
                <p:oleObj name="BMP 图像" r:id="rId5" imgW="0" imgH="0"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1336675"/>
                        <a:ext cx="4465637"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3"/>
          <p:cNvSpPr txBox="1">
            <a:spLocks noChangeArrowheads="1"/>
          </p:cNvSpPr>
          <p:nvPr/>
        </p:nvSpPr>
        <p:spPr bwMode="auto">
          <a:xfrm>
            <a:off x="355600" y="2630488"/>
            <a:ext cx="4287838"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marL="342900" lvl="1" indent="-342900" eaLnBrk="1" hangingPunct="1">
              <a:spcBef>
                <a:spcPts val="300"/>
              </a:spcBef>
              <a:buSzPct val="75000"/>
              <a:defRPr/>
            </a:pPr>
            <a:r>
              <a:rPr lang="zh-CN" altLang="en-US" sz="2400" kern="0" dirty="0" smtClean="0">
                <a:ea typeface="宋体" panose="02010600030101010101" pitchFamily="2" charset="-122"/>
              </a:rPr>
              <a:t>共利益者“房主”就某一个功能（将开发为用例）给出如下的</a:t>
            </a:r>
            <a:r>
              <a:rPr lang="zh-CN" altLang="en-US" sz="2400" b="1" kern="0" dirty="0" smtClean="0">
                <a:solidFill>
                  <a:srgbClr val="C00000"/>
                </a:solidFill>
                <a:ea typeface="宋体" panose="02010600030101010101" pitchFamily="2" charset="-122"/>
              </a:rPr>
              <a:t>需求陈述</a:t>
            </a:r>
          </a:p>
          <a:p>
            <a:pPr eaLnBrk="1" hangingPunct="1">
              <a:spcBef>
                <a:spcPts val="300"/>
              </a:spcBef>
              <a:defRPr/>
            </a:pPr>
            <a:endParaRPr lang="zh-CN" altLang="en-US" b="1" kern="0" dirty="0" smtClean="0">
              <a:ea typeface="宋体" panose="02010600030101010101" pitchFamily="2" charset="-122"/>
            </a:endParaRPr>
          </a:p>
          <a:p>
            <a:pPr eaLnBrk="1" hangingPunct="1">
              <a:spcBef>
                <a:spcPts val="300"/>
              </a:spcBef>
              <a:defRPr/>
            </a:pPr>
            <a:endParaRPr lang="en-US" altLang="zh-CN" b="1" kern="0" dirty="0">
              <a:solidFill>
                <a:srgbClr val="C0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62AE6FD5-5A2C-48B6-B160-504D21380675}" type="slidenum">
              <a:rPr lang="en-US" altLang="zh-CN" sz="1000"/>
              <a:pPr algn="r" eaLnBrk="1" hangingPunct="1">
                <a:spcBef>
                  <a:spcPct val="0"/>
                </a:spcBef>
                <a:buClrTx/>
                <a:buSzTx/>
                <a:buFontTx/>
                <a:buNone/>
              </a:pPr>
              <a:t>11</a:t>
            </a:fld>
            <a:endParaRPr lang="en-US" altLang="zh-CN" sz="1000"/>
          </a:p>
        </p:txBody>
      </p:sp>
      <p:sp>
        <p:nvSpPr>
          <p:cNvPr id="20483" name="Rectangle 2"/>
          <p:cNvSpPr>
            <a:spLocks noGrp="1" noChangeArrowheads="1"/>
          </p:cNvSpPr>
          <p:nvPr>
            <p:ph type="title" idx="4294967295"/>
          </p:nvPr>
        </p:nvSpPr>
        <p:spPr>
          <a:xfrm>
            <a:off x="1187450" y="274638"/>
            <a:ext cx="5400675" cy="633412"/>
          </a:xfrm>
        </p:spPr>
        <p:txBody>
          <a:bodyPr/>
          <a:lstStyle/>
          <a:p>
            <a:pPr eaLnBrk="1" hangingPunct="1"/>
            <a:r>
              <a:rPr lang="zh-CN" altLang="en-US" smtClean="0">
                <a:ea typeface="宋体" panose="02010600030101010101" pitchFamily="2" charset="-122"/>
              </a:rPr>
              <a:t>新建初始用例</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20484" name="Rectangle 3"/>
          <p:cNvSpPr>
            <a:spLocks noGrp="1" noChangeArrowheads="1"/>
          </p:cNvSpPr>
          <p:nvPr>
            <p:ph type="body" idx="4294967295"/>
          </p:nvPr>
        </p:nvSpPr>
        <p:spPr>
          <a:xfrm>
            <a:off x="395288" y="776288"/>
            <a:ext cx="8748712" cy="781050"/>
          </a:xfrm>
        </p:spPr>
        <p:txBody>
          <a:bodyPr/>
          <a:lstStyle/>
          <a:p>
            <a:pPr marL="342900" lvl="1" indent="-342900" eaLnBrk="1" hangingPunct="1">
              <a:spcBef>
                <a:spcPts val="300"/>
              </a:spcBef>
              <a:buSzPct val="75000"/>
            </a:pPr>
            <a:r>
              <a:rPr lang="zh-CN" altLang="en-US" sz="2400" smtClean="0">
                <a:ea typeface="宋体" panose="02010600030101010101" pitchFamily="2" charset="-122"/>
              </a:rPr>
              <a:t>用</a:t>
            </a:r>
            <a:r>
              <a:rPr lang="zh-CN" altLang="en-US" sz="2400" b="1" smtClean="0">
                <a:solidFill>
                  <a:srgbClr val="C00000"/>
                </a:solidFill>
                <a:ea typeface="宋体" panose="02010600030101010101" pitchFamily="2" charset="-122"/>
              </a:rPr>
              <a:t>非正式的描述性风格</a:t>
            </a:r>
            <a:r>
              <a:rPr lang="zh-CN" altLang="en-US" sz="2400" smtClean="0">
                <a:ea typeface="宋体" panose="02010600030101010101" pitchFamily="2" charset="-122"/>
              </a:rPr>
              <a:t>或</a:t>
            </a:r>
            <a:r>
              <a:rPr lang="zh-CN" altLang="en-US" sz="2400" b="1" smtClean="0">
                <a:solidFill>
                  <a:srgbClr val="C00000"/>
                </a:solidFill>
                <a:ea typeface="宋体" panose="02010600030101010101" pitchFamily="2" charset="-122"/>
              </a:rPr>
              <a:t>某种结构化的形式（用户活动的顺序序列）</a:t>
            </a:r>
            <a:r>
              <a:rPr lang="zh-CN" altLang="en-US" sz="2400" smtClean="0">
                <a:ea typeface="宋体" panose="02010600030101010101" pitchFamily="2" charset="-122"/>
              </a:rPr>
              <a:t>编写用例</a:t>
            </a:r>
            <a:endParaRPr lang="en-US" altLang="zh-CN" b="1" smtClean="0">
              <a:solidFill>
                <a:srgbClr val="C00000"/>
              </a:solidFill>
              <a:latin typeface="Arial" panose="020B0604020202020204" pitchFamily="34" charset="0"/>
              <a:ea typeface="宋体" panose="02010600030101010101" pitchFamily="2" charset="-122"/>
            </a:endParaRPr>
          </a:p>
        </p:txBody>
      </p:sp>
      <p:pic>
        <p:nvPicPr>
          <p:cNvPr id="2048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81150"/>
            <a:ext cx="9144000"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10"/>
          <p:cNvSpPr txBox="1">
            <a:spLocks noChangeArrowheads="1"/>
          </p:cNvSpPr>
          <p:nvPr/>
        </p:nvSpPr>
        <p:spPr bwMode="auto">
          <a:xfrm>
            <a:off x="7454900" y="3090863"/>
            <a:ext cx="12922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50000"/>
              </a:spcBef>
              <a:buClrTx/>
              <a:buSzTx/>
              <a:buFontTx/>
              <a:buNone/>
            </a:pPr>
            <a:r>
              <a:rPr lang="zh-CN" altLang="en-US" b="1">
                <a:latin typeface="Arial" panose="020B0604020202020204" pitchFamily="34" charset="0"/>
                <a:ea typeface="华文行楷" panose="02010800040101010101" pitchFamily="2" charset="-122"/>
              </a:rPr>
              <a:t>仅考虑了</a:t>
            </a:r>
            <a:r>
              <a:rPr lang="zh-CN" altLang="en-US" b="1">
                <a:solidFill>
                  <a:srgbClr val="FF0000"/>
                </a:solidFill>
                <a:latin typeface="Arial" panose="020B0604020202020204" pitchFamily="34" charset="0"/>
                <a:ea typeface="华文行楷" panose="02010800040101010101" pitchFamily="2" charset="-122"/>
              </a:rPr>
              <a:t>主场景</a:t>
            </a:r>
            <a:r>
              <a:rPr lang="zh-CN" altLang="en-US" b="1">
                <a:latin typeface="Arial" panose="020B0604020202020204" pitchFamily="34" charset="0"/>
                <a:ea typeface="华文行楷" panose="02010800040101010101" pitchFamily="2" charset="-122"/>
              </a:rPr>
              <a:t>，未考虑</a:t>
            </a:r>
            <a:r>
              <a:rPr lang="zh-CN" altLang="en-US" b="1">
                <a:solidFill>
                  <a:srgbClr val="0070C0"/>
                </a:solidFill>
                <a:latin typeface="Arial" panose="020B0604020202020204" pitchFamily="34" charset="0"/>
                <a:ea typeface="华文行楷" panose="02010800040101010101" pitchFamily="2" charset="-122"/>
              </a:rPr>
              <a:t>异常场景</a:t>
            </a:r>
            <a:endParaRPr lang="zh-CN" altLang="en-US">
              <a:solidFill>
                <a:srgbClr val="0070C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4497EBFD-BD4C-4D3C-9896-FC77FA1B6205}" type="slidenum">
              <a:rPr lang="en-US" altLang="zh-CN" sz="1000"/>
              <a:pPr algn="r" eaLnBrk="1" hangingPunct="1">
                <a:spcBef>
                  <a:spcPct val="0"/>
                </a:spcBef>
                <a:buClrTx/>
                <a:buSzTx/>
                <a:buFontTx/>
                <a:buNone/>
              </a:pPr>
              <a:t>12</a:t>
            </a:fld>
            <a:endParaRPr lang="en-US" altLang="zh-CN" sz="1000"/>
          </a:p>
        </p:txBody>
      </p:sp>
      <p:sp>
        <p:nvSpPr>
          <p:cNvPr id="21507" name="Rectangle 2"/>
          <p:cNvSpPr>
            <a:spLocks noGrp="1" noChangeArrowheads="1"/>
          </p:cNvSpPr>
          <p:nvPr>
            <p:ph type="title" idx="4294967295"/>
          </p:nvPr>
        </p:nvSpPr>
        <p:spPr>
          <a:xfrm>
            <a:off x="1187450" y="1066800"/>
            <a:ext cx="7956550" cy="633413"/>
          </a:xfrm>
        </p:spPr>
        <p:txBody>
          <a:bodyPr/>
          <a:lstStyle/>
          <a:p>
            <a:pPr eaLnBrk="1" hangingPunct="1"/>
            <a:r>
              <a:rPr lang="en-US" altLang="zh-CN" smtClean="0">
                <a:ea typeface="宋体" panose="02010600030101010101" pitchFamily="2" charset="-122"/>
              </a:rPr>
              <a:t>Refining a Preliminary Use Case</a:t>
            </a:r>
            <a:br>
              <a:rPr lang="en-US" altLang="zh-CN" smtClean="0">
                <a:ea typeface="宋体" panose="02010600030101010101" pitchFamily="2" charset="-122"/>
              </a:rPr>
            </a:br>
            <a:r>
              <a:rPr lang="en-US" altLang="zh-CN" smtClean="0">
                <a:ea typeface="宋体" panose="02010600030101010101" pitchFamily="2" charset="-122"/>
              </a:rPr>
              <a:t>                                           (P138) </a:t>
            </a:r>
          </a:p>
        </p:txBody>
      </p:sp>
      <p:sp>
        <p:nvSpPr>
          <p:cNvPr id="21508" name="Rectangle 3"/>
          <p:cNvSpPr>
            <a:spLocks noGrp="1" noChangeArrowheads="1"/>
          </p:cNvSpPr>
          <p:nvPr>
            <p:ph type="body" idx="4294967295"/>
          </p:nvPr>
        </p:nvSpPr>
        <p:spPr>
          <a:xfrm>
            <a:off x="827088" y="1773238"/>
            <a:ext cx="8316912" cy="5084762"/>
          </a:xfrm>
        </p:spPr>
        <p:txBody>
          <a:bodyPr/>
          <a:lstStyle/>
          <a:p>
            <a:pPr eaLnBrk="1" hangingPunct="1">
              <a:spcBef>
                <a:spcPts val="300"/>
              </a:spcBef>
            </a:pPr>
            <a:r>
              <a:rPr lang="en-US" altLang="zh-CN" dirty="0" smtClean="0">
                <a:ea typeface="宋体" panose="02010600030101010101" pitchFamily="2" charset="-122"/>
              </a:rPr>
              <a:t>A description of </a:t>
            </a:r>
            <a:r>
              <a:rPr lang="en-US" altLang="zh-CN" dirty="0" smtClean="0">
                <a:solidFill>
                  <a:srgbClr val="0000FF"/>
                </a:solidFill>
                <a:ea typeface="宋体" panose="02010600030101010101" pitchFamily="2" charset="-122"/>
              </a:rPr>
              <a:t>alternative interactions </a:t>
            </a:r>
            <a:r>
              <a:rPr lang="en-US" altLang="zh-CN" dirty="0" smtClean="0">
                <a:ea typeface="宋体" panose="02010600030101010101" pitchFamily="2" charset="-122"/>
              </a:rPr>
              <a:t>is essential for a </a:t>
            </a:r>
            <a:r>
              <a:rPr lang="en-US" altLang="zh-CN" dirty="0" smtClean="0">
                <a:solidFill>
                  <a:srgbClr val="0000FF"/>
                </a:solidFill>
                <a:ea typeface="宋体" panose="02010600030101010101" pitchFamily="2" charset="-122"/>
              </a:rPr>
              <a:t>complete understanding of the function </a:t>
            </a:r>
            <a:r>
              <a:rPr lang="en-US" altLang="zh-CN" dirty="0" smtClean="0">
                <a:ea typeface="宋体" panose="02010600030101010101" pitchFamily="2" charset="-122"/>
              </a:rPr>
              <a:t>that is being described by a use case. Therefore, each step in the primary scenario is evaluated </a:t>
            </a:r>
            <a:r>
              <a:rPr lang="en-US" altLang="zh-CN" dirty="0" smtClean="0">
                <a:solidFill>
                  <a:srgbClr val="FF0000"/>
                </a:solidFill>
                <a:ea typeface="宋体" panose="02010600030101010101" pitchFamily="2" charset="-122"/>
              </a:rPr>
              <a:t>by asking the following </a:t>
            </a:r>
            <a:r>
              <a:rPr lang="en-US" altLang="zh-CN" dirty="0" smtClean="0">
                <a:ea typeface="宋体" panose="02010600030101010101" pitchFamily="2" charset="-122"/>
              </a:rPr>
              <a:t>:</a:t>
            </a:r>
          </a:p>
          <a:p>
            <a:pPr lvl="1" eaLnBrk="1" hangingPunct="1">
              <a:spcBef>
                <a:spcPts val="300"/>
              </a:spcBef>
            </a:pPr>
            <a:r>
              <a:rPr lang="en-US" altLang="zh-CN" dirty="0" smtClean="0">
                <a:ea typeface="宋体" panose="02010600030101010101" pitchFamily="2" charset="-122"/>
              </a:rPr>
              <a:t>Can the actor take </a:t>
            </a:r>
            <a:r>
              <a:rPr lang="en-US" altLang="zh-CN" dirty="0" smtClean="0">
                <a:solidFill>
                  <a:srgbClr val="FF0000"/>
                </a:solidFill>
                <a:ea typeface="宋体" panose="02010600030101010101" pitchFamily="2" charset="-122"/>
              </a:rPr>
              <a:t>some other action </a:t>
            </a:r>
            <a:r>
              <a:rPr lang="en-US" altLang="zh-CN" dirty="0" smtClean="0">
                <a:ea typeface="宋体" panose="02010600030101010101" pitchFamily="2" charset="-122"/>
              </a:rPr>
              <a:t>at this point?</a:t>
            </a:r>
          </a:p>
          <a:p>
            <a:pPr lvl="1" eaLnBrk="1" hangingPunct="1">
              <a:spcBef>
                <a:spcPts val="300"/>
              </a:spcBef>
            </a:pPr>
            <a:r>
              <a:rPr lang="en-US" altLang="zh-CN" dirty="0" smtClean="0">
                <a:ea typeface="宋体" panose="02010600030101010101" pitchFamily="2" charset="-122"/>
              </a:rPr>
              <a:t>Is it possible that the actor will encounter </a:t>
            </a:r>
            <a:r>
              <a:rPr lang="en-US" altLang="zh-CN" dirty="0" smtClean="0">
                <a:solidFill>
                  <a:srgbClr val="FF0000"/>
                </a:solidFill>
                <a:ea typeface="宋体" panose="02010600030101010101" pitchFamily="2" charset="-122"/>
              </a:rPr>
              <a:t>some error condition </a:t>
            </a:r>
            <a:r>
              <a:rPr lang="en-US" altLang="zh-CN" dirty="0" smtClean="0">
                <a:ea typeface="宋体" panose="02010600030101010101" pitchFamily="2" charset="-122"/>
              </a:rPr>
              <a:t>at this point? If so, what might it be?</a:t>
            </a:r>
          </a:p>
          <a:p>
            <a:pPr lvl="1" eaLnBrk="1" hangingPunct="1">
              <a:spcBef>
                <a:spcPts val="300"/>
              </a:spcBef>
            </a:pPr>
            <a:r>
              <a:rPr lang="en-US" altLang="zh-CN" dirty="0" smtClean="0">
                <a:ea typeface="宋体" panose="02010600030101010101" pitchFamily="2" charset="-122"/>
              </a:rPr>
              <a:t>Is it possible that the actor will encounter </a:t>
            </a:r>
            <a:r>
              <a:rPr lang="en-US" altLang="zh-CN" dirty="0" smtClean="0">
                <a:solidFill>
                  <a:srgbClr val="FF0000"/>
                </a:solidFill>
                <a:ea typeface="宋体" panose="02010600030101010101" pitchFamily="2" charset="-122"/>
              </a:rPr>
              <a:t>some other behavior </a:t>
            </a:r>
            <a:r>
              <a:rPr lang="en-US" altLang="zh-CN" dirty="0" smtClean="0">
                <a:ea typeface="宋体" panose="02010600030101010101" pitchFamily="2" charset="-122"/>
              </a:rPr>
              <a:t>at this point (e.g., behavior that is invoked by some event outside the actor’s control)?If so, what might it be?</a:t>
            </a:r>
          </a:p>
          <a:p>
            <a:pPr eaLnBrk="1" hangingPunct="1">
              <a:spcBef>
                <a:spcPts val="300"/>
              </a:spcBef>
            </a:pPr>
            <a:r>
              <a:rPr lang="en-US" altLang="zh-CN" dirty="0" smtClean="0">
                <a:ea typeface="宋体" panose="02010600030101010101" pitchFamily="2" charset="-122"/>
              </a:rPr>
              <a:t>how detailed to make your description?</a:t>
            </a:r>
          </a:p>
          <a:p>
            <a:pPr lvl="1" eaLnBrk="1" hangingPunct="1">
              <a:spcBef>
                <a:spcPts val="300"/>
              </a:spcBef>
            </a:pPr>
            <a:r>
              <a:rPr lang="en-US" altLang="zh-CN" dirty="0" smtClean="0">
                <a:ea typeface="宋体" panose="02010600030101010101" pitchFamily="2" charset="-122"/>
              </a:rPr>
              <a:t>Answers to these questions result in the creation of </a:t>
            </a:r>
            <a:r>
              <a:rPr lang="en-US" altLang="zh-CN" dirty="0" smtClean="0">
                <a:solidFill>
                  <a:srgbClr val="FF0000"/>
                </a:solidFill>
                <a:ea typeface="宋体" panose="02010600030101010101" pitchFamily="2" charset="-122"/>
              </a:rPr>
              <a:t>a set of secondary scenarios</a:t>
            </a:r>
            <a:r>
              <a:rPr lang="en-US" altLang="zh-CN" dirty="0" smtClean="0">
                <a:ea typeface="宋体" panose="02010600030101010101" pitchFamily="2" charset="-122"/>
              </a:rPr>
              <a:t> that are part of the original use case but </a:t>
            </a:r>
            <a:r>
              <a:rPr lang="en-US" altLang="zh-CN" dirty="0" smtClean="0">
                <a:solidFill>
                  <a:srgbClr val="FF0000"/>
                </a:solidFill>
                <a:ea typeface="宋体" panose="02010600030101010101" pitchFamily="2" charset="-122"/>
              </a:rPr>
              <a:t>represent alternative behavior</a:t>
            </a:r>
            <a:r>
              <a:rPr lang="en-US" altLang="zh-CN" dirty="0" smtClean="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CCA7AF8A-F53D-49A2-B140-60622E92E34F}" type="slidenum">
              <a:rPr lang="en-US" altLang="zh-CN" sz="1000"/>
              <a:pPr algn="r" eaLnBrk="1" hangingPunct="1">
                <a:spcBef>
                  <a:spcPct val="0"/>
                </a:spcBef>
                <a:buClrTx/>
                <a:buSzTx/>
                <a:buFontTx/>
                <a:buNone/>
              </a:pPr>
              <a:t>13</a:t>
            </a:fld>
            <a:endParaRPr lang="en-US" altLang="zh-CN" sz="1000"/>
          </a:p>
        </p:txBody>
      </p:sp>
      <p:sp>
        <p:nvSpPr>
          <p:cNvPr id="23555" name="Rectangle 2"/>
          <p:cNvSpPr>
            <a:spLocks noGrp="1" noChangeArrowheads="1"/>
          </p:cNvSpPr>
          <p:nvPr>
            <p:ph type="title" idx="4294967295"/>
          </p:nvPr>
        </p:nvSpPr>
        <p:spPr>
          <a:xfrm>
            <a:off x="1258888" y="1066800"/>
            <a:ext cx="5400675" cy="633413"/>
          </a:xfrm>
        </p:spPr>
        <p:txBody>
          <a:bodyPr/>
          <a:lstStyle/>
          <a:p>
            <a:pPr eaLnBrk="1" hangingPunct="1"/>
            <a:r>
              <a:rPr lang="zh-CN" altLang="en-US" dirty="0" smtClean="0">
                <a:ea typeface="宋体" panose="02010600030101010101" pitchFamily="2" charset="-122"/>
              </a:rPr>
              <a:t>细化初始用例</a:t>
            </a:r>
            <a:r>
              <a:rPr lang="en-US" altLang="zh-CN" dirty="0" smtClean="0">
                <a:ea typeface="宋体" panose="02010600030101010101" pitchFamily="2" charset="-122"/>
              </a:rPr>
              <a:t>——</a:t>
            </a:r>
            <a:r>
              <a:rPr lang="zh-CN" altLang="en-US" dirty="0" smtClean="0">
                <a:ea typeface="宋体" panose="02010600030101010101" pitchFamily="2" charset="-122"/>
              </a:rPr>
              <a:t>示例</a:t>
            </a:r>
            <a:endParaRPr lang="en-US" altLang="zh-CN" dirty="0" smtClean="0">
              <a:ea typeface="宋体" panose="02010600030101010101" pitchFamily="2" charset="-122"/>
            </a:endParaRPr>
          </a:p>
        </p:txBody>
      </p:sp>
      <p:sp>
        <p:nvSpPr>
          <p:cNvPr id="23556" name="Rectangle 3"/>
          <p:cNvSpPr>
            <a:spLocks noGrp="1" noChangeArrowheads="1"/>
          </p:cNvSpPr>
          <p:nvPr>
            <p:ph type="body" idx="4294967295"/>
          </p:nvPr>
        </p:nvSpPr>
        <p:spPr>
          <a:xfrm>
            <a:off x="1403350" y="1816100"/>
            <a:ext cx="7713663" cy="781050"/>
          </a:xfrm>
        </p:spPr>
        <p:txBody>
          <a:bodyPr/>
          <a:lstStyle/>
          <a:p>
            <a:pPr marL="342900" lvl="1" indent="-342900" eaLnBrk="1" hangingPunct="1">
              <a:spcBef>
                <a:spcPts val="300"/>
              </a:spcBef>
              <a:buSzPct val="75000"/>
            </a:pPr>
            <a:r>
              <a:rPr lang="zh-CN" altLang="en-US" sz="2400" b="1" smtClean="0">
                <a:solidFill>
                  <a:srgbClr val="C00000"/>
                </a:solidFill>
                <a:latin typeface="Arial" panose="020B0604020202020204" pitchFamily="34" charset="0"/>
                <a:ea typeface="宋体" panose="02010600030101010101" pitchFamily="2" charset="-122"/>
              </a:rPr>
              <a:t>引出两个次场景</a:t>
            </a:r>
            <a:endParaRPr lang="en-US" altLang="zh-CN" sz="2400" b="1" smtClean="0">
              <a:solidFill>
                <a:srgbClr val="C00000"/>
              </a:solidFill>
              <a:latin typeface="Arial" panose="020B0604020202020204" pitchFamily="34" charset="0"/>
              <a:ea typeface="宋体" panose="02010600030101010101" pitchFamily="2" charset="-122"/>
            </a:endParaRPr>
          </a:p>
        </p:txBody>
      </p:sp>
      <p:graphicFrame>
        <p:nvGraphicFramePr>
          <p:cNvPr id="23557" name="Object 9"/>
          <p:cNvGraphicFramePr>
            <a:graphicFrameLocks noChangeAspect="1"/>
          </p:cNvGraphicFramePr>
          <p:nvPr/>
        </p:nvGraphicFramePr>
        <p:xfrm>
          <a:off x="0" y="2346325"/>
          <a:ext cx="9144000" cy="4106863"/>
        </p:xfrm>
        <a:graphic>
          <a:graphicData uri="http://schemas.openxmlformats.org/presentationml/2006/ole">
            <mc:AlternateContent xmlns:mc="http://schemas.openxmlformats.org/markup-compatibility/2006">
              <mc:Choice xmlns:v="urn:schemas-microsoft-com:vml" Requires="v">
                <p:oleObj spid="_x0000_s23726" name="BMP 图像" r:id="rId4" imgW="6638095" imgH="2980952" progId="Paint.Picture">
                  <p:embed/>
                </p:oleObj>
              </mc:Choice>
              <mc:Fallback>
                <p:oleObj name="BMP 图像" r:id="rId4" imgW="6638095" imgH="2980952" progId="Paint.Picture">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46325"/>
                        <a:ext cx="9144000" cy="410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圆角矩形 1"/>
          <p:cNvSpPr/>
          <p:nvPr/>
        </p:nvSpPr>
        <p:spPr bwMode="auto">
          <a:xfrm>
            <a:off x="971600" y="4365104"/>
            <a:ext cx="5904656" cy="360040"/>
          </a:xfrm>
          <a:prstGeom prst="round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ＭＳ Ｐゴシック" pitchFamily="-128" charset="-128"/>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CCA7AF8A-F53D-49A2-B140-60622E92E34F}" type="slidenum">
              <a:rPr lang="en-US" altLang="zh-CN" sz="1000"/>
              <a:pPr algn="r" eaLnBrk="1" hangingPunct="1">
                <a:spcBef>
                  <a:spcPct val="0"/>
                </a:spcBef>
                <a:buClrTx/>
                <a:buSzTx/>
                <a:buFontTx/>
                <a:buNone/>
              </a:pPr>
              <a:t>14</a:t>
            </a:fld>
            <a:endParaRPr lang="en-US" altLang="zh-CN" sz="1000"/>
          </a:p>
        </p:txBody>
      </p:sp>
      <p:pic>
        <p:nvPicPr>
          <p:cNvPr id="120834" name="Picture 2" descr="https://timgsa.baidu.com/timg?image&amp;quality=80&amp;size=b9999_10000&amp;sec=1585040975513&amp;di=fd21115bb96224c9f4fcab2b01cbbbc9&amp;imgtype=0&amp;src=http%3A%2F%2Fpic7.nipic.com%2F20100615%2F4684314_201257053256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834332"/>
            <a:ext cx="2044930" cy="1533698"/>
          </a:xfrm>
          <a:prstGeom prst="rect">
            <a:avLst/>
          </a:prstGeom>
          <a:noFill/>
          <a:extLst>
            <a:ext uri="{909E8E84-426E-40DD-AFC4-6F175D3DCCD1}">
              <a14:hiddenFill xmlns:a14="http://schemas.microsoft.com/office/drawing/2010/main">
                <a:solidFill>
                  <a:srgbClr val="FFFFFF"/>
                </a:solidFill>
              </a14:hiddenFill>
            </a:ext>
          </a:extLst>
        </p:spPr>
      </p:pic>
      <p:pic>
        <p:nvPicPr>
          <p:cNvPr id="120836" name="Picture 4" descr="https://timgsa.baidu.com/timg?image&amp;quality=80&amp;size=b9999_10000&amp;sec=1585040994425&amp;di=ac749d5d2631ef4d05bf389481e5ae2c&amp;imgtype=0&amp;src=http%3A%2F%2Fpic.ossfiles.cn%3A9186%2Fgroup2%2FM00%2F59%2F97%2FrBgICV3Os5OAbSMzAAGJFMa6B4M5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621" y="4005064"/>
            <a:ext cx="1822744" cy="214252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947758" y="1798891"/>
            <a:ext cx="2640466" cy="4708981"/>
          </a:xfrm>
          <a:prstGeom prst="rect">
            <a:avLst/>
          </a:prstGeom>
          <a:noFill/>
          <a:ln>
            <a:solidFill>
              <a:srgbClr val="FF0000"/>
            </a:solidFill>
          </a:ln>
        </p:spPr>
        <p:txBody>
          <a:bodyPr wrap="none" rtlCol="0">
            <a:spAutoFit/>
          </a:bodyPr>
          <a:lstStyle/>
          <a:p>
            <a:r>
              <a:rPr lang="en-US" altLang="zh-CN" sz="2000" dirty="0" smtClean="0"/>
              <a:t>class tree {</a:t>
            </a:r>
          </a:p>
          <a:p>
            <a:r>
              <a:rPr lang="zh-CN" altLang="en-US" sz="2000" dirty="0" smtClean="0"/>
              <a:t>  </a:t>
            </a:r>
            <a:r>
              <a:rPr lang="zh-CN" altLang="en-US" sz="2000" dirty="0" smtClean="0">
                <a:solidFill>
                  <a:srgbClr val="0000FF"/>
                </a:solidFill>
              </a:rPr>
              <a:t>树根： </a:t>
            </a:r>
            <a:r>
              <a:rPr lang="en-US" altLang="zh-CN" sz="2000" dirty="0" smtClean="0">
                <a:solidFill>
                  <a:srgbClr val="0000FF"/>
                </a:solidFill>
              </a:rPr>
              <a:t>...</a:t>
            </a:r>
          </a:p>
          <a:p>
            <a:r>
              <a:rPr lang="en-US" altLang="zh-CN" sz="2000" dirty="0">
                <a:solidFill>
                  <a:srgbClr val="0000FF"/>
                </a:solidFill>
              </a:rPr>
              <a:t> </a:t>
            </a:r>
            <a:r>
              <a:rPr lang="en-US" altLang="zh-CN" sz="2000" dirty="0" smtClean="0">
                <a:solidFill>
                  <a:srgbClr val="0000FF"/>
                </a:solidFill>
              </a:rPr>
              <a:t> </a:t>
            </a:r>
            <a:r>
              <a:rPr lang="zh-CN" altLang="en-US" sz="2000" dirty="0" smtClean="0">
                <a:solidFill>
                  <a:srgbClr val="0000FF"/>
                </a:solidFill>
              </a:rPr>
              <a:t>树干： </a:t>
            </a:r>
            <a:r>
              <a:rPr lang="en-US" altLang="zh-CN" sz="2000" dirty="0" smtClean="0">
                <a:solidFill>
                  <a:srgbClr val="0000FF"/>
                </a:solidFill>
              </a:rPr>
              <a:t>...</a:t>
            </a:r>
          </a:p>
          <a:p>
            <a:r>
              <a:rPr lang="en-US" altLang="zh-CN" sz="2000" dirty="0">
                <a:solidFill>
                  <a:srgbClr val="0000FF"/>
                </a:solidFill>
              </a:rPr>
              <a:t> </a:t>
            </a:r>
            <a:r>
              <a:rPr lang="en-US" altLang="zh-CN" sz="2000" dirty="0" smtClean="0">
                <a:solidFill>
                  <a:srgbClr val="0000FF"/>
                </a:solidFill>
              </a:rPr>
              <a:t> </a:t>
            </a:r>
            <a:r>
              <a:rPr lang="zh-CN" altLang="en-US" sz="2000" dirty="0" smtClean="0">
                <a:solidFill>
                  <a:srgbClr val="0000FF"/>
                </a:solidFill>
              </a:rPr>
              <a:t>树枝： </a:t>
            </a:r>
            <a:r>
              <a:rPr lang="en-US" altLang="zh-CN" sz="2000" dirty="0">
                <a:solidFill>
                  <a:srgbClr val="0000FF"/>
                </a:solidFill>
              </a:rPr>
              <a:t>...</a:t>
            </a:r>
            <a:endParaRPr lang="en-US" altLang="zh-CN" sz="2000" dirty="0" smtClean="0">
              <a:solidFill>
                <a:srgbClr val="0000FF"/>
              </a:solidFill>
            </a:endParaRPr>
          </a:p>
          <a:p>
            <a:r>
              <a:rPr lang="en-US" altLang="zh-CN" sz="2000" dirty="0">
                <a:solidFill>
                  <a:srgbClr val="0000FF"/>
                </a:solidFill>
              </a:rPr>
              <a:t> </a:t>
            </a:r>
            <a:r>
              <a:rPr lang="en-US" altLang="zh-CN" sz="2000" dirty="0" smtClean="0">
                <a:solidFill>
                  <a:srgbClr val="0000FF"/>
                </a:solidFill>
              </a:rPr>
              <a:t> </a:t>
            </a:r>
            <a:r>
              <a:rPr lang="zh-CN" altLang="en-US" sz="2000" dirty="0">
                <a:solidFill>
                  <a:srgbClr val="0000FF"/>
                </a:solidFill>
              </a:rPr>
              <a:t>树</a:t>
            </a:r>
            <a:r>
              <a:rPr lang="zh-CN" altLang="en-US" sz="2000" dirty="0" smtClean="0">
                <a:solidFill>
                  <a:srgbClr val="0000FF"/>
                </a:solidFill>
              </a:rPr>
              <a:t>叶：</a:t>
            </a:r>
            <a:r>
              <a:rPr lang="en-US" altLang="zh-CN" sz="2000" dirty="0" smtClean="0">
                <a:solidFill>
                  <a:srgbClr val="0000FF"/>
                </a:solidFill>
              </a:rPr>
              <a:t> ...</a:t>
            </a:r>
            <a:endParaRPr lang="en-US" altLang="zh-CN" sz="2000" dirty="0">
              <a:solidFill>
                <a:srgbClr val="0000FF"/>
              </a:solidFill>
            </a:endParaRPr>
          </a:p>
          <a:p>
            <a:r>
              <a:rPr lang="en-US" altLang="zh-CN" sz="2000" dirty="0" smtClean="0"/>
              <a:t>  public </a:t>
            </a:r>
            <a:r>
              <a:rPr lang="en-US" altLang="zh-CN" sz="2000" dirty="0" smtClean="0">
                <a:solidFill>
                  <a:srgbClr val="FF0000"/>
                </a:solidFill>
              </a:rPr>
              <a:t>tree</a:t>
            </a:r>
            <a:r>
              <a:rPr lang="zh-CN" altLang="en-US" sz="2000" dirty="0" smtClean="0"/>
              <a:t>（）</a:t>
            </a:r>
            <a:r>
              <a:rPr lang="en-US" altLang="zh-CN" sz="2000" dirty="0" smtClean="0"/>
              <a:t>{ ... ...  }</a:t>
            </a:r>
          </a:p>
          <a:p>
            <a:r>
              <a:rPr lang="en-US" altLang="zh-CN" sz="2000" dirty="0"/>
              <a:t> </a:t>
            </a:r>
            <a:r>
              <a:rPr lang="en-US" altLang="zh-CN" sz="2000" dirty="0" smtClean="0"/>
              <a:t> public </a:t>
            </a:r>
            <a:r>
              <a:rPr lang="zh-CN" altLang="en-US" sz="2000" dirty="0" smtClean="0"/>
              <a:t>春</a:t>
            </a:r>
            <a:r>
              <a:rPr lang="en-US" altLang="zh-CN" sz="2000" dirty="0" smtClean="0"/>
              <a:t>() { ... ... }  </a:t>
            </a:r>
          </a:p>
          <a:p>
            <a:r>
              <a:rPr lang="en-US" altLang="zh-CN" sz="2000" dirty="0" smtClean="0"/>
              <a:t>  public </a:t>
            </a:r>
            <a:r>
              <a:rPr lang="zh-CN" altLang="en-US" sz="2000" dirty="0" smtClean="0"/>
              <a:t>夏</a:t>
            </a:r>
            <a:r>
              <a:rPr lang="en-US" altLang="zh-CN" sz="2000" dirty="0" smtClean="0"/>
              <a:t>() </a:t>
            </a:r>
            <a:r>
              <a:rPr lang="en-US" altLang="zh-CN" sz="2000" dirty="0"/>
              <a:t>{ ... ... }  </a:t>
            </a:r>
          </a:p>
          <a:p>
            <a:r>
              <a:rPr lang="en-US" altLang="zh-CN" sz="2000" dirty="0" smtClean="0"/>
              <a:t>  public </a:t>
            </a:r>
            <a:r>
              <a:rPr lang="zh-CN" altLang="en-US" sz="2000" dirty="0" smtClean="0"/>
              <a:t>秋</a:t>
            </a:r>
            <a:r>
              <a:rPr lang="en-US" altLang="zh-CN" sz="2000" dirty="0" smtClean="0"/>
              <a:t>() </a:t>
            </a:r>
            <a:r>
              <a:rPr lang="en-US" altLang="zh-CN" sz="2000" dirty="0"/>
              <a:t>{ ... ... }  </a:t>
            </a:r>
          </a:p>
          <a:p>
            <a:r>
              <a:rPr lang="en-US" altLang="zh-CN" sz="2000" dirty="0" smtClean="0"/>
              <a:t>  public </a:t>
            </a:r>
            <a:r>
              <a:rPr lang="zh-CN" altLang="en-US" sz="2000" dirty="0" smtClean="0"/>
              <a:t>冬</a:t>
            </a:r>
            <a:r>
              <a:rPr lang="en-US" altLang="zh-CN" sz="2000" dirty="0" smtClean="0"/>
              <a:t>() </a:t>
            </a:r>
            <a:r>
              <a:rPr lang="en-US" altLang="zh-CN" sz="2000" dirty="0"/>
              <a:t>{ ... ... }  </a:t>
            </a:r>
          </a:p>
          <a:p>
            <a:r>
              <a:rPr lang="en-US" altLang="zh-CN" sz="2000" dirty="0"/>
              <a:t> </a:t>
            </a:r>
            <a:r>
              <a:rPr lang="en-US" altLang="zh-CN" sz="2000" dirty="0" smtClean="0"/>
              <a:t> public </a:t>
            </a:r>
            <a:r>
              <a:rPr lang="zh-CN" altLang="en-US" sz="2000" dirty="0" smtClean="0"/>
              <a:t>风</a:t>
            </a:r>
            <a:r>
              <a:rPr lang="en-US" altLang="zh-CN" sz="2000" dirty="0" smtClean="0"/>
              <a:t>() </a:t>
            </a:r>
            <a:r>
              <a:rPr lang="en-US" altLang="zh-CN" sz="2000" dirty="0"/>
              <a:t>{ ... ... }  </a:t>
            </a:r>
          </a:p>
          <a:p>
            <a:r>
              <a:rPr lang="en-US" altLang="zh-CN" sz="2000" dirty="0"/>
              <a:t>  public </a:t>
            </a:r>
            <a:r>
              <a:rPr lang="zh-CN" altLang="en-US" sz="2000" dirty="0"/>
              <a:t>霜</a:t>
            </a:r>
            <a:r>
              <a:rPr lang="en-US" altLang="zh-CN" sz="2000" dirty="0" smtClean="0"/>
              <a:t>() </a:t>
            </a:r>
            <a:r>
              <a:rPr lang="en-US" altLang="zh-CN" sz="2000" dirty="0"/>
              <a:t>{ ... ... }  </a:t>
            </a:r>
          </a:p>
          <a:p>
            <a:r>
              <a:rPr lang="en-US" altLang="zh-CN" sz="2000" dirty="0"/>
              <a:t>  public </a:t>
            </a:r>
            <a:r>
              <a:rPr lang="zh-CN" altLang="en-US" sz="2000" dirty="0" smtClean="0"/>
              <a:t>雪</a:t>
            </a:r>
            <a:r>
              <a:rPr lang="en-US" altLang="zh-CN" sz="2000" dirty="0" smtClean="0"/>
              <a:t>() </a:t>
            </a:r>
            <a:r>
              <a:rPr lang="en-US" altLang="zh-CN" sz="2000" dirty="0"/>
              <a:t>{ ... ... }  </a:t>
            </a:r>
          </a:p>
          <a:p>
            <a:r>
              <a:rPr lang="en-US" altLang="zh-CN" sz="2000" dirty="0"/>
              <a:t>  public </a:t>
            </a:r>
            <a:r>
              <a:rPr lang="zh-CN" altLang="en-US" sz="2000" dirty="0" smtClean="0"/>
              <a:t>雨</a:t>
            </a:r>
            <a:r>
              <a:rPr lang="en-US" altLang="zh-CN" sz="2000" dirty="0" smtClean="0"/>
              <a:t>() </a:t>
            </a:r>
            <a:r>
              <a:rPr lang="en-US" altLang="zh-CN" sz="2000" dirty="0"/>
              <a:t>{ ... ... }  </a:t>
            </a:r>
            <a:r>
              <a:rPr lang="en-US" altLang="zh-CN" sz="2000" dirty="0" smtClean="0"/>
              <a:t> </a:t>
            </a:r>
          </a:p>
          <a:p>
            <a:r>
              <a:rPr lang="en-US" altLang="zh-CN" sz="2000" dirty="0" smtClean="0"/>
              <a:t>}</a:t>
            </a:r>
            <a:endParaRPr lang="zh-CN" altLang="en-US" sz="2000" dirty="0"/>
          </a:p>
        </p:txBody>
      </p:sp>
      <p:sp>
        <p:nvSpPr>
          <p:cNvPr id="4" name="流程图: 多文档 3"/>
          <p:cNvSpPr/>
          <p:nvPr/>
        </p:nvSpPr>
        <p:spPr bwMode="auto">
          <a:xfrm>
            <a:off x="7241346" y="3787957"/>
            <a:ext cx="1075070" cy="649155"/>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zh-CN" altLang="en-US" dirty="0"/>
              <a:t>文件</a:t>
            </a:r>
            <a:endParaRPr kumimoji="0" lang="zh-CN" altLang="en-US" sz="2400" b="0" i="0" u="none" strike="noStrike" cap="none" normalizeH="0" baseline="0" dirty="0" smtClean="0">
              <a:ln>
                <a:noFill/>
              </a:ln>
              <a:solidFill>
                <a:schemeClr val="tx1"/>
              </a:solidFill>
              <a:effectLst/>
              <a:latin typeface="Arial" charset="0"/>
              <a:ea typeface="ＭＳ Ｐゴシック" pitchFamily="-128" charset="-128"/>
            </a:endParaRPr>
          </a:p>
        </p:txBody>
      </p:sp>
      <p:sp>
        <p:nvSpPr>
          <p:cNvPr id="5" name="文本框 4"/>
          <p:cNvSpPr txBox="1"/>
          <p:nvPr/>
        </p:nvSpPr>
        <p:spPr>
          <a:xfrm>
            <a:off x="8258795" y="3606173"/>
            <a:ext cx="712054" cy="1015663"/>
          </a:xfrm>
          <a:prstGeom prst="rect">
            <a:avLst/>
          </a:prstGeom>
          <a:noFill/>
        </p:spPr>
        <p:txBody>
          <a:bodyPr wrap="none" rtlCol="0">
            <a:spAutoFit/>
          </a:bodyPr>
          <a:lstStyle/>
          <a:p>
            <a:r>
              <a:rPr lang="en-US" altLang="zh-CN" sz="2000" dirty="0" smtClean="0"/>
              <a:t>DB </a:t>
            </a:r>
          </a:p>
          <a:p>
            <a:r>
              <a:rPr lang="en-US" altLang="zh-CN" sz="2000" dirty="0" smtClean="0"/>
              <a:t>XML</a:t>
            </a:r>
          </a:p>
          <a:p>
            <a:r>
              <a:rPr lang="en-US" altLang="zh-CN" sz="2000" dirty="0" smtClean="0"/>
              <a:t>Ini</a:t>
            </a:r>
            <a:endParaRPr lang="zh-CN" altLang="en-US" sz="2000" dirty="0"/>
          </a:p>
        </p:txBody>
      </p:sp>
      <p:sp>
        <p:nvSpPr>
          <p:cNvPr id="6" name="文本框 5"/>
          <p:cNvSpPr txBox="1"/>
          <p:nvPr/>
        </p:nvSpPr>
        <p:spPr>
          <a:xfrm rot="2640000">
            <a:off x="2351535" y="3068054"/>
            <a:ext cx="1859805" cy="338554"/>
          </a:xfrm>
          <a:prstGeom prst="rect">
            <a:avLst/>
          </a:prstGeom>
          <a:noFill/>
        </p:spPr>
        <p:txBody>
          <a:bodyPr wrap="none" rtlCol="0">
            <a:spAutoFit/>
          </a:bodyPr>
          <a:lstStyle/>
          <a:p>
            <a:r>
              <a:rPr lang="en-US" altLang="zh-CN" sz="1600" dirty="0" smtClean="0">
                <a:solidFill>
                  <a:srgbClr val="00B050"/>
                </a:solidFill>
              </a:rPr>
              <a:t>tree x = new tree()</a:t>
            </a:r>
            <a:endParaRPr lang="zh-CN" altLang="en-US" sz="1600" dirty="0">
              <a:solidFill>
                <a:srgbClr val="00B050"/>
              </a:solidFill>
            </a:endParaRPr>
          </a:p>
        </p:txBody>
      </p:sp>
      <p:cxnSp>
        <p:nvCxnSpPr>
          <p:cNvPr id="8" name="直接箭头连接符 7"/>
          <p:cNvCxnSpPr>
            <a:stCxn id="3" idx="1"/>
            <a:endCxn id="120834" idx="3"/>
          </p:cNvCxnSpPr>
          <p:nvPr/>
        </p:nvCxnSpPr>
        <p:spPr bwMode="auto">
          <a:xfrm flipH="1" flipV="1">
            <a:off x="2368458" y="2601181"/>
            <a:ext cx="1579300" cy="15522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a:stCxn id="3" idx="1"/>
            <a:endCxn id="120836" idx="3"/>
          </p:cNvCxnSpPr>
          <p:nvPr/>
        </p:nvCxnSpPr>
        <p:spPr bwMode="auto">
          <a:xfrm flipH="1">
            <a:off x="2257365" y="4153382"/>
            <a:ext cx="1690393" cy="92294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rot="-1740000">
            <a:off x="2242663" y="4543607"/>
            <a:ext cx="1859805" cy="338554"/>
          </a:xfrm>
          <a:prstGeom prst="rect">
            <a:avLst/>
          </a:prstGeom>
          <a:noFill/>
        </p:spPr>
        <p:txBody>
          <a:bodyPr wrap="none" rtlCol="0">
            <a:spAutoFit/>
          </a:bodyPr>
          <a:lstStyle/>
          <a:p>
            <a:r>
              <a:rPr lang="en-US" altLang="zh-CN" sz="1600" dirty="0" smtClean="0">
                <a:solidFill>
                  <a:srgbClr val="FF0000"/>
                </a:solidFill>
              </a:rPr>
              <a:t>tree y = new tree()</a:t>
            </a:r>
            <a:endParaRPr lang="zh-CN" altLang="en-US" sz="1600" dirty="0">
              <a:solidFill>
                <a:srgbClr val="FF0000"/>
              </a:solidFill>
            </a:endParaRPr>
          </a:p>
        </p:txBody>
      </p:sp>
      <p:sp>
        <p:nvSpPr>
          <p:cNvPr id="11" name="文本框 10"/>
          <p:cNvSpPr txBox="1"/>
          <p:nvPr/>
        </p:nvSpPr>
        <p:spPr>
          <a:xfrm>
            <a:off x="2332903" y="3237331"/>
            <a:ext cx="936475" cy="461665"/>
          </a:xfrm>
          <a:prstGeom prst="rect">
            <a:avLst/>
          </a:prstGeom>
          <a:noFill/>
        </p:spPr>
        <p:txBody>
          <a:bodyPr wrap="none" rtlCol="0">
            <a:spAutoFit/>
          </a:bodyPr>
          <a:lstStyle/>
          <a:p>
            <a:r>
              <a:rPr lang="en-US" altLang="zh-CN" dirty="0" smtClean="0"/>
              <a:t>x.</a:t>
            </a:r>
            <a:r>
              <a:rPr lang="zh-CN" altLang="en-US" dirty="0" smtClean="0"/>
              <a:t>秋</a:t>
            </a:r>
            <a:r>
              <a:rPr lang="en-US" altLang="zh-CN" dirty="0" smtClean="0"/>
              <a:t>()</a:t>
            </a:r>
            <a:endParaRPr lang="zh-CN" altLang="en-US" dirty="0"/>
          </a:p>
        </p:txBody>
      </p:sp>
      <p:sp>
        <p:nvSpPr>
          <p:cNvPr id="20" name="文本框 19"/>
          <p:cNvSpPr txBox="1"/>
          <p:nvPr/>
        </p:nvSpPr>
        <p:spPr>
          <a:xfrm>
            <a:off x="2734416" y="5071515"/>
            <a:ext cx="936475" cy="461665"/>
          </a:xfrm>
          <a:prstGeom prst="rect">
            <a:avLst/>
          </a:prstGeom>
          <a:noFill/>
        </p:spPr>
        <p:txBody>
          <a:bodyPr wrap="none" rtlCol="0">
            <a:spAutoFit/>
          </a:bodyPr>
          <a:lstStyle/>
          <a:p>
            <a:r>
              <a:rPr lang="en-US" altLang="zh-CN" dirty="0" smtClean="0"/>
              <a:t>y.</a:t>
            </a:r>
            <a:r>
              <a:rPr lang="zh-CN" altLang="en-US" dirty="0" smtClean="0"/>
              <a:t>霜</a:t>
            </a:r>
            <a:r>
              <a:rPr lang="en-US" altLang="zh-CN" dirty="0" smtClean="0"/>
              <a:t>()</a:t>
            </a:r>
            <a:endParaRPr lang="zh-CN" altLang="en-US" dirty="0"/>
          </a:p>
        </p:txBody>
      </p:sp>
      <p:cxnSp>
        <p:nvCxnSpPr>
          <p:cNvPr id="21" name="直接箭头连接符 20"/>
          <p:cNvCxnSpPr>
            <a:stCxn id="4" idx="1"/>
          </p:cNvCxnSpPr>
          <p:nvPr/>
        </p:nvCxnSpPr>
        <p:spPr bwMode="auto">
          <a:xfrm flipH="1" flipV="1">
            <a:off x="6516216" y="3566268"/>
            <a:ext cx="725130" cy="54626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endCxn id="17" idx="1"/>
          </p:cNvCxnSpPr>
          <p:nvPr/>
        </p:nvCxnSpPr>
        <p:spPr bwMode="auto">
          <a:xfrm flipH="1">
            <a:off x="6586913" y="4334224"/>
            <a:ext cx="577375" cy="668411"/>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左大括号 16"/>
          <p:cNvSpPr/>
          <p:nvPr/>
        </p:nvSpPr>
        <p:spPr bwMode="auto">
          <a:xfrm flipH="1">
            <a:off x="6275844" y="3839401"/>
            <a:ext cx="311069" cy="2308187"/>
          </a:xfrm>
          <a:prstGeom prst="leftBrace">
            <a:avLst>
              <a:gd name="adj1" fmla="val 38386"/>
              <a:gd name="adj2" fmla="val 5039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ＭＳ Ｐゴシック" pitchFamily="-128" charset="-128"/>
            </a:endParaRPr>
          </a:p>
        </p:txBody>
      </p:sp>
    </p:spTree>
    <p:extLst>
      <p:ext uri="{BB962C8B-B14F-4D97-AF65-F5344CB8AC3E}">
        <p14:creationId xmlns:p14="http://schemas.microsoft.com/office/powerpoint/2010/main" val="3755982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821D31DD-AFFB-484C-9EF7-D605187EB633}" type="slidenum">
              <a:rPr lang="en-US" altLang="zh-CN" sz="1000"/>
              <a:pPr algn="r" eaLnBrk="1" hangingPunct="1">
                <a:spcBef>
                  <a:spcPct val="0"/>
                </a:spcBef>
                <a:buClrTx/>
                <a:buSzTx/>
                <a:buFontTx/>
                <a:buNone/>
              </a:pPr>
              <a:t>15</a:t>
            </a:fld>
            <a:endParaRPr lang="en-US" altLang="zh-CN" sz="1000"/>
          </a:p>
        </p:txBody>
      </p:sp>
      <p:sp>
        <p:nvSpPr>
          <p:cNvPr id="24579" name="Rectangle 2"/>
          <p:cNvSpPr>
            <a:spLocks noGrp="1" noChangeArrowheads="1"/>
          </p:cNvSpPr>
          <p:nvPr>
            <p:ph type="title" idx="4294967295"/>
          </p:nvPr>
        </p:nvSpPr>
        <p:spPr>
          <a:xfrm>
            <a:off x="827088" y="1066800"/>
            <a:ext cx="8316912" cy="609600"/>
          </a:xfrm>
        </p:spPr>
        <p:txBody>
          <a:bodyPr/>
          <a:lstStyle/>
          <a:p>
            <a:pPr eaLnBrk="1" hangingPunct="1">
              <a:spcBef>
                <a:spcPts val="300"/>
              </a:spcBef>
            </a:pPr>
            <a:r>
              <a:rPr lang="en-US" altLang="zh-CN" smtClean="0">
                <a:ea typeface="宋体" panose="02010600030101010101" pitchFamily="2" charset="-122"/>
              </a:rPr>
              <a:t>Writing a Formal Use Case (P139)</a:t>
            </a:r>
          </a:p>
        </p:txBody>
      </p:sp>
      <p:sp>
        <p:nvSpPr>
          <p:cNvPr id="24580" name="Rectangle 3"/>
          <p:cNvSpPr>
            <a:spLocks noGrp="1" noChangeArrowheads="1"/>
          </p:cNvSpPr>
          <p:nvPr>
            <p:ph type="body" idx="4294967295"/>
          </p:nvPr>
        </p:nvSpPr>
        <p:spPr>
          <a:xfrm>
            <a:off x="827088" y="1828800"/>
            <a:ext cx="8316912" cy="5029200"/>
          </a:xfrm>
        </p:spPr>
        <p:txBody>
          <a:bodyPr/>
          <a:lstStyle/>
          <a:p>
            <a:pPr eaLnBrk="1" hangingPunct="1">
              <a:spcBef>
                <a:spcPts val="300"/>
              </a:spcBef>
            </a:pPr>
            <a:r>
              <a:rPr lang="en-US" altLang="zh-CN" smtClean="0">
                <a:ea typeface="宋体" panose="02010600030101010101" pitchFamily="2" charset="-122"/>
              </a:rPr>
              <a:t>how to organize the description?</a:t>
            </a:r>
          </a:p>
          <a:p>
            <a:pPr lvl="1" eaLnBrk="1" hangingPunct="1">
              <a:spcBef>
                <a:spcPts val="300"/>
              </a:spcBef>
            </a:pPr>
            <a:r>
              <a:rPr lang="en-US" altLang="zh-CN" b="1" smtClean="0">
                <a:solidFill>
                  <a:srgbClr val="C00000"/>
                </a:solidFill>
                <a:ea typeface="宋体" panose="02010600030101010101" pitchFamily="2" charset="-122"/>
              </a:rPr>
              <a:t>a more formal approach to describe use-case</a:t>
            </a:r>
            <a:r>
              <a:rPr lang="zh-CN" altLang="en-US" smtClean="0">
                <a:ea typeface="宋体" panose="02010600030101010101" pitchFamily="2" charset="-122"/>
              </a:rPr>
              <a:t>：</a:t>
            </a:r>
            <a:r>
              <a:rPr lang="en-US" altLang="zh-CN" smtClean="0">
                <a:ea typeface="宋体" panose="02010600030101010101" pitchFamily="2" charset="-122"/>
              </a:rPr>
              <a:t>when a use case involves a critical activity or describes a complex set of steps with a significant number of exceptions, a more formal approach may be desirable.</a:t>
            </a:r>
          </a:p>
          <a:p>
            <a:pPr lvl="1" eaLnBrk="1" hangingPunct="1">
              <a:spcBef>
                <a:spcPts val="300"/>
              </a:spcBef>
            </a:pPr>
            <a:r>
              <a:rPr lang="en-US" altLang="zh-CN" b="1" smtClean="0">
                <a:solidFill>
                  <a:srgbClr val="C00000"/>
                </a:solidFill>
                <a:ea typeface="宋体" panose="02010600030101010101" pitchFamily="2" charset="-122"/>
              </a:rPr>
              <a:t>draw a use-case diagram</a:t>
            </a:r>
            <a:r>
              <a:rPr lang="zh-CN" altLang="en-US" smtClean="0">
                <a:ea typeface="宋体" panose="02010600030101010101" pitchFamily="2" charset="-122"/>
              </a:rPr>
              <a:t>：</a:t>
            </a:r>
            <a:r>
              <a:rPr lang="en-US" altLang="zh-CN" smtClean="0">
                <a:ea typeface="宋体" panose="02010600030101010101" pitchFamily="2" charset="-122"/>
              </a:rPr>
              <a:t>In many cases, there is no need to create a graphical representation of a usage scenario. However, diagrammatic representation can facilitate understanding, particularly when the scenario is complex.</a:t>
            </a:r>
          </a:p>
          <a:p>
            <a:pPr lvl="1" eaLnBrk="1" hangingPunct="1">
              <a:spcBef>
                <a:spcPts val="300"/>
              </a:spcBef>
            </a:pPr>
            <a:r>
              <a:rPr lang="en-US" altLang="zh-CN" b="1" smtClean="0">
                <a:solidFill>
                  <a:srgbClr val="C00000"/>
                </a:solidFill>
                <a:ea typeface="宋体" panose="02010600030101010101" pitchFamily="2" charset="-122"/>
              </a:rPr>
              <a:t>The other UML graphical models</a:t>
            </a:r>
            <a:r>
              <a:rPr lang="zh-CN" altLang="en-US" smtClean="0">
                <a:ea typeface="宋体" panose="02010600030101010101" pitchFamily="2" charset="-122"/>
              </a:rPr>
              <a:t>：</a:t>
            </a:r>
            <a:r>
              <a:rPr lang="en-US" altLang="zh-CN" smtClean="0">
                <a:ea typeface="宋体" panose="02010600030101010101" pitchFamily="2" charset="-122"/>
              </a:rPr>
              <a:t>The UML activity diagram and  swimlane diagram supplement the use case by providing a graphical representation of the flow of interaction within a specific scenario.</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90F67CD8-DCD7-49DC-9793-8F5DAB7D61BE}" type="slidenum">
              <a:rPr lang="en-US" altLang="zh-CN" sz="1000"/>
              <a:pPr algn="r" eaLnBrk="1" hangingPunct="1">
                <a:spcBef>
                  <a:spcPct val="0"/>
                </a:spcBef>
                <a:buClrTx/>
                <a:buSzTx/>
                <a:buFontTx/>
                <a:buNone/>
              </a:pPr>
              <a:t>16</a:t>
            </a:fld>
            <a:endParaRPr lang="en-US" altLang="zh-CN" sz="1000"/>
          </a:p>
        </p:txBody>
      </p:sp>
      <p:sp>
        <p:nvSpPr>
          <p:cNvPr id="26627" name="Rectangle 2"/>
          <p:cNvSpPr>
            <a:spLocks noGrp="1" noChangeArrowheads="1"/>
          </p:cNvSpPr>
          <p:nvPr>
            <p:ph type="title" idx="4294967295"/>
          </p:nvPr>
        </p:nvSpPr>
        <p:spPr>
          <a:xfrm>
            <a:off x="1258888" y="1066800"/>
            <a:ext cx="7915275" cy="633413"/>
          </a:xfrm>
        </p:spPr>
        <p:txBody>
          <a:bodyPr/>
          <a:lstStyle/>
          <a:p>
            <a:pPr eaLnBrk="1" hangingPunct="1">
              <a:spcBef>
                <a:spcPts val="300"/>
              </a:spcBef>
            </a:pPr>
            <a:r>
              <a:rPr lang="zh-CN" altLang="en-US" smtClean="0">
                <a:ea typeface="宋体" panose="02010600030101010101" pitchFamily="2" charset="-122"/>
              </a:rPr>
              <a:t>编写正规的用例</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26628" name="Rectangle 3"/>
          <p:cNvSpPr>
            <a:spLocks noGrp="1" noChangeArrowheads="1"/>
          </p:cNvSpPr>
          <p:nvPr>
            <p:ph type="body" idx="4294967295"/>
          </p:nvPr>
        </p:nvSpPr>
        <p:spPr>
          <a:xfrm>
            <a:off x="971550" y="1773238"/>
            <a:ext cx="2879725" cy="447675"/>
          </a:xfrm>
        </p:spPr>
        <p:txBody>
          <a:bodyPr/>
          <a:lstStyle/>
          <a:p>
            <a:pPr eaLnBrk="1" hangingPunct="1">
              <a:spcBef>
                <a:spcPts val="300"/>
              </a:spcBef>
            </a:pPr>
            <a:r>
              <a:rPr lang="zh-CN" altLang="en-US" smtClean="0">
                <a:ea typeface="宋体" panose="02010600030101010101" pitchFamily="2" charset="-122"/>
              </a:rPr>
              <a:t>正式的用例描述</a:t>
            </a:r>
          </a:p>
        </p:txBody>
      </p:sp>
      <p:pic>
        <p:nvPicPr>
          <p:cNvPr id="2662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 y="2319338"/>
            <a:ext cx="9167813" cy="450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8E203074-9A7B-4F3A-9C48-24FFD5FA8834}" type="slidenum">
              <a:rPr lang="en-US" altLang="zh-CN" sz="1000"/>
              <a:pPr algn="r" eaLnBrk="1" hangingPunct="1">
                <a:spcBef>
                  <a:spcPct val="0"/>
                </a:spcBef>
                <a:buClrTx/>
                <a:buSzTx/>
                <a:buFontTx/>
                <a:buNone/>
              </a:pPr>
              <a:t>17</a:t>
            </a:fld>
            <a:endParaRPr lang="en-US" altLang="zh-CN" sz="1000"/>
          </a:p>
        </p:txBody>
      </p:sp>
      <p:sp>
        <p:nvSpPr>
          <p:cNvPr id="27651" name="Rectangle 2"/>
          <p:cNvSpPr>
            <a:spLocks noGrp="1" noChangeArrowheads="1"/>
          </p:cNvSpPr>
          <p:nvPr>
            <p:ph type="title" idx="4294967295"/>
          </p:nvPr>
        </p:nvSpPr>
        <p:spPr>
          <a:xfrm>
            <a:off x="1258888" y="1066800"/>
            <a:ext cx="7915275" cy="633413"/>
          </a:xfrm>
        </p:spPr>
        <p:txBody>
          <a:bodyPr/>
          <a:lstStyle/>
          <a:p>
            <a:pPr eaLnBrk="1" hangingPunct="1">
              <a:spcBef>
                <a:spcPts val="300"/>
              </a:spcBef>
            </a:pPr>
            <a:r>
              <a:rPr lang="zh-CN" altLang="en-US" smtClean="0">
                <a:ea typeface="宋体" panose="02010600030101010101" pitchFamily="2" charset="-122"/>
              </a:rPr>
              <a:t>编写正规的用例</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27652" name="Rectangle 3"/>
          <p:cNvSpPr>
            <a:spLocks noGrp="1" noChangeArrowheads="1"/>
          </p:cNvSpPr>
          <p:nvPr>
            <p:ph type="body" idx="4294967295"/>
          </p:nvPr>
        </p:nvSpPr>
        <p:spPr>
          <a:xfrm>
            <a:off x="971550" y="1773238"/>
            <a:ext cx="2879725" cy="447675"/>
          </a:xfrm>
        </p:spPr>
        <p:txBody>
          <a:bodyPr/>
          <a:lstStyle/>
          <a:p>
            <a:pPr eaLnBrk="1" hangingPunct="1">
              <a:spcBef>
                <a:spcPts val="300"/>
              </a:spcBef>
            </a:pPr>
            <a:r>
              <a:rPr lang="zh-CN" altLang="en-US" smtClean="0">
                <a:ea typeface="宋体" panose="02010600030101010101" pitchFamily="2" charset="-122"/>
              </a:rPr>
              <a:t>正式的用例描述</a:t>
            </a:r>
          </a:p>
        </p:txBody>
      </p:sp>
      <p:pic>
        <p:nvPicPr>
          <p:cNvPr id="2765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97113"/>
            <a:ext cx="91741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F5EF38F0-8DCB-4296-8E96-2F5A04CFCDD7}" type="slidenum">
              <a:rPr lang="en-US" altLang="zh-CN" sz="1000"/>
              <a:pPr algn="r" eaLnBrk="1" hangingPunct="1">
                <a:spcBef>
                  <a:spcPct val="0"/>
                </a:spcBef>
                <a:buClrTx/>
                <a:buSzTx/>
                <a:buFontTx/>
                <a:buNone/>
              </a:pPr>
              <a:t>18</a:t>
            </a:fld>
            <a:endParaRPr lang="en-US" altLang="zh-CN" sz="1000"/>
          </a:p>
        </p:txBody>
      </p:sp>
      <p:sp>
        <p:nvSpPr>
          <p:cNvPr id="28675" name="Rectangle 2"/>
          <p:cNvSpPr>
            <a:spLocks noGrp="1" noChangeArrowheads="1"/>
          </p:cNvSpPr>
          <p:nvPr>
            <p:ph type="title" idx="4294967295"/>
          </p:nvPr>
        </p:nvSpPr>
        <p:spPr>
          <a:xfrm>
            <a:off x="1258888" y="1066800"/>
            <a:ext cx="7915275" cy="633413"/>
          </a:xfrm>
        </p:spPr>
        <p:txBody>
          <a:bodyPr/>
          <a:lstStyle/>
          <a:p>
            <a:pPr eaLnBrk="1" hangingPunct="1">
              <a:spcBef>
                <a:spcPts val="300"/>
              </a:spcBef>
            </a:pPr>
            <a:r>
              <a:rPr lang="zh-CN" altLang="en-US" smtClean="0">
                <a:ea typeface="宋体" panose="02010600030101010101" pitchFamily="2" charset="-122"/>
              </a:rPr>
              <a:t>编写正规的用例</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28676" name="Rectangle 3"/>
          <p:cNvSpPr>
            <a:spLocks noGrp="1" noChangeArrowheads="1"/>
          </p:cNvSpPr>
          <p:nvPr>
            <p:ph type="body" idx="4294967295"/>
          </p:nvPr>
        </p:nvSpPr>
        <p:spPr>
          <a:xfrm>
            <a:off x="971550" y="1773238"/>
            <a:ext cx="2879725" cy="447675"/>
          </a:xfrm>
        </p:spPr>
        <p:txBody>
          <a:bodyPr/>
          <a:lstStyle/>
          <a:p>
            <a:pPr eaLnBrk="1" hangingPunct="1">
              <a:spcBef>
                <a:spcPts val="300"/>
              </a:spcBef>
            </a:pPr>
            <a:r>
              <a:rPr lang="zh-CN" altLang="en-US" smtClean="0">
                <a:ea typeface="宋体" panose="02010600030101010101" pitchFamily="2" charset="-122"/>
              </a:rPr>
              <a:t>正式的用例描述</a:t>
            </a:r>
          </a:p>
        </p:txBody>
      </p:sp>
      <p:pic>
        <p:nvPicPr>
          <p:cNvPr id="28677"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13" y="2319338"/>
            <a:ext cx="9180513"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92FF775B-99CC-46D0-92C9-16418CEA927F}" type="slidenum">
              <a:rPr lang="en-US" altLang="zh-CN" sz="1000"/>
              <a:pPr algn="r" eaLnBrk="1" hangingPunct="1">
                <a:spcBef>
                  <a:spcPct val="0"/>
                </a:spcBef>
                <a:buClrTx/>
                <a:buSzTx/>
                <a:buFontTx/>
                <a:buNone/>
              </a:pPr>
              <a:t>19</a:t>
            </a:fld>
            <a:endParaRPr lang="en-US" altLang="zh-CN" sz="1000"/>
          </a:p>
        </p:txBody>
      </p:sp>
      <p:sp>
        <p:nvSpPr>
          <p:cNvPr id="29699" name="Rectangle 2"/>
          <p:cNvSpPr>
            <a:spLocks noGrp="1" noChangeArrowheads="1"/>
          </p:cNvSpPr>
          <p:nvPr>
            <p:ph type="title" idx="4294967295"/>
          </p:nvPr>
        </p:nvSpPr>
        <p:spPr>
          <a:xfrm>
            <a:off x="1258888" y="1066800"/>
            <a:ext cx="7885112" cy="633413"/>
          </a:xfrm>
        </p:spPr>
        <p:txBody>
          <a:bodyPr/>
          <a:lstStyle/>
          <a:p>
            <a:pPr eaLnBrk="1" hangingPunct="1"/>
            <a:r>
              <a:rPr lang="zh-CN" altLang="en-US" smtClean="0">
                <a:ea typeface="宋体" panose="02010600030101010101" pitchFamily="2" charset="-122"/>
              </a:rPr>
              <a:t>绘制用例图</a:t>
            </a:r>
            <a:endParaRPr lang="en-US" altLang="zh-CN" smtClean="0">
              <a:ea typeface="宋体" panose="02010600030101010101" pitchFamily="2" charset="-122"/>
            </a:endParaRPr>
          </a:p>
        </p:txBody>
      </p:sp>
      <p:sp>
        <p:nvSpPr>
          <p:cNvPr id="29700" name="Rectangle 3"/>
          <p:cNvSpPr>
            <a:spLocks noGrp="1" noChangeArrowheads="1"/>
          </p:cNvSpPr>
          <p:nvPr>
            <p:ph type="body" idx="4294967295"/>
          </p:nvPr>
        </p:nvSpPr>
        <p:spPr>
          <a:xfrm>
            <a:off x="539750" y="1773238"/>
            <a:ext cx="7086600" cy="447675"/>
          </a:xfrm>
        </p:spPr>
        <p:txBody>
          <a:bodyPr/>
          <a:lstStyle/>
          <a:p>
            <a:pPr eaLnBrk="1" hangingPunct="1">
              <a:spcBef>
                <a:spcPts val="300"/>
              </a:spcBef>
            </a:pPr>
            <a:r>
              <a:rPr lang="en-US" altLang="zh-CN" smtClean="0">
                <a:ea typeface="宋体" panose="02010600030101010101" pitchFamily="2" charset="-122"/>
              </a:rPr>
              <a:t>Use-Case Diagram</a:t>
            </a:r>
          </a:p>
        </p:txBody>
      </p:sp>
      <p:graphicFrame>
        <p:nvGraphicFramePr>
          <p:cNvPr id="29701" name="Object 5"/>
          <p:cNvGraphicFramePr>
            <a:graphicFrameLocks noChangeAspect="1"/>
          </p:cNvGraphicFramePr>
          <p:nvPr/>
        </p:nvGraphicFramePr>
        <p:xfrm>
          <a:off x="0" y="1806575"/>
          <a:ext cx="9109075" cy="4899025"/>
        </p:xfrm>
        <a:graphic>
          <a:graphicData uri="http://schemas.openxmlformats.org/presentationml/2006/ole">
            <mc:AlternateContent xmlns:mc="http://schemas.openxmlformats.org/markup-compatibility/2006">
              <mc:Choice xmlns:v="urn:schemas-microsoft-com:vml" Requires="v">
                <p:oleObj spid="_x0000_s29870" name="BMP 图像" r:id="rId3" imgW="3657143" imgH="3409524" progId="Paint.Picture">
                  <p:embed/>
                </p:oleObj>
              </mc:Choice>
              <mc:Fallback>
                <p:oleObj name="BMP 图像" r:id="rId3" imgW="3657143" imgH="3409524"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06575"/>
                        <a:ext cx="910907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1219200" y="1066800"/>
            <a:ext cx="7924800" cy="633413"/>
          </a:xfrm>
        </p:spPr>
        <p:txBody>
          <a:bodyPr/>
          <a:lstStyle/>
          <a:p>
            <a:r>
              <a:rPr lang="en-US" altLang="zh-CN" smtClean="0">
                <a:ea typeface="宋体" panose="02010600030101010101" pitchFamily="2" charset="-122"/>
              </a:rPr>
              <a:t>Contents &amp; Requirements</a:t>
            </a:r>
            <a:endParaRPr lang="zh-CN" altLang="en-US" smtClean="0">
              <a:ea typeface="宋体" panose="02010600030101010101" pitchFamily="2" charset="-122"/>
            </a:endParaRPr>
          </a:p>
        </p:txBody>
      </p:sp>
      <p:sp>
        <p:nvSpPr>
          <p:cNvPr id="5123" name="Rectangle 3"/>
          <p:cNvSpPr>
            <a:spLocks noGrp="1" noChangeArrowheads="1"/>
          </p:cNvSpPr>
          <p:nvPr>
            <p:ph type="body" idx="4294967295"/>
          </p:nvPr>
        </p:nvSpPr>
        <p:spPr>
          <a:xfrm>
            <a:off x="914400" y="1752600"/>
            <a:ext cx="8229600" cy="5105400"/>
          </a:xfrm>
        </p:spPr>
        <p:txBody>
          <a:bodyPr/>
          <a:lstStyle/>
          <a:p>
            <a:r>
              <a:rPr lang="en-US" altLang="zh-CN" dirty="0" smtClean="0">
                <a:ea typeface="宋体" panose="02010600030101010101" pitchFamily="2" charset="-122"/>
              </a:rPr>
              <a:t>Contents</a:t>
            </a:r>
          </a:p>
          <a:p>
            <a:pPr lvl="1"/>
            <a:r>
              <a:rPr lang="en-US" altLang="zh-CN" dirty="0" smtClean="0">
                <a:ea typeface="宋体" panose="02010600030101010101" pitchFamily="2" charset="-122"/>
              </a:rPr>
              <a:t>(1)Knowledge point 1: Requirements Analysis Approaches</a:t>
            </a:r>
          </a:p>
          <a:p>
            <a:pPr lvl="1"/>
            <a:r>
              <a:rPr lang="en-US" altLang="zh-CN" dirty="0" smtClean="0">
                <a:ea typeface="宋体" panose="02010600030101010101" pitchFamily="2" charset="-122"/>
              </a:rPr>
              <a:t>(2)Knowledge point 2: UML Models</a:t>
            </a:r>
          </a:p>
          <a:p>
            <a:pPr lvl="1"/>
            <a:r>
              <a:rPr lang="en-US" altLang="zh-CN" dirty="0" smtClean="0">
                <a:ea typeface="宋体" panose="02010600030101010101" pitchFamily="2" charset="-122"/>
              </a:rPr>
              <a:t>(3)Knowledge point 3: Flow-Oriented Modeling, Object-Oriented Modeling</a:t>
            </a:r>
          </a:p>
          <a:p>
            <a:pPr lvl="1"/>
            <a:r>
              <a:rPr lang="en-US" altLang="zh-CN" dirty="0" smtClean="0">
                <a:ea typeface="宋体" panose="02010600030101010101" pitchFamily="2" charset="-122"/>
              </a:rPr>
              <a:t>(4)Knowledge point 4: Behavioral Model</a:t>
            </a:r>
          </a:p>
          <a:p>
            <a:pPr lvl="1"/>
            <a:r>
              <a:rPr lang="en-US" altLang="zh-CN" dirty="0" smtClean="0">
                <a:ea typeface="宋体" panose="02010600030101010101" pitchFamily="2" charset="-122"/>
              </a:rPr>
              <a:t>(5)Knowledge point 5: Pattern for Requirements Modeling</a:t>
            </a:r>
          </a:p>
          <a:p>
            <a:r>
              <a:rPr lang="en-US" altLang="zh-CN" dirty="0" smtClean="0">
                <a:ea typeface="宋体" panose="02010600030101010101" pitchFamily="2" charset="-122"/>
              </a:rPr>
              <a:t>Requirements: </a:t>
            </a:r>
          </a:p>
          <a:p>
            <a:pPr lvl="1"/>
            <a:r>
              <a:rPr lang="en-US" altLang="zh-CN" dirty="0" smtClean="0">
                <a:ea typeface="宋体" panose="02010600030101010101" pitchFamily="2" charset="-122"/>
              </a:rPr>
              <a:t>Master the conception and method of requirement analysis methods</a:t>
            </a:r>
          </a:p>
          <a:p>
            <a:pPr lvl="1"/>
            <a:r>
              <a:rPr lang="en-US" altLang="zh-CN" dirty="0" smtClean="0">
                <a:ea typeface="宋体" panose="02010600030101010101" pitchFamily="2" charset="-122"/>
              </a:rPr>
              <a:t>Understand the user requirement and system requirement</a:t>
            </a:r>
          </a:p>
          <a:p>
            <a:pPr lvl="1"/>
            <a:r>
              <a:rPr lang="en-US" altLang="zh-CN" dirty="0" smtClean="0">
                <a:ea typeface="宋体" panose="02010600030101010101" pitchFamily="2" charset="-122"/>
              </a:rPr>
              <a:t>Master the main content of Flow-Oriented and Object-Oriented Modeling.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5"/>
          <p:cNvGraphicFramePr>
            <a:graphicFrameLocks noChangeAspect="1"/>
          </p:cNvGraphicFramePr>
          <p:nvPr/>
        </p:nvGraphicFramePr>
        <p:xfrm>
          <a:off x="122238" y="0"/>
          <a:ext cx="8986837" cy="6858000"/>
        </p:xfrm>
        <a:graphic>
          <a:graphicData uri="http://schemas.openxmlformats.org/presentationml/2006/ole">
            <mc:AlternateContent xmlns:mc="http://schemas.openxmlformats.org/markup-compatibility/2006">
              <mc:Choice xmlns:v="urn:schemas-microsoft-com:vml" Requires="v">
                <p:oleObj spid="_x0000_s30894" name="BMP 图像" r:id="rId3" imgW="3315163" imgH="4657143" progId="Paint.Picture">
                  <p:embed/>
                </p:oleObj>
              </mc:Choice>
              <mc:Fallback>
                <p:oleObj name="BMP 图像" r:id="rId3" imgW="3315163" imgH="4657143"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8" y="0"/>
                        <a:ext cx="89868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3"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3787838A-784F-4320-AFC1-56790B2EB958}" type="slidenum">
              <a:rPr lang="en-US" altLang="zh-CN" sz="1000"/>
              <a:pPr algn="r" eaLnBrk="1" hangingPunct="1">
                <a:spcBef>
                  <a:spcPct val="0"/>
                </a:spcBef>
                <a:buClrTx/>
                <a:buSzTx/>
                <a:buFontTx/>
                <a:buNone/>
              </a:pPr>
              <a:t>20</a:t>
            </a:fld>
            <a:endParaRPr lang="en-US" altLang="zh-CN" sz="1000"/>
          </a:p>
        </p:txBody>
      </p:sp>
      <p:sp>
        <p:nvSpPr>
          <p:cNvPr id="30724" name="Rectangle 2"/>
          <p:cNvSpPr>
            <a:spLocks noGrp="1" noChangeArrowheads="1"/>
          </p:cNvSpPr>
          <p:nvPr>
            <p:ph type="title" idx="4294967295"/>
          </p:nvPr>
        </p:nvSpPr>
        <p:spPr>
          <a:xfrm>
            <a:off x="161925" y="46038"/>
            <a:ext cx="3762375" cy="1255712"/>
          </a:xfrm>
        </p:spPr>
        <p:txBody>
          <a:bodyPr/>
          <a:lstStyle/>
          <a:p>
            <a:pPr eaLnBrk="1" hangingPunct="1"/>
            <a:r>
              <a:rPr lang="zh-CN" altLang="en-US" smtClean="0">
                <a:ea typeface="宋体" panose="02010600030101010101" pitchFamily="2" charset="-122"/>
              </a:rPr>
              <a:t>用活动图做用例补充 </a:t>
            </a:r>
            <a:r>
              <a:rPr lang="en-US" altLang="zh-CN" smtClean="0">
                <a:ea typeface="宋体" panose="02010600030101010101" pitchFamily="2" charset="-122"/>
              </a:rPr>
              <a:t>(P141)</a:t>
            </a:r>
          </a:p>
        </p:txBody>
      </p:sp>
      <p:sp>
        <p:nvSpPr>
          <p:cNvPr id="30725" name="Rectangle 3"/>
          <p:cNvSpPr>
            <a:spLocks noGrp="1" noChangeArrowheads="1"/>
          </p:cNvSpPr>
          <p:nvPr>
            <p:ph type="body" idx="4294967295"/>
          </p:nvPr>
        </p:nvSpPr>
        <p:spPr>
          <a:xfrm>
            <a:off x="6804025" y="2924175"/>
            <a:ext cx="2308225" cy="3933825"/>
          </a:xfrm>
        </p:spPr>
        <p:txBody>
          <a:bodyPr/>
          <a:lstStyle/>
          <a:p>
            <a:pPr eaLnBrk="1" hangingPunct="1">
              <a:spcBef>
                <a:spcPts val="300"/>
              </a:spcBef>
            </a:pPr>
            <a:r>
              <a:rPr lang="en-US" altLang="zh-CN" smtClean="0">
                <a:ea typeface="宋体" panose="02010600030101010101" pitchFamily="2" charset="-122"/>
              </a:rPr>
              <a:t>Activity Diagram</a:t>
            </a:r>
          </a:p>
          <a:p>
            <a:pPr eaLnBrk="1" hangingPunct="1">
              <a:spcBef>
                <a:spcPts val="300"/>
              </a:spcBef>
            </a:pPr>
            <a:r>
              <a:rPr lang="zh-CN" altLang="en-US" b="1" smtClean="0">
                <a:solidFill>
                  <a:srgbClr val="C00000"/>
                </a:solidFill>
                <a:ea typeface="宋体" panose="02010600030101010101" pitchFamily="2" charset="-122"/>
              </a:rPr>
              <a:t>一个</a:t>
            </a:r>
            <a:r>
              <a:rPr lang="en-US" altLang="zh-CN" b="1" smtClean="0">
                <a:solidFill>
                  <a:srgbClr val="C00000"/>
                </a:solidFill>
                <a:ea typeface="宋体" panose="02010600030101010101" pitchFamily="2" charset="-122"/>
              </a:rPr>
              <a:t>UML</a:t>
            </a:r>
            <a:r>
              <a:rPr lang="zh-CN" altLang="en-US" b="1" smtClean="0">
                <a:solidFill>
                  <a:srgbClr val="C00000"/>
                </a:solidFill>
                <a:ea typeface="宋体" panose="02010600030101010101" pitchFamily="2" charset="-122"/>
              </a:rPr>
              <a:t>活动图表现了实施某功能时，发生的动作和判定</a:t>
            </a:r>
            <a:endParaRPr lang="en-US" altLang="zh-CN" b="1" smtClean="0">
              <a:solidFill>
                <a:srgbClr val="C0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5"/>
          <p:cNvGraphicFramePr>
            <a:graphicFrameLocks noChangeAspect="1"/>
          </p:cNvGraphicFramePr>
          <p:nvPr/>
        </p:nvGraphicFramePr>
        <p:xfrm>
          <a:off x="0" y="115888"/>
          <a:ext cx="9109075" cy="6696075"/>
        </p:xfrm>
        <a:graphic>
          <a:graphicData uri="http://schemas.openxmlformats.org/presentationml/2006/ole">
            <mc:AlternateContent xmlns:mc="http://schemas.openxmlformats.org/markup-compatibility/2006">
              <mc:Choice xmlns:v="urn:schemas-microsoft-com:vml" Requires="v">
                <p:oleObj spid="_x0000_s31917" name="BMP 图像" r:id="rId3" imgW="5315692" imgH="4952381" progId="Paint.Picture">
                  <p:embed/>
                </p:oleObj>
              </mc:Choice>
              <mc:Fallback>
                <p:oleObj name="BMP 图像" r:id="rId3" imgW="5315692" imgH="4952381"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5888"/>
                        <a:ext cx="9109075" cy="669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7"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E2B1D680-2C7F-4B18-90FC-5CC3D27F78B0}" type="slidenum">
              <a:rPr lang="en-US" altLang="zh-CN" sz="1000"/>
              <a:pPr algn="r" eaLnBrk="1" hangingPunct="1">
                <a:spcBef>
                  <a:spcPct val="0"/>
                </a:spcBef>
                <a:buClrTx/>
                <a:buSzTx/>
                <a:buFontTx/>
                <a:buNone/>
              </a:pPr>
              <a:t>21</a:t>
            </a:fld>
            <a:endParaRPr lang="en-US" altLang="zh-CN" sz="1000"/>
          </a:p>
        </p:txBody>
      </p:sp>
      <p:sp>
        <p:nvSpPr>
          <p:cNvPr id="31748" name="Rectangle 3"/>
          <p:cNvSpPr>
            <a:spLocks noGrp="1" noChangeArrowheads="1"/>
          </p:cNvSpPr>
          <p:nvPr>
            <p:ph type="body" idx="4294967295"/>
          </p:nvPr>
        </p:nvSpPr>
        <p:spPr>
          <a:xfrm>
            <a:off x="34925" y="5805488"/>
            <a:ext cx="6840538" cy="1052512"/>
          </a:xfrm>
        </p:spPr>
        <p:txBody>
          <a:bodyPr/>
          <a:lstStyle/>
          <a:p>
            <a:pPr eaLnBrk="1" hangingPunct="1">
              <a:spcBef>
                <a:spcPts val="300"/>
              </a:spcBef>
            </a:pPr>
            <a:r>
              <a:rPr lang="en-US" altLang="zh-CN" b="1" smtClean="0">
                <a:solidFill>
                  <a:srgbClr val="C00000"/>
                </a:solidFill>
                <a:ea typeface="宋体" panose="02010600030101010101" pitchFamily="2" charset="-122"/>
              </a:rPr>
              <a:t>UML</a:t>
            </a:r>
            <a:r>
              <a:rPr lang="zh-CN" altLang="en-US" b="1" smtClean="0">
                <a:solidFill>
                  <a:srgbClr val="C00000"/>
                </a:solidFill>
                <a:ea typeface="宋体" panose="02010600030101010101" pitchFamily="2" charset="-122"/>
              </a:rPr>
              <a:t>泳道图是活动图的一种变形，表现了活动流和一些判定，并指明由哪个参与者实施</a:t>
            </a:r>
            <a:endParaRPr lang="en-US" altLang="zh-CN" b="1" smtClean="0">
              <a:solidFill>
                <a:srgbClr val="C0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755650" y="1776413"/>
            <a:ext cx="8388350" cy="5081587"/>
          </a:xfrm>
        </p:spPr>
        <p:txBody>
          <a:bodyPr/>
          <a:lstStyle/>
          <a:p>
            <a:pPr marL="0" indent="0" eaLnBrk="1" hangingPunct="1">
              <a:spcBef>
                <a:spcPts val="300"/>
              </a:spcBef>
              <a:buFont typeface="Wingdings" panose="05000000000000000000" pitchFamily="2" charset="2"/>
              <a:buNone/>
            </a:pPr>
            <a:r>
              <a:rPr lang="zh-CN" altLang="en-US" sz="2800" b="1" smtClean="0">
                <a:ea typeface="宋体" panose="02010600030101010101" pitchFamily="2" charset="-122"/>
              </a:rPr>
              <a:t>总结</a:t>
            </a:r>
            <a:endParaRPr lang="en-US" altLang="zh-CN" sz="2800" b="1" smtClean="0">
              <a:ea typeface="宋体" panose="02010600030101010101" pitchFamily="2" charset="-122"/>
            </a:endParaRPr>
          </a:p>
          <a:p>
            <a:pPr marL="0" indent="0" eaLnBrk="1" hangingPunct="1">
              <a:spcBef>
                <a:spcPts val="300"/>
              </a:spcBef>
            </a:pPr>
            <a:r>
              <a:rPr lang="zh-CN" altLang="en-US" smtClean="0">
                <a:ea typeface="宋体" panose="02010600030101010101" pitchFamily="2" charset="-122"/>
              </a:rPr>
              <a:t>编制</a:t>
            </a:r>
            <a:r>
              <a:rPr lang="zh-CN" altLang="en-US" b="1" smtClean="0">
                <a:solidFill>
                  <a:srgbClr val="FF0000"/>
                </a:solidFill>
                <a:ea typeface="宋体" panose="02010600030101010101" pitchFamily="2" charset="-122"/>
              </a:rPr>
              <a:t>每一个</a:t>
            </a:r>
            <a:r>
              <a:rPr lang="zh-CN" altLang="en-US" smtClean="0">
                <a:ea typeface="宋体" panose="02010600030101010101" pitchFamily="2" charset="-122"/>
              </a:rPr>
              <a:t>用例（</a:t>
            </a:r>
            <a:r>
              <a:rPr lang="en-US" altLang="zh-CN" smtClean="0">
                <a:ea typeface="宋体" panose="02010600030101010101" pitchFamily="2" charset="-122"/>
              </a:rPr>
              <a:t>use-case</a:t>
            </a:r>
            <a:r>
              <a:rPr lang="zh-CN" altLang="en-US" smtClean="0">
                <a:ea typeface="宋体" panose="02010600030101010101" pitchFamily="2" charset="-122"/>
              </a:rPr>
              <a:t>）</a:t>
            </a:r>
            <a:endParaRPr lang="en-US" altLang="zh-CN" smtClean="0">
              <a:ea typeface="宋体" panose="02010600030101010101" pitchFamily="2" charset="-122"/>
            </a:endParaRPr>
          </a:p>
          <a:p>
            <a:pPr lvl="1" eaLnBrk="1" hangingPunct="1">
              <a:spcBef>
                <a:spcPts val="300"/>
              </a:spcBef>
            </a:pPr>
            <a:r>
              <a:rPr lang="zh-CN" altLang="en-US" smtClean="0">
                <a:ea typeface="宋体" panose="02010600030101010101" pitchFamily="2" charset="-122"/>
              </a:rPr>
              <a:t>设计初始用例</a:t>
            </a:r>
            <a:r>
              <a:rPr lang="en-US" altLang="zh-CN" smtClean="0">
                <a:ea typeface="宋体" panose="02010600030101010101" pitchFamily="2" charset="-122"/>
              </a:rPr>
              <a:t>——</a:t>
            </a:r>
            <a:r>
              <a:rPr lang="zh-CN" altLang="en-US" smtClean="0">
                <a:ea typeface="宋体" panose="02010600030101010101" pitchFamily="2" charset="-122"/>
              </a:rPr>
              <a:t>主事件流</a:t>
            </a:r>
            <a:endParaRPr lang="en-US" altLang="zh-CN" smtClean="0">
              <a:ea typeface="宋体" panose="02010600030101010101" pitchFamily="2" charset="-122"/>
            </a:endParaRPr>
          </a:p>
          <a:p>
            <a:pPr lvl="1" eaLnBrk="1" hangingPunct="1">
              <a:spcBef>
                <a:spcPts val="300"/>
              </a:spcBef>
            </a:pPr>
            <a:r>
              <a:rPr lang="zh-CN" altLang="en-US" smtClean="0">
                <a:ea typeface="宋体" panose="02010600030101010101" pitchFamily="2" charset="-122"/>
              </a:rPr>
              <a:t>精化用例</a:t>
            </a:r>
            <a:r>
              <a:rPr lang="en-US" altLang="zh-CN" smtClean="0">
                <a:ea typeface="宋体" panose="02010600030101010101" pitchFamily="2" charset="-122"/>
              </a:rPr>
              <a:t>——</a:t>
            </a:r>
            <a:r>
              <a:rPr lang="zh-CN" altLang="en-US" smtClean="0">
                <a:ea typeface="宋体" panose="02010600030101010101" pitchFamily="2" charset="-122"/>
              </a:rPr>
              <a:t>异常（次）事件流</a:t>
            </a:r>
            <a:endParaRPr lang="en-US" altLang="zh-CN" smtClean="0">
              <a:ea typeface="宋体" panose="02010600030101010101" pitchFamily="2" charset="-122"/>
            </a:endParaRPr>
          </a:p>
          <a:p>
            <a:pPr marL="0" indent="0" eaLnBrk="1" hangingPunct="1">
              <a:spcBef>
                <a:spcPts val="300"/>
              </a:spcBef>
            </a:pPr>
            <a:r>
              <a:rPr lang="zh-CN" altLang="en-US" smtClean="0">
                <a:ea typeface="宋体" panose="02010600030101010101" pitchFamily="2" charset="-122"/>
              </a:rPr>
              <a:t>绘制用例图</a:t>
            </a:r>
            <a:endParaRPr lang="en-US" altLang="zh-CN" smtClean="0">
              <a:ea typeface="宋体" panose="02010600030101010101" pitchFamily="2" charset="-122"/>
            </a:endParaRPr>
          </a:p>
          <a:p>
            <a:pPr lvl="1" eaLnBrk="1" hangingPunct="1">
              <a:spcBef>
                <a:spcPts val="300"/>
              </a:spcBef>
            </a:pPr>
            <a:endParaRPr lang="en-US" altLang="zh-CN" smtClean="0">
              <a:ea typeface="宋体" panose="02010600030101010101" pitchFamily="2" charset="-122"/>
            </a:endParaRPr>
          </a:p>
          <a:p>
            <a:pPr lvl="1" eaLnBrk="1" hangingPunct="1">
              <a:spcBef>
                <a:spcPts val="300"/>
              </a:spcBef>
            </a:pPr>
            <a:endParaRPr lang="en-US" altLang="zh-CN" smtClean="0">
              <a:ea typeface="宋体" panose="02010600030101010101" pitchFamily="2" charset="-122"/>
            </a:endParaRPr>
          </a:p>
          <a:p>
            <a:pPr lvl="1" eaLnBrk="1" hangingPunct="1">
              <a:spcBef>
                <a:spcPts val="300"/>
              </a:spcBef>
            </a:pPr>
            <a:endParaRPr lang="en-US" altLang="zh-CN" smtClean="0">
              <a:ea typeface="宋体" panose="02010600030101010101" pitchFamily="2" charset="-122"/>
            </a:endParaRPr>
          </a:p>
          <a:p>
            <a:pPr lvl="1" eaLnBrk="1" hangingPunct="1">
              <a:spcBef>
                <a:spcPts val="300"/>
              </a:spcBef>
            </a:pPr>
            <a:endParaRPr lang="en-US" altLang="zh-CN" smtClean="0">
              <a:ea typeface="宋体" panose="02010600030101010101" pitchFamily="2" charset="-122"/>
            </a:endParaRPr>
          </a:p>
          <a:p>
            <a:pPr marL="0" indent="0" eaLnBrk="1" hangingPunct="1">
              <a:spcBef>
                <a:spcPts val="300"/>
              </a:spcBef>
            </a:pPr>
            <a:r>
              <a:rPr lang="zh-CN" altLang="en-US" smtClean="0">
                <a:ea typeface="宋体" panose="02010600030101010101" pitchFamily="2" charset="-122"/>
              </a:rPr>
              <a:t>特殊用例补充说明</a:t>
            </a:r>
            <a:endParaRPr lang="en-US" altLang="zh-CN" smtClean="0">
              <a:ea typeface="宋体" panose="02010600030101010101" pitchFamily="2" charset="-122"/>
            </a:endParaRPr>
          </a:p>
          <a:p>
            <a:pPr lvl="1" eaLnBrk="1" hangingPunct="1">
              <a:spcBef>
                <a:spcPts val="300"/>
              </a:spcBef>
            </a:pPr>
            <a:r>
              <a:rPr lang="zh-CN" altLang="en-US" smtClean="0">
                <a:ea typeface="宋体" panose="02010600030101010101" pitchFamily="2" charset="-122"/>
              </a:rPr>
              <a:t>活动图</a:t>
            </a:r>
            <a:endParaRPr lang="en-US" altLang="zh-CN" smtClean="0">
              <a:ea typeface="宋体" panose="02010600030101010101" pitchFamily="2" charset="-122"/>
            </a:endParaRPr>
          </a:p>
          <a:p>
            <a:pPr lvl="1" eaLnBrk="1" hangingPunct="1">
              <a:spcBef>
                <a:spcPts val="300"/>
              </a:spcBef>
            </a:pPr>
            <a:r>
              <a:rPr lang="zh-CN" altLang="en-US" smtClean="0">
                <a:ea typeface="宋体" panose="02010600030101010101" pitchFamily="2" charset="-122"/>
              </a:rPr>
              <a:t>带泳道的活动图</a:t>
            </a:r>
            <a:endParaRPr lang="en-US" altLang="zh-CN" smtClean="0">
              <a:ea typeface="宋体" panose="02010600030101010101" pitchFamily="2" charset="-122"/>
            </a:endParaRPr>
          </a:p>
        </p:txBody>
      </p:sp>
      <p:graphicFrame>
        <p:nvGraphicFramePr>
          <p:cNvPr id="32771" name="Object 5"/>
          <p:cNvGraphicFramePr>
            <a:graphicFrameLocks noChangeAspect="1"/>
          </p:cNvGraphicFramePr>
          <p:nvPr/>
        </p:nvGraphicFramePr>
        <p:xfrm>
          <a:off x="3689350" y="3476625"/>
          <a:ext cx="5149850" cy="2771775"/>
        </p:xfrm>
        <a:graphic>
          <a:graphicData uri="http://schemas.openxmlformats.org/presentationml/2006/ole">
            <mc:AlternateContent xmlns:mc="http://schemas.openxmlformats.org/markup-compatibility/2006">
              <mc:Choice xmlns:v="urn:schemas-microsoft-com:vml" Requires="v">
                <p:oleObj spid="_x0000_s32942" name="BMP 图像" r:id="rId4" imgW="3657143" imgH="3409524" progId="Paint.Picture">
                  <p:embed/>
                </p:oleObj>
              </mc:Choice>
              <mc:Fallback>
                <p:oleObj name="BMP 图像" r:id="rId4" imgW="3657143" imgH="3409524"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9350" y="3476625"/>
                        <a:ext cx="514985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2"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EB11B392-F875-4020-BCED-5BB68D22C7BA}" type="slidenum">
              <a:rPr lang="en-US" altLang="zh-CN" sz="1000"/>
              <a:pPr algn="r" eaLnBrk="1" hangingPunct="1">
                <a:spcBef>
                  <a:spcPct val="0"/>
                </a:spcBef>
                <a:buClrTx/>
                <a:buSzTx/>
                <a:buFontTx/>
                <a:buNone/>
              </a:pPr>
              <a:t>22</a:t>
            </a:fld>
            <a:endParaRPr lang="en-US" altLang="zh-CN" sz="1000"/>
          </a:p>
        </p:txBody>
      </p:sp>
      <p:sp>
        <p:nvSpPr>
          <p:cNvPr id="32773" name="Rectangle 2"/>
          <p:cNvSpPr>
            <a:spLocks noGrp="1" noChangeArrowheads="1"/>
          </p:cNvSpPr>
          <p:nvPr>
            <p:ph type="title" idx="4294967295"/>
          </p:nvPr>
        </p:nvSpPr>
        <p:spPr>
          <a:xfrm>
            <a:off x="1143000" y="1143000"/>
            <a:ext cx="6553200" cy="633413"/>
          </a:xfrm>
        </p:spPr>
        <p:txBody>
          <a:bodyPr/>
          <a:lstStyle/>
          <a:p>
            <a:pPr eaLnBrk="1" hangingPunct="1"/>
            <a:r>
              <a:rPr lang="en-US" altLang="zh-CN" smtClean="0">
                <a:ea typeface="宋体" panose="02010600030101010101" pitchFamily="2" charset="-122"/>
              </a:rPr>
              <a:t>Scenario-Based Modeling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555BE0D2-7242-41F6-AB71-791ACCCFDF13}" type="slidenum">
              <a:rPr lang="en-US" altLang="zh-CN" sz="1000" smtClean="0"/>
              <a:pPr>
                <a:spcBef>
                  <a:spcPct val="0"/>
                </a:spcBef>
                <a:buClrTx/>
                <a:buSzTx/>
                <a:buFontTx/>
                <a:buNone/>
              </a:pPr>
              <a:t>23</a:t>
            </a:fld>
            <a:endParaRPr lang="en-US" altLang="zh-CN" sz="1000" smtClean="0"/>
          </a:p>
        </p:txBody>
      </p:sp>
      <p:sp>
        <p:nvSpPr>
          <p:cNvPr id="34819" name="Rectangle 2"/>
          <p:cNvSpPr>
            <a:spLocks noGrp="1" noChangeArrowheads="1"/>
          </p:cNvSpPr>
          <p:nvPr>
            <p:ph type="title"/>
          </p:nvPr>
        </p:nvSpPr>
        <p:spPr>
          <a:xfrm>
            <a:off x="1225550" y="1125538"/>
            <a:ext cx="7162800" cy="581025"/>
          </a:xfrm>
          <a:noFill/>
        </p:spPr>
        <p:txBody>
          <a:bodyPr lIns="90487" tIns="44450" rIns="90487" bIns="44450" anchor="ctr"/>
          <a:lstStyle/>
          <a:p>
            <a:pPr eaLnBrk="1" hangingPunct="1"/>
            <a:r>
              <a:rPr lang="en-US" altLang="zh-CN" smtClean="0">
                <a:ea typeface="宋体" panose="02010600030101010101" pitchFamily="2" charset="-122"/>
              </a:rPr>
              <a:t>Data Modeling</a:t>
            </a:r>
          </a:p>
        </p:txBody>
      </p:sp>
      <p:sp>
        <p:nvSpPr>
          <p:cNvPr id="34820" name="Rectangle 3"/>
          <p:cNvSpPr>
            <a:spLocks noGrp="1" noChangeArrowheads="1"/>
          </p:cNvSpPr>
          <p:nvPr>
            <p:ph type="body" idx="1"/>
          </p:nvPr>
        </p:nvSpPr>
        <p:spPr>
          <a:xfrm>
            <a:off x="900113" y="1773238"/>
            <a:ext cx="8243887" cy="5084762"/>
          </a:xfrm>
          <a:noFill/>
        </p:spPr>
        <p:txBody>
          <a:bodyPr lIns="90487" tIns="44450" rIns="90487" bIns="44450"/>
          <a:lstStyle/>
          <a:p>
            <a:pPr eaLnBrk="1" hangingPunct="1"/>
            <a:r>
              <a:rPr lang="en-US" altLang="zh-CN" smtClean="0">
                <a:ea typeface="宋体" panose="02010600030101010101" pitchFamily="2" charset="-122"/>
              </a:rPr>
              <a:t>A software engineer or analyst defines all data objects that are processed within the system, the relationships between the data objects, and other information that is pertinent to the relationships. </a:t>
            </a:r>
          </a:p>
          <a:p>
            <a:pPr lvl="1" eaLnBrk="1" hangingPunct="1"/>
            <a:r>
              <a:rPr lang="en-US" altLang="zh-CN" smtClean="0">
                <a:ea typeface="宋体" panose="02010600030101010101" pitchFamily="2" charset="-122"/>
              </a:rPr>
              <a:t>examines </a:t>
            </a:r>
            <a:r>
              <a:rPr lang="en-US" altLang="zh-CN" smtClean="0">
                <a:solidFill>
                  <a:srgbClr val="FF0000"/>
                </a:solidFill>
                <a:ea typeface="宋体" panose="02010600030101010101" pitchFamily="2" charset="-122"/>
              </a:rPr>
              <a:t>data objects </a:t>
            </a:r>
            <a:r>
              <a:rPr lang="en-US" altLang="zh-CN" smtClean="0">
                <a:ea typeface="宋体" panose="02010600030101010101" pitchFamily="2" charset="-122"/>
              </a:rPr>
              <a:t>independently of processing</a:t>
            </a:r>
          </a:p>
          <a:p>
            <a:pPr lvl="1" eaLnBrk="1" hangingPunct="1"/>
            <a:r>
              <a:rPr lang="en-US" altLang="zh-CN" smtClean="0">
                <a:ea typeface="宋体" panose="02010600030101010101" pitchFamily="2" charset="-122"/>
              </a:rPr>
              <a:t>focuses attention on the data domain</a:t>
            </a:r>
          </a:p>
          <a:p>
            <a:pPr lvl="1" eaLnBrk="1" hangingPunct="1"/>
            <a:r>
              <a:rPr lang="en-US" altLang="zh-CN" smtClean="0">
                <a:ea typeface="宋体" panose="02010600030101010101" pitchFamily="2" charset="-122"/>
              </a:rPr>
              <a:t>creates a </a:t>
            </a:r>
            <a:r>
              <a:rPr lang="en-US" altLang="zh-CN" smtClean="0">
                <a:solidFill>
                  <a:srgbClr val="FF0000"/>
                </a:solidFill>
                <a:ea typeface="宋体" panose="02010600030101010101" pitchFamily="2" charset="-122"/>
              </a:rPr>
              <a:t>model</a:t>
            </a:r>
            <a:r>
              <a:rPr lang="en-US" altLang="zh-CN" smtClean="0">
                <a:ea typeface="宋体" panose="02010600030101010101" pitchFamily="2" charset="-122"/>
              </a:rPr>
              <a:t> at the customer’s level of abstraction</a:t>
            </a:r>
          </a:p>
          <a:p>
            <a:pPr lvl="1" eaLnBrk="1" hangingPunct="1"/>
            <a:r>
              <a:rPr lang="en-US" altLang="zh-CN" smtClean="0">
                <a:ea typeface="宋体" panose="02010600030101010101" pitchFamily="2" charset="-122"/>
              </a:rPr>
              <a:t>indicates how data objects </a:t>
            </a:r>
            <a:r>
              <a:rPr lang="en-US" altLang="zh-CN" smtClean="0">
                <a:solidFill>
                  <a:srgbClr val="FF0000"/>
                </a:solidFill>
                <a:ea typeface="宋体" panose="02010600030101010101" pitchFamily="2" charset="-122"/>
              </a:rPr>
              <a:t>relate</a:t>
            </a:r>
            <a:r>
              <a:rPr lang="en-US" altLang="zh-CN" smtClean="0">
                <a:ea typeface="宋体" panose="02010600030101010101" pitchFamily="2" charset="-122"/>
              </a:rPr>
              <a:t> to one another</a:t>
            </a:r>
          </a:p>
          <a:p>
            <a:pPr eaLnBrk="1" hangingPunct="1"/>
            <a:r>
              <a:rPr lang="en-US" altLang="zh-CN" smtClean="0">
                <a:ea typeface="宋体" panose="02010600030101010101" pitchFamily="2" charset="-122"/>
              </a:rPr>
              <a:t>The entity-relationship diagram(ERD) addresses these issues and represents all data objects that are entered, stored, transformed, and produced within an application.</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55F7745D-9E93-4D41-8CBF-0CCBC60A9788}" type="slidenum">
              <a:rPr lang="en-US" altLang="zh-CN" sz="1000" smtClean="0"/>
              <a:pPr>
                <a:spcBef>
                  <a:spcPct val="0"/>
                </a:spcBef>
                <a:buClrTx/>
                <a:buSzTx/>
                <a:buFontTx/>
                <a:buNone/>
              </a:pPr>
              <a:t>24</a:t>
            </a:fld>
            <a:endParaRPr lang="en-US" altLang="zh-CN" sz="1000" smtClean="0"/>
          </a:p>
        </p:txBody>
      </p:sp>
      <p:sp>
        <p:nvSpPr>
          <p:cNvPr id="36867" name="Rectangle 1026"/>
          <p:cNvSpPr>
            <a:spLocks noGrp="1" noChangeArrowheads="1"/>
          </p:cNvSpPr>
          <p:nvPr>
            <p:ph type="title"/>
          </p:nvPr>
        </p:nvSpPr>
        <p:spPr>
          <a:xfrm>
            <a:off x="1187450" y="1066800"/>
            <a:ext cx="7956550" cy="633413"/>
          </a:xfrm>
        </p:spPr>
        <p:txBody>
          <a:bodyPr/>
          <a:lstStyle/>
          <a:p>
            <a:pPr eaLnBrk="1" hangingPunct="1"/>
            <a:r>
              <a:rPr lang="en-US" altLang="zh-CN" smtClean="0">
                <a:ea typeface="宋体" panose="02010600030101010101" pitchFamily="2" charset="-122"/>
              </a:rPr>
              <a:t>Data Object and Attributes</a:t>
            </a:r>
          </a:p>
        </p:txBody>
      </p:sp>
      <p:sp>
        <p:nvSpPr>
          <p:cNvPr id="31748" name="Rectangle 1027"/>
          <p:cNvSpPr>
            <a:spLocks noGrp="1" noChangeArrowheads="1"/>
          </p:cNvSpPr>
          <p:nvPr>
            <p:ph type="body" idx="1"/>
          </p:nvPr>
        </p:nvSpPr>
        <p:spPr>
          <a:xfrm>
            <a:off x="755650" y="1752600"/>
            <a:ext cx="8388350" cy="3295650"/>
          </a:xfrm>
        </p:spPr>
        <p:txBody>
          <a:bodyPr/>
          <a:lstStyle/>
          <a:p>
            <a:pPr eaLnBrk="1" hangingPunct="1">
              <a:spcBef>
                <a:spcPts val="300"/>
              </a:spcBef>
              <a:defRPr/>
            </a:pPr>
            <a:r>
              <a:rPr lang="en-US" altLang="zh-CN" dirty="0" smtClean="0">
                <a:latin typeface="Palatino" pitchFamily="-128" charset="0"/>
                <a:ea typeface="宋体" panose="02010600030101010101" pitchFamily="2" charset="-122"/>
              </a:rPr>
              <a:t>Data object is a representation of almost any </a:t>
            </a:r>
            <a:r>
              <a:rPr lang="en-US" altLang="zh-CN" dirty="0" smtClean="0">
                <a:solidFill>
                  <a:srgbClr val="C00000"/>
                </a:solidFill>
                <a:latin typeface="Palatino" pitchFamily="-128" charset="0"/>
                <a:ea typeface="宋体" panose="02010600030101010101" pitchFamily="2" charset="-122"/>
              </a:rPr>
              <a:t>composite information</a:t>
            </a:r>
            <a:r>
              <a:rPr lang="en-US" altLang="zh-CN" dirty="0" smtClean="0">
                <a:latin typeface="Palatino" pitchFamily="-128" charset="0"/>
                <a:ea typeface="宋体" panose="02010600030101010101" pitchFamily="2" charset="-122"/>
              </a:rPr>
              <a:t> that must be understood by software. </a:t>
            </a:r>
          </a:p>
          <a:p>
            <a:pPr eaLnBrk="1" hangingPunct="1">
              <a:spcBef>
                <a:spcPts val="300"/>
              </a:spcBef>
              <a:defRPr/>
            </a:pPr>
            <a:r>
              <a:rPr lang="en-US" altLang="zh-CN" dirty="0" smtClean="0">
                <a:latin typeface="Palatino" pitchFamily="-128" charset="0"/>
                <a:ea typeface="宋体" panose="02010600030101010101" pitchFamily="2" charset="-122"/>
              </a:rPr>
              <a:t>can be an </a:t>
            </a:r>
            <a:r>
              <a:rPr lang="en-US" altLang="zh-CN" dirty="0" smtClean="0">
                <a:solidFill>
                  <a:schemeClr val="folHlink"/>
                </a:solidFill>
                <a:latin typeface="Palatino" pitchFamily="-128" charset="0"/>
                <a:ea typeface="宋体" panose="02010600030101010101" pitchFamily="2" charset="-122"/>
              </a:rPr>
              <a:t>external entity</a:t>
            </a:r>
            <a:r>
              <a:rPr lang="en-US" altLang="zh-CN" dirty="0" smtClean="0">
                <a:latin typeface="Palatino" pitchFamily="-128" charset="0"/>
                <a:ea typeface="宋体" panose="02010600030101010101" pitchFamily="2" charset="-122"/>
              </a:rPr>
              <a:t>, </a:t>
            </a:r>
            <a:r>
              <a:rPr lang="en-US" altLang="zh-CN" dirty="0" smtClean="0">
                <a:solidFill>
                  <a:schemeClr val="folHlink"/>
                </a:solidFill>
                <a:latin typeface="Palatino" pitchFamily="-128" charset="0"/>
                <a:ea typeface="宋体" panose="02010600030101010101" pitchFamily="2" charset="-122"/>
              </a:rPr>
              <a:t>a thing, an occurrence</a:t>
            </a:r>
            <a:r>
              <a:rPr lang="en-US" altLang="zh-CN" dirty="0" smtClean="0">
                <a:latin typeface="Palatino" pitchFamily="-128" charset="0"/>
                <a:ea typeface="宋体" panose="02010600030101010101" pitchFamily="2" charset="-122"/>
              </a:rPr>
              <a:t> </a:t>
            </a:r>
            <a:r>
              <a:rPr lang="en-US" altLang="zh-CN" dirty="0" smtClean="0">
                <a:solidFill>
                  <a:schemeClr val="folHlink"/>
                </a:solidFill>
                <a:latin typeface="Palatino" pitchFamily="-128" charset="0"/>
                <a:ea typeface="宋体" panose="02010600030101010101" pitchFamily="2" charset="-122"/>
              </a:rPr>
              <a:t>or event, a role</a:t>
            </a:r>
            <a:r>
              <a:rPr lang="en-US" altLang="zh-CN" dirty="0" smtClean="0">
                <a:latin typeface="Palatino" pitchFamily="-128" charset="0"/>
                <a:ea typeface="宋体" panose="02010600030101010101" pitchFamily="2" charset="-122"/>
              </a:rPr>
              <a:t>, </a:t>
            </a:r>
            <a:r>
              <a:rPr lang="en-US" altLang="zh-CN" dirty="0" smtClean="0">
                <a:solidFill>
                  <a:schemeClr val="folHlink"/>
                </a:solidFill>
                <a:latin typeface="Palatino" pitchFamily="-128" charset="0"/>
                <a:ea typeface="宋体" panose="02010600030101010101" pitchFamily="2" charset="-122"/>
              </a:rPr>
              <a:t>an organizational unit</a:t>
            </a:r>
            <a:r>
              <a:rPr lang="en-US" altLang="zh-CN" dirty="0" smtClean="0">
                <a:latin typeface="Palatino" pitchFamily="-128" charset="0"/>
                <a:ea typeface="宋体" panose="02010600030101010101" pitchFamily="2" charset="-122"/>
              </a:rPr>
              <a:t>, </a:t>
            </a:r>
            <a:r>
              <a:rPr lang="en-US" altLang="zh-CN" dirty="0" smtClean="0">
                <a:solidFill>
                  <a:schemeClr val="folHlink"/>
                </a:solidFill>
                <a:latin typeface="Palatino" pitchFamily="-128" charset="0"/>
                <a:ea typeface="宋体" panose="02010600030101010101" pitchFamily="2" charset="-122"/>
              </a:rPr>
              <a:t>a place</a:t>
            </a:r>
            <a:r>
              <a:rPr lang="en-US" altLang="zh-CN" dirty="0">
                <a:latin typeface="Palatino" pitchFamily="-128" charset="0"/>
                <a:ea typeface="宋体" panose="02010600030101010101" pitchFamily="2" charset="-122"/>
              </a:rPr>
              <a:t> </a:t>
            </a:r>
            <a:r>
              <a:rPr lang="en-US" altLang="zh-CN" dirty="0" smtClean="0">
                <a:latin typeface="Palatino" pitchFamily="-128" charset="0"/>
                <a:ea typeface="宋体" panose="02010600030101010101" pitchFamily="2" charset="-122"/>
              </a:rPr>
              <a:t>and </a:t>
            </a:r>
            <a:r>
              <a:rPr lang="en-US" altLang="zh-CN" dirty="0" smtClean="0">
                <a:solidFill>
                  <a:schemeClr val="folHlink"/>
                </a:solidFill>
                <a:latin typeface="Palatino" pitchFamily="-128" charset="0"/>
                <a:ea typeface="宋体" panose="02010600030101010101" pitchFamily="2" charset="-122"/>
              </a:rPr>
              <a:t>a structure</a:t>
            </a:r>
            <a:endParaRPr lang="en-US" altLang="zh-CN" dirty="0" smtClean="0">
              <a:latin typeface="Palatino" pitchFamily="-128" charset="0"/>
              <a:ea typeface="宋体" panose="02010600030101010101" pitchFamily="2" charset="-122"/>
            </a:endParaRPr>
          </a:p>
          <a:p>
            <a:pPr eaLnBrk="1" hangingPunct="1">
              <a:spcBef>
                <a:spcPts val="300"/>
              </a:spcBef>
              <a:defRPr/>
            </a:pPr>
            <a:r>
              <a:rPr lang="en-US" altLang="zh-CN" dirty="0" smtClean="0">
                <a:latin typeface="Palatino" pitchFamily="-128" charset="0"/>
                <a:ea typeface="宋体" panose="02010600030101010101" pitchFamily="2" charset="-122"/>
              </a:rPr>
              <a:t>The description of the data object incorporates the data object and all of its attributes.</a:t>
            </a:r>
          </a:p>
          <a:p>
            <a:pPr lvl="1" eaLnBrk="1" hangingPunct="1">
              <a:spcBef>
                <a:spcPts val="300"/>
              </a:spcBef>
              <a:defRPr/>
            </a:pPr>
            <a:r>
              <a:rPr lang="en-US" altLang="zh-CN" dirty="0" smtClean="0">
                <a:latin typeface="Palatino" pitchFamily="-128" charset="0"/>
                <a:ea typeface="宋体" panose="02010600030101010101" pitchFamily="2" charset="-122"/>
              </a:rPr>
              <a:t>A data object contains a set of attributes that act as an aspect, quality, characteristic, or descriptor of</a:t>
            </a:r>
          </a:p>
          <a:p>
            <a:pPr marL="457200" lvl="1" indent="0" eaLnBrk="1" hangingPunct="1">
              <a:spcBef>
                <a:spcPts val="300"/>
              </a:spcBef>
              <a:buFont typeface="Wingdings" panose="05000000000000000000" pitchFamily="2" charset="2"/>
              <a:buNone/>
              <a:defRPr/>
            </a:pPr>
            <a:r>
              <a:rPr lang="en-US" altLang="zh-CN" dirty="0">
                <a:latin typeface="Palatino" pitchFamily="-128" charset="0"/>
                <a:ea typeface="宋体" panose="02010600030101010101" pitchFamily="2" charset="-122"/>
              </a:rPr>
              <a:t> </a:t>
            </a:r>
            <a:r>
              <a:rPr lang="en-US" altLang="zh-CN" dirty="0" smtClean="0">
                <a:latin typeface="Palatino" pitchFamily="-128" charset="0"/>
                <a:ea typeface="宋体" panose="02010600030101010101" pitchFamily="2" charset="-122"/>
              </a:rPr>
              <a:t>   the object</a:t>
            </a:r>
          </a:p>
        </p:txBody>
      </p:sp>
      <p:grpSp>
        <p:nvGrpSpPr>
          <p:cNvPr id="36869" name="组合 4"/>
          <p:cNvGrpSpPr>
            <a:grpSpLocks/>
          </p:cNvGrpSpPr>
          <p:nvPr/>
        </p:nvGrpSpPr>
        <p:grpSpPr bwMode="auto">
          <a:xfrm>
            <a:off x="6051550" y="4365625"/>
            <a:ext cx="2984500" cy="2347913"/>
            <a:chOff x="3148013" y="3290888"/>
            <a:chExt cx="2984500" cy="2347912"/>
          </a:xfrm>
        </p:grpSpPr>
        <p:sp>
          <p:nvSpPr>
            <p:cNvPr id="36871" name="Rectangle 4"/>
            <p:cNvSpPr>
              <a:spLocks noChangeArrowheads="1"/>
            </p:cNvSpPr>
            <p:nvPr/>
          </p:nvSpPr>
          <p:spPr bwMode="auto">
            <a:xfrm>
              <a:off x="3148013" y="3306763"/>
              <a:ext cx="2984500" cy="2332037"/>
            </a:xfrm>
            <a:prstGeom prst="rect">
              <a:avLst/>
            </a:prstGeom>
            <a:solidFill>
              <a:schemeClr val="accent2"/>
            </a:solidFill>
            <a:ln>
              <a:noFill/>
            </a:ln>
            <a:effectLst>
              <a:outerShdw dist="107763" dir="2700000" algn="ctr" rotWithShape="0">
                <a:schemeClr val="bg2"/>
              </a:outerShdw>
            </a:effectLst>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36872" name="Rectangle 5"/>
            <p:cNvSpPr>
              <a:spLocks noChangeArrowheads="1"/>
            </p:cNvSpPr>
            <p:nvPr/>
          </p:nvSpPr>
          <p:spPr bwMode="auto">
            <a:xfrm>
              <a:off x="3197225" y="3290888"/>
              <a:ext cx="2890838"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r>
                <a:rPr lang="en-US" altLang="zh-CN" b="1">
                  <a:solidFill>
                    <a:schemeClr val="folHlink"/>
                  </a:solidFill>
                  <a:latin typeface="Arial" panose="020B0604020202020204" pitchFamily="34" charset="0"/>
                  <a:ea typeface="宋体" panose="02010600030101010101" pitchFamily="2" charset="-122"/>
                </a:rPr>
                <a:t>object: automobile</a:t>
              </a:r>
            </a:p>
            <a:p>
              <a:pPr>
                <a:spcBef>
                  <a:spcPct val="0"/>
                </a:spcBef>
                <a:buClrTx/>
                <a:buSzTx/>
                <a:buFontTx/>
                <a:buNone/>
              </a:pPr>
              <a:r>
                <a:rPr lang="en-US" altLang="zh-CN" b="1">
                  <a:solidFill>
                    <a:schemeClr val="folHlink"/>
                  </a:solidFill>
                  <a:latin typeface="Arial" panose="020B0604020202020204" pitchFamily="34" charset="0"/>
                  <a:ea typeface="宋体" panose="02010600030101010101" pitchFamily="2" charset="-122"/>
                </a:rPr>
                <a:t>attributes:</a:t>
              </a:r>
            </a:p>
            <a:p>
              <a:pPr>
                <a:lnSpc>
                  <a:spcPct val="75000"/>
                </a:lnSpc>
                <a:spcBef>
                  <a:spcPct val="0"/>
                </a:spcBef>
                <a:buClrTx/>
                <a:buSzTx/>
                <a:buFontTx/>
                <a:buNone/>
              </a:pPr>
              <a:r>
                <a:rPr lang="en-US" altLang="zh-CN" b="1">
                  <a:solidFill>
                    <a:schemeClr val="folHlink"/>
                  </a:solidFill>
                  <a:latin typeface="Arial" panose="020B0604020202020204" pitchFamily="34" charset="0"/>
                  <a:ea typeface="宋体" panose="02010600030101010101" pitchFamily="2" charset="-122"/>
                </a:rPr>
                <a:t>   make</a:t>
              </a:r>
            </a:p>
            <a:p>
              <a:pPr>
                <a:lnSpc>
                  <a:spcPct val="75000"/>
                </a:lnSpc>
                <a:spcBef>
                  <a:spcPct val="0"/>
                </a:spcBef>
                <a:buClrTx/>
                <a:buSzTx/>
                <a:buFontTx/>
                <a:buNone/>
              </a:pPr>
              <a:r>
                <a:rPr lang="en-US" altLang="zh-CN" b="1">
                  <a:solidFill>
                    <a:schemeClr val="folHlink"/>
                  </a:solidFill>
                  <a:latin typeface="Arial" panose="020B0604020202020204" pitchFamily="34" charset="0"/>
                  <a:ea typeface="宋体" panose="02010600030101010101" pitchFamily="2" charset="-122"/>
                </a:rPr>
                <a:t>   model</a:t>
              </a:r>
            </a:p>
            <a:p>
              <a:pPr>
                <a:lnSpc>
                  <a:spcPct val="75000"/>
                </a:lnSpc>
                <a:spcBef>
                  <a:spcPct val="0"/>
                </a:spcBef>
                <a:buClrTx/>
                <a:buSzTx/>
                <a:buFontTx/>
                <a:buNone/>
              </a:pPr>
              <a:r>
                <a:rPr lang="en-US" altLang="zh-CN" b="1">
                  <a:solidFill>
                    <a:schemeClr val="folHlink"/>
                  </a:solidFill>
                  <a:latin typeface="Arial" panose="020B0604020202020204" pitchFamily="34" charset="0"/>
                  <a:ea typeface="宋体" panose="02010600030101010101" pitchFamily="2" charset="-122"/>
                </a:rPr>
                <a:t>   body type</a:t>
              </a:r>
            </a:p>
            <a:p>
              <a:pPr>
                <a:lnSpc>
                  <a:spcPct val="75000"/>
                </a:lnSpc>
                <a:spcBef>
                  <a:spcPct val="0"/>
                </a:spcBef>
                <a:buClrTx/>
                <a:buSzTx/>
                <a:buFontTx/>
                <a:buNone/>
              </a:pPr>
              <a:r>
                <a:rPr lang="en-US" altLang="zh-CN" b="1">
                  <a:solidFill>
                    <a:schemeClr val="folHlink"/>
                  </a:solidFill>
                  <a:latin typeface="Arial" panose="020B0604020202020204" pitchFamily="34" charset="0"/>
                  <a:ea typeface="宋体" panose="02010600030101010101" pitchFamily="2" charset="-122"/>
                </a:rPr>
                <a:t>   price</a:t>
              </a:r>
            </a:p>
            <a:p>
              <a:pPr>
                <a:lnSpc>
                  <a:spcPct val="75000"/>
                </a:lnSpc>
                <a:spcBef>
                  <a:spcPct val="0"/>
                </a:spcBef>
                <a:buClrTx/>
                <a:buSzTx/>
                <a:buFontTx/>
                <a:buNone/>
              </a:pPr>
              <a:r>
                <a:rPr lang="en-US" altLang="zh-CN" b="1">
                  <a:solidFill>
                    <a:schemeClr val="folHlink"/>
                  </a:solidFill>
                  <a:latin typeface="Arial" panose="020B0604020202020204" pitchFamily="34" charset="0"/>
                  <a:ea typeface="宋体" panose="02010600030101010101" pitchFamily="2" charset="-122"/>
                </a:rPr>
                <a:t>   options code</a:t>
              </a:r>
            </a:p>
          </p:txBody>
        </p:sp>
        <p:sp>
          <p:nvSpPr>
            <p:cNvPr id="36873" name="Line 6"/>
            <p:cNvSpPr>
              <a:spLocks noChangeShapeType="1"/>
            </p:cNvSpPr>
            <p:nvPr/>
          </p:nvSpPr>
          <p:spPr bwMode="auto">
            <a:xfrm>
              <a:off x="3160713" y="3751263"/>
              <a:ext cx="29591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 name="Rectangle 1027"/>
          <p:cNvSpPr txBox="1">
            <a:spLocks noChangeArrowheads="1"/>
          </p:cNvSpPr>
          <p:nvPr/>
        </p:nvSpPr>
        <p:spPr bwMode="auto">
          <a:xfrm>
            <a:off x="755650" y="5100638"/>
            <a:ext cx="5308600"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spcBef>
                <a:spcPts val="600"/>
              </a:spcBef>
              <a:defRPr/>
            </a:pPr>
            <a:r>
              <a:rPr lang="en-US" altLang="zh-CN" kern="0" dirty="0" smtClean="0">
                <a:latin typeface="Palatino" pitchFamily="-128" charset="0"/>
                <a:ea typeface="宋体" panose="02010600030101010101" pitchFamily="2" charset="-122"/>
              </a:rPr>
              <a:t>A data object </a:t>
            </a:r>
            <a:r>
              <a:rPr lang="en-US" altLang="zh-CN" kern="0" dirty="0" smtClean="0">
                <a:solidFill>
                  <a:srgbClr val="C00000"/>
                </a:solidFill>
                <a:latin typeface="Palatino" pitchFamily="-128" charset="0"/>
                <a:ea typeface="宋体" panose="02010600030101010101" pitchFamily="2" charset="-122"/>
              </a:rPr>
              <a:t>encapsulates data only</a:t>
            </a:r>
            <a:r>
              <a:rPr lang="en-US" altLang="zh-CN" kern="0" dirty="0" smtClean="0">
                <a:latin typeface="Palatino" pitchFamily="-128" charset="0"/>
                <a:ea typeface="宋体" panose="02010600030101010101" pitchFamily="2" charset="-122"/>
              </a:rPr>
              <a:t>—there is no reference within a data object to operations that act on the data.</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81373B6A-203B-45B5-9128-7012EB1F6424}" type="slidenum">
              <a:rPr lang="en-US" altLang="zh-CN" sz="1000" smtClean="0"/>
              <a:pPr>
                <a:spcBef>
                  <a:spcPct val="0"/>
                </a:spcBef>
                <a:buClrTx/>
                <a:buSzTx/>
                <a:buFontTx/>
                <a:buNone/>
              </a:pPr>
              <a:t>25</a:t>
            </a:fld>
            <a:endParaRPr lang="en-US" altLang="zh-CN" sz="1000" smtClean="0"/>
          </a:p>
        </p:txBody>
      </p:sp>
      <p:sp>
        <p:nvSpPr>
          <p:cNvPr id="38915" name="Rectangle 1026"/>
          <p:cNvSpPr>
            <a:spLocks noGrp="1" noChangeArrowheads="1"/>
          </p:cNvSpPr>
          <p:nvPr>
            <p:ph type="title"/>
          </p:nvPr>
        </p:nvSpPr>
        <p:spPr>
          <a:xfrm>
            <a:off x="1250950" y="1066800"/>
            <a:ext cx="7893050" cy="633413"/>
          </a:xfrm>
        </p:spPr>
        <p:txBody>
          <a:bodyPr/>
          <a:lstStyle/>
          <a:p>
            <a:pPr eaLnBrk="1" hangingPunct="1"/>
            <a:r>
              <a:rPr lang="en-US" altLang="zh-CN" smtClean="0">
                <a:ea typeface="宋体" panose="02010600030101010101" pitchFamily="2" charset="-122"/>
              </a:rPr>
              <a:t>Relationship </a:t>
            </a:r>
            <a:br>
              <a:rPr lang="en-US" altLang="zh-CN" smtClean="0">
                <a:ea typeface="宋体" panose="02010600030101010101" pitchFamily="2" charset="-122"/>
              </a:rPr>
            </a:br>
            <a:r>
              <a:rPr lang="en-US" altLang="zh-CN" smtClean="0">
                <a:ea typeface="宋体" panose="02010600030101010101" pitchFamily="2" charset="-122"/>
              </a:rPr>
              <a:t>		and Building an ERD </a:t>
            </a:r>
          </a:p>
        </p:txBody>
      </p:sp>
      <p:sp>
        <p:nvSpPr>
          <p:cNvPr id="33796" name="Rectangle 1027"/>
          <p:cNvSpPr>
            <a:spLocks noGrp="1" noChangeArrowheads="1"/>
          </p:cNvSpPr>
          <p:nvPr>
            <p:ph type="body" idx="1"/>
          </p:nvPr>
        </p:nvSpPr>
        <p:spPr>
          <a:xfrm>
            <a:off x="827088" y="1773238"/>
            <a:ext cx="8316912" cy="5084762"/>
          </a:xfrm>
        </p:spPr>
        <p:txBody>
          <a:bodyPr/>
          <a:lstStyle/>
          <a:p>
            <a:pPr eaLnBrk="1" hangingPunct="1">
              <a:defRPr/>
            </a:pPr>
            <a:r>
              <a:rPr lang="en-US" altLang="zh-CN" dirty="0" smtClean="0">
                <a:latin typeface="Arial" panose="020B0604020202020204" pitchFamily="34" charset="0"/>
                <a:ea typeface="宋体" panose="02010600030101010101" pitchFamily="2" charset="-122"/>
              </a:rPr>
              <a:t>Relationships indicate the manner in which data objects are connected to one another</a:t>
            </a:r>
          </a:p>
          <a:p>
            <a:pPr lvl="1" eaLnBrk="1" hangingPunct="1">
              <a:defRPr/>
            </a:pPr>
            <a:r>
              <a:rPr lang="en-US" altLang="zh-CN" dirty="0" smtClean="0">
                <a:latin typeface="Arial" panose="020B0604020202020204" pitchFamily="34" charset="0"/>
                <a:ea typeface="宋体" panose="02010600030101010101" pitchFamily="2" charset="-122"/>
              </a:rPr>
              <a:t>A </a:t>
            </a:r>
            <a:r>
              <a:rPr lang="en-US" altLang="zh-CN" b="1" dirty="0" smtClean="0">
                <a:solidFill>
                  <a:srgbClr val="C00000"/>
                </a:solidFill>
                <a:latin typeface="Arial" panose="020B0604020202020204" pitchFamily="34" charset="0"/>
                <a:ea typeface="宋体" panose="02010600030101010101" pitchFamily="2" charset="-122"/>
              </a:rPr>
              <a:t>connection</a:t>
            </a:r>
            <a:r>
              <a:rPr lang="en-US" altLang="zh-CN" dirty="0" smtClean="0">
                <a:latin typeface="Arial" panose="020B0604020202020204" pitchFamily="34" charset="0"/>
                <a:ea typeface="宋体" panose="02010600030101010101" pitchFamily="2" charset="-122"/>
              </a:rPr>
              <a:t> is established between</a:t>
            </a:r>
          </a:p>
          <a:p>
            <a:pPr marL="457200" lvl="1" indent="0" eaLnBrk="1" hangingPunct="1">
              <a:spcBef>
                <a:spcPts val="0"/>
              </a:spcBef>
              <a:buFont typeface="Wingdings" panose="05000000000000000000" pitchFamily="2" charset="2"/>
              <a:buNone/>
              <a:defRPr/>
            </a:pPr>
            <a:r>
              <a:rPr lang="en-US" altLang="zh-CN" dirty="0">
                <a:latin typeface="Arial" panose="020B0604020202020204" pitchFamily="34" charset="0"/>
                <a:ea typeface="宋体" panose="02010600030101010101" pitchFamily="2" charset="-122"/>
              </a:rPr>
              <a:t> </a:t>
            </a:r>
            <a:r>
              <a:rPr lang="en-US" altLang="zh-CN" dirty="0" smtClean="0">
                <a:latin typeface="Arial" panose="020B0604020202020204" pitchFamily="34" charset="0"/>
                <a:ea typeface="宋体" panose="02010600030101010101" pitchFamily="2" charset="-122"/>
              </a:rPr>
              <a:t>   </a:t>
            </a:r>
            <a:r>
              <a:rPr lang="en-US" altLang="zh-CN" b="1" dirty="0" smtClean="0">
                <a:solidFill>
                  <a:schemeClr val="folHlink"/>
                </a:solidFill>
                <a:latin typeface="Arial" panose="020B0604020202020204" pitchFamily="34" charset="0"/>
                <a:ea typeface="宋体" panose="02010600030101010101" pitchFamily="2" charset="-122"/>
              </a:rPr>
              <a:t>person</a:t>
            </a:r>
            <a:r>
              <a:rPr lang="en-US" altLang="zh-CN" dirty="0" smtClean="0">
                <a:latin typeface="Arial" panose="020B0604020202020204" pitchFamily="34" charset="0"/>
                <a:ea typeface="宋体" panose="02010600030101010101" pitchFamily="2" charset="-122"/>
              </a:rPr>
              <a:t> and</a:t>
            </a:r>
            <a:r>
              <a:rPr lang="en-US" altLang="zh-CN" b="1" dirty="0" smtClean="0">
                <a:latin typeface="Arial" panose="020B0604020202020204" pitchFamily="34" charset="0"/>
                <a:ea typeface="宋体" panose="02010600030101010101" pitchFamily="2" charset="-122"/>
              </a:rPr>
              <a:t> </a:t>
            </a:r>
            <a:r>
              <a:rPr lang="en-US" altLang="zh-CN" b="1" dirty="0" smtClean="0">
                <a:solidFill>
                  <a:schemeClr val="folHlink"/>
                </a:solidFill>
                <a:latin typeface="Arial" panose="020B0604020202020204" pitchFamily="34" charset="0"/>
                <a:ea typeface="宋体" panose="02010600030101010101" pitchFamily="2" charset="-122"/>
              </a:rPr>
              <a:t>car</a:t>
            </a:r>
            <a:r>
              <a:rPr lang="en-US" altLang="zh-CN" dirty="0" smtClean="0">
                <a:latin typeface="Arial" panose="020B0604020202020204" pitchFamily="34" charset="0"/>
                <a:ea typeface="宋体" panose="02010600030101010101" pitchFamily="2" charset="-122"/>
              </a:rPr>
              <a:t> because the two </a:t>
            </a:r>
          </a:p>
          <a:p>
            <a:pPr marL="457200" lvl="1" indent="0" eaLnBrk="1" hangingPunct="1">
              <a:spcBef>
                <a:spcPts val="0"/>
              </a:spcBef>
              <a:buFont typeface="Wingdings" panose="05000000000000000000" pitchFamily="2" charset="2"/>
              <a:buNone/>
              <a:defRPr/>
            </a:pPr>
            <a:r>
              <a:rPr lang="en-US" altLang="zh-CN" dirty="0">
                <a:latin typeface="Arial" panose="020B0604020202020204" pitchFamily="34" charset="0"/>
                <a:ea typeface="宋体" panose="02010600030101010101" pitchFamily="2" charset="-122"/>
              </a:rPr>
              <a:t> </a:t>
            </a:r>
            <a:r>
              <a:rPr lang="en-US" altLang="zh-CN" dirty="0" smtClean="0">
                <a:latin typeface="Arial" panose="020B0604020202020204" pitchFamily="34" charset="0"/>
                <a:ea typeface="宋体" panose="02010600030101010101" pitchFamily="2" charset="-122"/>
              </a:rPr>
              <a:t>   objects are related.</a:t>
            </a:r>
          </a:p>
          <a:p>
            <a:pPr lvl="1" eaLnBrk="1" hangingPunct="1">
              <a:spcBef>
                <a:spcPts val="480"/>
              </a:spcBef>
              <a:defRPr/>
            </a:pPr>
            <a:r>
              <a:rPr lang="en-US" altLang="zh-CN" dirty="0" smtClean="0">
                <a:latin typeface="Arial" panose="020B0604020202020204" pitchFamily="34" charset="0"/>
                <a:ea typeface="宋体" panose="02010600030101010101" pitchFamily="2" charset="-122"/>
              </a:rPr>
              <a:t>The relationships </a:t>
            </a:r>
            <a:r>
              <a:rPr lang="en-US" altLang="zh-CN" b="1" dirty="0">
                <a:solidFill>
                  <a:schemeClr val="folHlink"/>
                </a:solidFill>
                <a:latin typeface="Arial" panose="020B0604020202020204" pitchFamily="34" charset="0"/>
                <a:ea typeface="宋体" panose="02010600030101010101" pitchFamily="2" charset="-122"/>
              </a:rPr>
              <a:t>owns</a:t>
            </a:r>
            <a:r>
              <a:rPr lang="en-US" altLang="zh-CN" dirty="0" smtClean="0">
                <a:latin typeface="Arial" panose="020B0604020202020204" pitchFamily="34" charset="0"/>
                <a:ea typeface="宋体" panose="02010600030101010101" pitchFamily="2" charset="-122"/>
              </a:rPr>
              <a:t> and</a:t>
            </a:r>
            <a:r>
              <a:rPr lang="en-US" altLang="zh-CN" i="1" dirty="0" smtClean="0">
                <a:latin typeface="Arial" panose="020B0604020202020204" pitchFamily="34" charset="0"/>
                <a:ea typeface="宋体" panose="02010600030101010101" pitchFamily="2" charset="-122"/>
              </a:rPr>
              <a:t> </a:t>
            </a:r>
            <a:r>
              <a:rPr lang="en-US" altLang="zh-CN" b="1" dirty="0">
                <a:solidFill>
                  <a:schemeClr val="folHlink"/>
                </a:solidFill>
                <a:latin typeface="Arial" panose="020B0604020202020204" pitchFamily="34" charset="0"/>
                <a:ea typeface="宋体" panose="02010600030101010101" pitchFamily="2" charset="-122"/>
              </a:rPr>
              <a:t>insured </a:t>
            </a:r>
            <a:endParaRPr lang="en-US" altLang="zh-CN" b="1" dirty="0" smtClean="0">
              <a:solidFill>
                <a:schemeClr val="folHlink"/>
              </a:solidFill>
              <a:latin typeface="Arial" panose="020B0604020202020204" pitchFamily="34" charset="0"/>
              <a:ea typeface="宋体" panose="02010600030101010101" pitchFamily="2" charset="-122"/>
            </a:endParaRPr>
          </a:p>
          <a:p>
            <a:pPr marL="457200" lvl="1" indent="0" eaLnBrk="1" hangingPunct="1">
              <a:spcBef>
                <a:spcPts val="0"/>
              </a:spcBef>
              <a:buFont typeface="Wingdings" panose="05000000000000000000" pitchFamily="2" charset="2"/>
              <a:buNone/>
              <a:defRPr/>
            </a:pPr>
            <a:r>
              <a:rPr lang="en-US" altLang="zh-CN" b="1" dirty="0">
                <a:solidFill>
                  <a:schemeClr val="folHlink"/>
                </a:solidFill>
                <a:latin typeface="Arial" panose="020B0604020202020204" pitchFamily="34" charset="0"/>
                <a:ea typeface="宋体" panose="02010600030101010101" pitchFamily="2" charset="-122"/>
              </a:rPr>
              <a:t> </a:t>
            </a:r>
            <a:r>
              <a:rPr lang="en-US" altLang="zh-CN" b="1" dirty="0" smtClean="0">
                <a:solidFill>
                  <a:schemeClr val="folHlink"/>
                </a:solidFill>
                <a:latin typeface="Arial" panose="020B0604020202020204" pitchFamily="34" charset="0"/>
                <a:ea typeface="宋体" panose="02010600030101010101" pitchFamily="2" charset="-122"/>
              </a:rPr>
              <a:t>   to </a:t>
            </a:r>
            <a:r>
              <a:rPr lang="en-US" altLang="zh-CN" b="1" dirty="0">
                <a:solidFill>
                  <a:schemeClr val="folHlink"/>
                </a:solidFill>
                <a:latin typeface="Arial" panose="020B0604020202020204" pitchFamily="34" charset="0"/>
                <a:ea typeface="宋体" panose="02010600030101010101" pitchFamily="2" charset="-122"/>
              </a:rPr>
              <a:t>drive </a:t>
            </a:r>
            <a:r>
              <a:rPr lang="en-US" altLang="zh-CN" dirty="0" smtClean="0">
                <a:latin typeface="Arial" panose="020B0604020202020204" pitchFamily="34" charset="0"/>
                <a:ea typeface="宋体" panose="02010600030101010101" pitchFamily="2" charset="-122"/>
              </a:rPr>
              <a:t>define the relevant connections</a:t>
            </a:r>
          </a:p>
          <a:p>
            <a:pPr marL="457200" lvl="1" indent="0" eaLnBrk="1" hangingPunct="1">
              <a:spcBef>
                <a:spcPts val="0"/>
              </a:spcBef>
              <a:buFont typeface="Wingdings" panose="05000000000000000000" pitchFamily="2" charset="2"/>
              <a:buNone/>
              <a:defRPr/>
            </a:pPr>
            <a:r>
              <a:rPr lang="en-US" altLang="zh-CN" dirty="0">
                <a:latin typeface="Arial" panose="020B0604020202020204" pitchFamily="34" charset="0"/>
                <a:ea typeface="宋体" panose="02010600030101010101" pitchFamily="2" charset="-122"/>
              </a:rPr>
              <a:t> </a:t>
            </a:r>
            <a:r>
              <a:rPr lang="en-US" altLang="zh-CN" dirty="0" smtClean="0">
                <a:latin typeface="Arial" panose="020B0604020202020204" pitchFamily="34" charset="0"/>
                <a:ea typeface="宋体" panose="02010600030101010101" pitchFamily="2" charset="-122"/>
              </a:rPr>
              <a:t>   between </a:t>
            </a:r>
            <a:r>
              <a:rPr lang="en-US" altLang="zh-CN" b="1" dirty="0" smtClean="0">
                <a:solidFill>
                  <a:schemeClr val="folHlink"/>
                </a:solidFill>
                <a:latin typeface="Arial" panose="020B0604020202020204" pitchFamily="34" charset="0"/>
                <a:ea typeface="宋体" panose="02010600030101010101" pitchFamily="2" charset="-122"/>
              </a:rPr>
              <a:t>person</a:t>
            </a:r>
            <a:r>
              <a:rPr lang="en-US" altLang="zh-CN" dirty="0" smtClean="0">
                <a:latin typeface="Arial" panose="020B0604020202020204" pitchFamily="34" charset="0"/>
                <a:ea typeface="宋体" panose="02010600030101010101" pitchFamily="2" charset="-122"/>
              </a:rPr>
              <a:t> and </a:t>
            </a:r>
            <a:r>
              <a:rPr lang="en-US" altLang="zh-CN" b="1" dirty="0" smtClean="0">
                <a:solidFill>
                  <a:schemeClr val="folHlink"/>
                </a:solidFill>
                <a:latin typeface="Arial" panose="020B0604020202020204" pitchFamily="34" charset="0"/>
                <a:ea typeface="宋体" panose="02010600030101010101" pitchFamily="2" charset="-122"/>
              </a:rPr>
              <a:t>car</a:t>
            </a:r>
            <a:r>
              <a:rPr lang="en-US" altLang="zh-CN" b="1" dirty="0" smtClean="0">
                <a:latin typeface="Arial" panose="020B0604020202020204" pitchFamily="34" charset="0"/>
                <a:ea typeface="宋体" panose="02010600030101010101" pitchFamily="2" charset="-122"/>
              </a:rPr>
              <a:t>.</a:t>
            </a:r>
          </a:p>
          <a:p>
            <a:pPr eaLnBrk="1" hangingPunct="1">
              <a:spcBef>
                <a:spcPts val="600"/>
              </a:spcBef>
              <a:defRPr/>
            </a:pPr>
            <a:r>
              <a:rPr lang="en-US" altLang="zh-CN" dirty="0" smtClean="0">
                <a:latin typeface="Arial" panose="020B0604020202020204" pitchFamily="34" charset="0"/>
                <a:ea typeface="宋体" panose="02010600030101010101" pitchFamily="2" charset="-122"/>
              </a:rPr>
              <a:t>Building an ERD</a:t>
            </a:r>
          </a:p>
          <a:p>
            <a:pPr lvl="1" eaLnBrk="1" hangingPunct="1">
              <a:spcBef>
                <a:spcPts val="600"/>
              </a:spcBef>
              <a:defRPr/>
            </a:pPr>
            <a:r>
              <a:rPr lang="en-US" altLang="zh-CN" dirty="0" smtClean="0">
                <a:latin typeface="Arial" panose="020B0604020202020204" pitchFamily="34" charset="0"/>
                <a:ea typeface="宋体" panose="02010600030101010101" pitchFamily="2" charset="-122"/>
              </a:rPr>
              <a:t>Level 1—model all data objects (entities) and their “connections” to one another</a:t>
            </a:r>
          </a:p>
          <a:p>
            <a:pPr lvl="1" eaLnBrk="1" hangingPunct="1">
              <a:spcBef>
                <a:spcPts val="600"/>
              </a:spcBef>
              <a:defRPr/>
            </a:pPr>
            <a:r>
              <a:rPr lang="en-US" altLang="zh-CN" dirty="0" smtClean="0">
                <a:latin typeface="Arial" panose="020B0604020202020204" pitchFamily="34" charset="0"/>
                <a:ea typeface="宋体" panose="02010600030101010101" pitchFamily="2" charset="-122"/>
              </a:rPr>
              <a:t>Level 2—model all entities and relationships</a:t>
            </a:r>
          </a:p>
          <a:p>
            <a:pPr lvl="1" eaLnBrk="1" hangingPunct="1">
              <a:spcBef>
                <a:spcPts val="600"/>
              </a:spcBef>
              <a:defRPr/>
            </a:pPr>
            <a:r>
              <a:rPr lang="en-US" altLang="zh-CN" dirty="0" smtClean="0">
                <a:latin typeface="Arial" panose="020B0604020202020204" pitchFamily="34" charset="0"/>
                <a:ea typeface="宋体" panose="02010600030101010101" pitchFamily="2" charset="-122"/>
              </a:rPr>
              <a:t>Level 3—model all entities, relationships, and the attributes that provide further depth</a:t>
            </a:r>
          </a:p>
        </p:txBody>
      </p:sp>
      <p:pic>
        <p:nvPicPr>
          <p:cNvPr id="3891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5850" y="2278063"/>
            <a:ext cx="2916238"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73238"/>
            <a:ext cx="910748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100C6527-5B03-4FDB-B310-A0D5F4AF339A}" type="slidenum">
              <a:rPr lang="en-US" altLang="zh-CN" sz="1000" smtClean="0"/>
              <a:pPr>
                <a:spcBef>
                  <a:spcPct val="0"/>
                </a:spcBef>
                <a:buClrTx/>
                <a:buSzTx/>
                <a:buFontTx/>
                <a:buNone/>
              </a:pPr>
              <a:t>26</a:t>
            </a:fld>
            <a:endParaRPr lang="en-US" altLang="zh-CN" sz="1000" smtClean="0"/>
          </a:p>
        </p:txBody>
      </p:sp>
      <p:sp>
        <p:nvSpPr>
          <p:cNvPr id="40963" name="Rectangle 1026"/>
          <p:cNvSpPr>
            <a:spLocks noGrp="1" noChangeArrowheads="1"/>
          </p:cNvSpPr>
          <p:nvPr>
            <p:ph type="title"/>
          </p:nvPr>
        </p:nvSpPr>
        <p:spPr>
          <a:xfrm>
            <a:off x="1250950" y="1066800"/>
            <a:ext cx="7893050" cy="633413"/>
          </a:xfrm>
        </p:spPr>
        <p:txBody>
          <a:bodyPr/>
          <a:lstStyle/>
          <a:p>
            <a:pPr eaLnBrk="1" hangingPunct="1"/>
            <a:r>
              <a:rPr lang="zh-CN" altLang="en-US" smtClean="0">
                <a:ea typeface="宋体" panose="02010600030101010101" pitchFamily="2" charset="-122"/>
              </a:rPr>
              <a:t>绘制</a:t>
            </a:r>
            <a:r>
              <a:rPr lang="en-US" altLang="zh-CN" smtClean="0">
                <a:ea typeface="宋体" panose="02010600030101010101" pitchFamily="2" charset="-122"/>
              </a:rPr>
              <a:t>ER</a:t>
            </a:r>
            <a:r>
              <a:rPr lang="zh-CN" altLang="en-US" smtClean="0">
                <a:ea typeface="宋体" panose="02010600030101010101" pitchFamily="2" charset="-122"/>
              </a:rPr>
              <a:t>图</a:t>
            </a:r>
            <a:endParaRPr lang="en-US" altLang="zh-CN" smtClean="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100C6527-5B03-4FDB-B310-A0D5F4AF339A}" type="slidenum">
              <a:rPr lang="en-US" altLang="zh-CN" sz="1000" smtClean="0"/>
              <a:pPr>
                <a:spcBef>
                  <a:spcPct val="0"/>
                </a:spcBef>
                <a:buClrTx/>
                <a:buSzTx/>
                <a:buFontTx/>
                <a:buNone/>
              </a:pPr>
              <a:t>27</a:t>
            </a:fld>
            <a:endParaRPr lang="en-US" altLang="zh-CN" sz="1000" smtClean="0"/>
          </a:p>
        </p:txBody>
      </p:sp>
      <p:sp>
        <p:nvSpPr>
          <p:cNvPr id="40963" name="Rectangle 1026"/>
          <p:cNvSpPr>
            <a:spLocks noGrp="1" noChangeArrowheads="1"/>
          </p:cNvSpPr>
          <p:nvPr>
            <p:ph type="title"/>
          </p:nvPr>
        </p:nvSpPr>
        <p:spPr>
          <a:xfrm>
            <a:off x="1250950" y="1066800"/>
            <a:ext cx="7893050" cy="633413"/>
          </a:xfrm>
        </p:spPr>
        <p:txBody>
          <a:bodyPr/>
          <a:lstStyle/>
          <a:p>
            <a:pPr eaLnBrk="1" hangingPunct="1"/>
            <a:r>
              <a:rPr lang="zh-CN" altLang="en-US" smtClean="0">
                <a:ea typeface="宋体" panose="02010600030101010101" pitchFamily="2" charset="-122"/>
              </a:rPr>
              <a:t>绘制</a:t>
            </a:r>
            <a:r>
              <a:rPr lang="en-US" altLang="zh-CN" smtClean="0">
                <a:ea typeface="宋体" panose="02010600030101010101" pitchFamily="2" charset="-122"/>
              </a:rPr>
              <a:t>ER</a:t>
            </a:r>
            <a:r>
              <a:rPr lang="zh-CN" altLang="en-US" smtClean="0">
                <a:ea typeface="宋体" panose="02010600030101010101" pitchFamily="2" charset="-122"/>
              </a:rPr>
              <a:t>图</a:t>
            </a:r>
            <a:endParaRPr lang="en-US" altLang="zh-CN" smtClean="0">
              <a:ea typeface="宋体" panose="02010600030101010101" pitchFamily="2" charset="-122"/>
            </a:endParaRPr>
          </a:p>
        </p:txBody>
      </p:sp>
      <p:graphicFrame>
        <p:nvGraphicFramePr>
          <p:cNvPr id="6" name="Object 6"/>
          <p:cNvGraphicFramePr>
            <a:graphicFrameLocks noChangeAspect="1"/>
          </p:cNvGraphicFramePr>
          <p:nvPr>
            <p:extLst>
              <p:ext uri="{D42A27DB-BD31-4B8C-83A1-F6EECF244321}">
                <p14:modId xmlns:p14="http://schemas.microsoft.com/office/powerpoint/2010/main" val="2212378165"/>
              </p:ext>
            </p:extLst>
          </p:nvPr>
        </p:nvGraphicFramePr>
        <p:xfrm>
          <a:off x="1547664" y="1844824"/>
          <a:ext cx="5688632" cy="2836720"/>
        </p:xfrm>
        <a:graphic>
          <a:graphicData uri="http://schemas.openxmlformats.org/presentationml/2006/ole">
            <mc:AlternateContent xmlns:mc="http://schemas.openxmlformats.org/markup-compatibility/2006">
              <mc:Choice xmlns:v="urn:schemas-microsoft-com:vml" Requires="v">
                <p:oleObj spid="_x0000_s121898" name="Picture2" r:id="rId4" imgW="418403" imgH="209962" progId="Word.Picture.8">
                  <p:embed/>
                </p:oleObj>
              </mc:Choice>
              <mc:Fallback>
                <p:oleObj name="Picture2" r:id="rId4" imgW="418403" imgH="209962"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1844824"/>
                        <a:ext cx="5688632" cy="2836720"/>
                      </a:xfrm>
                      <a:prstGeom prst="rect">
                        <a:avLst/>
                      </a:prstGeom>
                      <a:noFill/>
                      <a:ln>
                        <a:noFill/>
                      </a:ln>
                      <a:effec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2626198819"/>
              </p:ext>
            </p:extLst>
          </p:nvPr>
        </p:nvGraphicFramePr>
        <p:xfrm>
          <a:off x="683568" y="4941168"/>
          <a:ext cx="7766602" cy="1584176"/>
        </p:xfrm>
        <a:graphic>
          <a:graphicData uri="http://schemas.openxmlformats.org/presentationml/2006/ole">
            <mc:AlternateContent xmlns:mc="http://schemas.openxmlformats.org/markup-compatibility/2006">
              <mc:Choice xmlns:v="urn:schemas-microsoft-com:vml" Requires="v">
                <p:oleObj spid="_x0000_s121899" name="Picture2" r:id="rId6" imgW="419100" imgH="85344" progId="Word.Picture.8">
                  <p:embed/>
                </p:oleObj>
              </mc:Choice>
              <mc:Fallback>
                <p:oleObj name="Picture2" r:id="rId6" imgW="419100" imgH="85344" progId="Word.Picture.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68" y="4941168"/>
                        <a:ext cx="7766602" cy="158417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26223612"/>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250950" y="1066800"/>
            <a:ext cx="7893050" cy="633413"/>
          </a:xfrm>
        </p:spPr>
        <p:txBody>
          <a:bodyPr/>
          <a:lstStyle/>
          <a:p>
            <a:pPr eaLnBrk="1" hangingPunct="1"/>
            <a:r>
              <a:rPr lang="en-US" altLang="zh-CN" dirty="0" smtClean="0">
                <a:ea typeface="宋体" panose="02010600030101010101" pitchFamily="2" charset="-122"/>
              </a:rPr>
              <a:t>Class-Based Modeling (P146)</a:t>
            </a:r>
          </a:p>
        </p:txBody>
      </p:sp>
      <p:sp>
        <p:nvSpPr>
          <p:cNvPr id="43011" name="Rectangle 3"/>
          <p:cNvSpPr>
            <a:spLocks noGrp="1" noChangeArrowheads="1"/>
          </p:cNvSpPr>
          <p:nvPr>
            <p:ph idx="1"/>
          </p:nvPr>
        </p:nvSpPr>
        <p:spPr>
          <a:xfrm>
            <a:off x="468313" y="1773238"/>
            <a:ext cx="8675687" cy="5084762"/>
          </a:xfrm>
        </p:spPr>
        <p:txBody>
          <a:bodyPr/>
          <a:lstStyle/>
          <a:p>
            <a:pPr eaLnBrk="1" hangingPunct="1"/>
            <a:r>
              <a:rPr lang="en-US" altLang="zh-CN" dirty="0" smtClean="0">
                <a:latin typeface="Palatino" pitchFamily="-128" charset="0"/>
                <a:ea typeface="宋体" panose="02010600030101010101" pitchFamily="2" charset="-122"/>
              </a:rPr>
              <a:t>Class-Based Modeling represents</a:t>
            </a:r>
          </a:p>
          <a:p>
            <a:pPr lvl="1" eaLnBrk="1" hangingPunct="1"/>
            <a:r>
              <a:rPr lang="en-US" altLang="zh-CN" b="1" dirty="0" smtClean="0">
                <a:solidFill>
                  <a:srgbClr val="FF0000"/>
                </a:solidFill>
                <a:latin typeface="Palatino" pitchFamily="-128" charset="0"/>
                <a:ea typeface="宋体" panose="02010600030101010101" pitchFamily="2" charset="-122"/>
              </a:rPr>
              <a:t>the objects </a:t>
            </a:r>
            <a:r>
              <a:rPr lang="en-US" altLang="zh-CN" dirty="0" smtClean="0">
                <a:latin typeface="Palatino" pitchFamily="-128" charset="0"/>
                <a:ea typeface="宋体" panose="02010600030101010101" pitchFamily="2" charset="-122"/>
              </a:rPr>
              <a:t>that the system will manipulate,</a:t>
            </a:r>
          </a:p>
          <a:p>
            <a:pPr lvl="1" eaLnBrk="1" hangingPunct="1"/>
            <a:r>
              <a:rPr lang="en-US" altLang="zh-CN" b="1" dirty="0" smtClean="0">
                <a:solidFill>
                  <a:srgbClr val="FF0000"/>
                </a:solidFill>
                <a:latin typeface="Palatino" pitchFamily="-128" charset="0"/>
                <a:ea typeface="宋体" panose="02010600030101010101" pitchFamily="2" charset="-122"/>
              </a:rPr>
              <a:t>the operations </a:t>
            </a:r>
            <a:r>
              <a:rPr lang="en-US" altLang="zh-CN" dirty="0" smtClean="0">
                <a:latin typeface="Palatino" pitchFamily="-128" charset="0"/>
                <a:ea typeface="宋体" panose="02010600030101010101" pitchFamily="2" charset="-122"/>
              </a:rPr>
              <a:t>(also called methods or services) that will be applied to the objects to effect the manipulation,</a:t>
            </a:r>
          </a:p>
          <a:p>
            <a:pPr lvl="1" eaLnBrk="1" hangingPunct="1"/>
            <a:r>
              <a:rPr lang="en-US" altLang="zh-CN" b="1" dirty="0" smtClean="0">
                <a:solidFill>
                  <a:srgbClr val="FF0000"/>
                </a:solidFill>
                <a:latin typeface="Palatino" pitchFamily="-128" charset="0"/>
                <a:ea typeface="宋体" panose="02010600030101010101" pitchFamily="2" charset="-122"/>
              </a:rPr>
              <a:t>relationships</a:t>
            </a:r>
            <a:r>
              <a:rPr lang="en-US" altLang="zh-CN" dirty="0" smtClean="0">
                <a:latin typeface="Palatino" pitchFamily="-128" charset="0"/>
                <a:ea typeface="宋体" panose="02010600030101010101" pitchFamily="2" charset="-122"/>
              </a:rPr>
              <a:t> (some hierarchical) between the objects, and</a:t>
            </a:r>
          </a:p>
          <a:p>
            <a:pPr lvl="1" eaLnBrk="1" hangingPunct="1"/>
            <a:r>
              <a:rPr lang="en-US" altLang="zh-CN" b="1" dirty="0" smtClean="0">
                <a:solidFill>
                  <a:srgbClr val="FF0000"/>
                </a:solidFill>
                <a:latin typeface="Palatino" pitchFamily="-128" charset="0"/>
                <a:ea typeface="宋体" panose="02010600030101010101" pitchFamily="2" charset="-122"/>
              </a:rPr>
              <a:t>the collaborations </a:t>
            </a:r>
            <a:r>
              <a:rPr lang="en-US" altLang="zh-CN" dirty="0" smtClean="0">
                <a:latin typeface="Palatino" pitchFamily="-128" charset="0"/>
                <a:ea typeface="宋体" panose="02010600030101010101" pitchFamily="2" charset="-122"/>
              </a:rPr>
              <a:t>that occur between the classes that are defined. </a:t>
            </a:r>
          </a:p>
          <a:p>
            <a:pPr eaLnBrk="1" hangingPunct="1"/>
            <a:r>
              <a:rPr lang="en-US" altLang="zh-CN" dirty="0" smtClean="0">
                <a:latin typeface="Palatino" pitchFamily="-128" charset="0"/>
                <a:ea typeface="宋体" panose="02010600030101010101" pitchFamily="2" charset="-122"/>
              </a:rPr>
              <a:t>The elements of a class-based model include</a:t>
            </a:r>
          </a:p>
          <a:p>
            <a:pPr lvl="1" eaLnBrk="1" hangingPunct="1"/>
            <a:r>
              <a:rPr lang="en-US" altLang="zh-CN" dirty="0" smtClean="0">
                <a:latin typeface="Palatino" pitchFamily="-128" charset="0"/>
                <a:ea typeface="宋体" panose="02010600030101010101" pitchFamily="2" charset="-122"/>
              </a:rPr>
              <a:t>classes and objects, </a:t>
            </a:r>
          </a:p>
          <a:p>
            <a:pPr lvl="1" eaLnBrk="1" hangingPunct="1"/>
            <a:r>
              <a:rPr lang="en-US" altLang="zh-CN" dirty="0" smtClean="0">
                <a:latin typeface="Palatino" pitchFamily="-128" charset="0"/>
                <a:ea typeface="宋体" panose="02010600030101010101" pitchFamily="2" charset="-122"/>
              </a:rPr>
              <a:t>attributes, </a:t>
            </a:r>
          </a:p>
          <a:p>
            <a:pPr lvl="1" eaLnBrk="1" hangingPunct="1"/>
            <a:r>
              <a:rPr lang="en-US" altLang="zh-CN" dirty="0" smtClean="0">
                <a:latin typeface="Palatino" pitchFamily="-128" charset="0"/>
                <a:ea typeface="宋体" panose="02010600030101010101" pitchFamily="2" charset="-122"/>
              </a:rPr>
              <a:t>operations, </a:t>
            </a:r>
          </a:p>
          <a:p>
            <a:pPr lvl="1" eaLnBrk="1" hangingPunct="1"/>
            <a:r>
              <a:rPr lang="en-US" altLang="zh-CN" dirty="0" smtClean="0">
                <a:latin typeface="Palatino" pitchFamily="-128" charset="0"/>
                <a:ea typeface="宋体" panose="02010600030101010101" pitchFamily="2" charset="-122"/>
              </a:rPr>
              <a:t>Class-responsibility-collaborator (CRC) models, </a:t>
            </a:r>
          </a:p>
          <a:p>
            <a:pPr lvl="1" eaLnBrk="1" hangingPunct="1"/>
            <a:r>
              <a:rPr lang="en-US" altLang="zh-CN" dirty="0" smtClean="0">
                <a:latin typeface="Palatino" pitchFamily="-128" charset="0"/>
                <a:ea typeface="宋体" panose="02010600030101010101" pitchFamily="2" charset="-122"/>
              </a:rPr>
              <a:t>collaboration diagrams, and </a:t>
            </a:r>
          </a:p>
          <a:p>
            <a:pPr lvl="1" eaLnBrk="1" hangingPunct="1"/>
            <a:r>
              <a:rPr lang="en-US" altLang="zh-CN" dirty="0" smtClean="0">
                <a:latin typeface="Palatino" pitchFamily="-128" charset="0"/>
                <a:ea typeface="宋体" panose="02010600030101010101" pitchFamily="2" charset="-122"/>
              </a:rPr>
              <a:t>packages.</a:t>
            </a:r>
          </a:p>
        </p:txBody>
      </p:sp>
      <p:sp>
        <p:nvSpPr>
          <p:cNvPr id="43012"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27CFE245-4127-43D0-B90E-77FF1397331B}" type="slidenum">
              <a:rPr lang="en-US" altLang="zh-CN" sz="1000" smtClean="0"/>
              <a:pPr>
                <a:spcBef>
                  <a:spcPct val="0"/>
                </a:spcBef>
                <a:buClrTx/>
                <a:buSzTx/>
                <a:buFontTx/>
                <a:buNone/>
              </a:pPr>
              <a:t>28</a:t>
            </a:fld>
            <a:endParaRPr lang="en-US" altLang="zh-CN" sz="100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262D1403-0B03-414B-ABB4-07167A8E6E6B}" type="slidenum">
              <a:rPr lang="en-US" altLang="zh-CN" sz="1000" smtClean="0"/>
              <a:pPr>
                <a:spcBef>
                  <a:spcPct val="0"/>
                </a:spcBef>
                <a:buClrTx/>
                <a:buSzTx/>
                <a:buFontTx/>
                <a:buNone/>
              </a:pPr>
              <a:t>29</a:t>
            </a:fld>
            <a:endParaRPr lang="en-US" altLang="zh-CN" sz="1000" smtClean="0"/>
          </a:p>
        </p:txBody>
      </p:sp>
      <p:sp>
        <p:nvSpPr>
          <p:cNvPr id="45059" name="Rectangle 2"/>
          <p:cNvSpPr>
            <a:spLocks noGrp="1" noChangeArrowheads="1"/>
          </p:cNvSpPr>
          <p:nvPr>
            <p:ph type="title"/>
          </p:nvPr>
        </p:nvSpPr>
        <p:spPr>
          <a:xfrm>
            <a:off x="539750" y="1066800"/>
            <a:ext cx="8604250" cy="625475"/>
          </a:xfrm>
        </p:spPr>
        <p:txBody>
          <a:bodyPr/>
          <a:lstStyle/>
          <a:p>
            <a:pPr eaLnBrk="1" hangingPunct="1"/>
            <a:r>
              <a:rPr lang="en-US" altLang="zh-CN" smtClean="0">
                <a:ea typeface="宋体" panose="02010600030101010101" pitchFamily="2" charset="-122"/>
              </a:rPr>
              <a:t>Identifying Analysis Classes (P147)</a:t>
            </a:r>
          </a:p>
        </p:txBody>
      </p:sp>
      <p:sp>
        <p:nvSpPr>
          <p:cNvPr id="45060" name="Rectangle 3"/>
          <p:cNvSpPr>
            <a:spLocks noGrp="1" noChangeArrowheads="1"/>
          </p:cNvSpPr>
          <p:nvPr>
            <p:ph type="body" idx="1"/>
          </p:nvPr>
        </p:nvSpPr>
        <p:spPr>
          <a:xfrm>
            <a:off x="827584" y="1844675"/>
            <a:ext cx="8316416" cy="5013325"/>
          </a:xfrm>
        </p:spPr>
        <p:txBody>
          <a:bodyPr/>
          <a:lstStyle/>
          <a:p>
            <a:pPr eaLnBrk="1" hangingPunct="1">
              <a:spcBef>
                <a:spcPts val="600"/>
              </a:spcBef>
              <a:spcAft>
                <a:spcPts val="600"/>
              </a:spcAft>
            </a:pPr>
            <a:r>
              <a:rPr lang="en-US" altLang="zh-CN" dirty="0" smtClean="0">
                <a:latin typeface="Palatino" pitchFamily="-128" charset="0"/>
                <a:ea typeface="宋体" panose="02010600030101010101" pitchFamily="2" charset="-122"/>
              </a:rPr>
              <a:t>Examining the usage scenarios developed as part of the requirements model and perform a "</a:t>
            </a:r>
            <a:r>
              <a:rPr lang="en-US" altLang="zh-CN" b="1" dirty="0" smtClean="0">
                <a:solidFill>
                  <a:srgbClr val="C00000"/>
                </a:solidFill>
                <a:latin typeface="Palatino" pitchFamily="-128" charset="0"/>
                <a:ea typeface="宋体" panose="02010600030101010101" pitchFamily="2" charset="-122"/>
              </a:rPr>
              <a:t>grammatical parse</a:t>
            </a:r>
            <a:r>
              <a:rPr lang="en-US" altLang="zh-CN" dirty="0" smtClean="0">
                <a:latin typeface="Palatino" pitchFamily="-128" charset="0"/>
                <a:ea typeface="宋体" panose="02010600030101010101" pitchFamily="2" charset="-122"/>
              </a:rPr>
              <a:t>"  </a:t>
            </a:r>
          </a:p>
          <a:p>
            <a:pPr lvl="1" eaLnBrk="1" hangingPunct="1">
              <a:spcBef>
                <a:spcPts val="600"/>
              </a:spcBef>
              <a:spcAft>
                <a:spcPts val="600"/>
              </a:spcAft>
            </a:pPr>
            <a:r>
              <a:rPr lang="en-US" altLang="zh-CN" sz="2400" dirty="0" smtClean="0">
                <a:latin typeface="Palatino" pitchFamily="-128" charset="0"/>
                <a:ea typeface="宋体" panose="02010600030101010101" pitchFamily="2" charset="-122"/>
              </a:rPr>
              <a:t>Classes are determined by underlining</a:t>
            </a:r>
            <a:r>
              <a:rPr lang="en-US" altLang="zh-CN" sz="2400" b="1" dirty="0" smtClean="0">
                <a:solidFill>
                  <a:srgbClr val="FF0000"/>
                </a:solidFill>
                <a:latin typeface="Palatino" pitchFamily="-128" charset="0"/>
                <a:ea typeface="宋体" panose="02010600030101010101" pitchFamily="2" charset="-122"/>
              </a:rPr>
              <a:t> each noun or noun phrase</a:t>
            </a:r>
            <a:r>
              <a:rPr lang="en-US" altLang="zh-CN" sz="2400" dirty="0" smtClean="0">
                <a:latin typeface="Palatino" pitchFamily="-128" charset="0"/>
                <a:ea typeface="宋体" panose="02010600030101010101" pitchFamily="2" charset="-122"/>
              </a:rPr>
              <a:t> and entering it into a simple table. </a:t>
            </a:r>
          </a:p>
          <a:p>
            <a:pPr lvl="1" eaLnBrk="1" hangingPunct="1">
              <a:spcBef>
                <a:spcPts val="600"/>
              </a:spcBef>
              <a:spcAft>
                <a:spcPts val="600"/>
              </a:spcAft>
            </a:pPr>
            <a:r>
              <a:rPr lang="en-US" altLang="zh-CN" sz="2400" b="1" dirty="0" smtClean="0">
                <a:solidFill>
                  <a:srgbClr val="FF0000"/>
                </a:solidFill>
                <a:latin typeface="Palatino" pitchFamily="-128" charset="0"/>
                <a:ea typeface="宋体" panose="02010600030101010101" pitchFamily="2" charset="-122"/>
              </a:rPr>
              <a:t>Synonyms </a:t>
            </a:r>
            <a:r>
              <a:rPr lang="en-US" altLang="zh-CN" sz="2400" dirty="0" smtClean="0">
                <a:latin typeface="Palatino" pitchFamily="-128" charset="0"/>
                <a:ea typeface="宋体" panose="02010600030101010101" pitchFamily="2" charset="-122"/>
              </a:rPr>
              <a:t>should be noted. </a:t>
            </a:r>
          </a:p>
          <a:p>
            <a:pPr eaLnBrk="1" hangingPunct="1">
              <a:spcBef>
                <a:spcPts val="600"/>
              </a:spcBef>
              <a:spcAft>
                <a:spcPts val="600"/>
              </a:spcAft>
            </a:pPr>
            <a:r>
              <a:rPr lang="en-US" altLang="zh-CN" sz="2800" dirty="0" smtClean="0">
                <a:latin typeface="Palatino" pitchFamily="-128" charset="0"/>
                <a:ea typeface="宋体" panose="02010600030101010101" pitchFamily="2" charset="-122"/>
              </a:rPr>
              <a:t>If the class (noun) is required to </a:t>
            </a:r>
            <a:r>
              <a:rPr lang="en-US" altLang="zh-CN" sz="2800" b="1" dirty="0" smtClean="0">
                <a:solidFill>
                  <a:srgbClr val="FF0000"/>
                </a:solidFill>
                <a:latin typeface="Palatino" pitchFamily="-128" charset="0"/>
                <a:ea typeface="宋体" panose="02010600030101010101" pitchFamily="2" charset="-122"/>
              </a:rPr>
              <a:t>implement a solution</a:t>
            </a:r>
            <a:r>
              <a:rPr lang="en-US" altLang="zh-CN" sz="2800" dirty="0" smtClean="0">
                <a:latin typeface="Palatino" pitchFamily="-128" charset="0"/>
                <a:ea typeface="宋体" panose="02010600030101010101" pitchFamily="2" charset="-122"/>
              </a:rPr>
              <a:t>, then it is part of the solution space;</a:t>
            </a:r>
          </a:p>
          <a:p>
            <a:pPr lvl="1" eaLnBrk="1" hangingPunct="1">
              <a:spcBef>
                <a:spcPts val="600"/>
              </a:spcBef>
              <a:spcAft>
                <a:spcPts val="600"/>
              </a:spcAft>
            </a:pPr>
            <a:r>
              <a:rPr lang="en-US" altLang="zh-CN" sz="2400" dirty="0" smtClean="0">
                <a:latin typeface="Palatino" pitchFamily="-128" charset="0"/>
                <a:ea typeface="宋体" panose="02010600030101010101" pitchFamily="2" charset="-122"/>
              </a:rPr>
              <a:t>otherwise, if a class is necessary only to </a:t>
            </a:r>
            <a:r>
              <a:rPr lang="en-US" altLang="zh-CN" sz="2400" b="1" dirty="0" smtClean="0">
                <a:solidFill>
                  <a:srgbClr val="FF0000"/>
                </a:solidFill>
                <a:latin typeface="Palatino" pitchFamily="-128" charset="0"/>
                <a:ea typeface="宋体" panose="02010600030101010101" pitchFamily="2" charset="-122"/>
              </a:rPr>
              <a:t>describe a solution</a:t>
            </a:r>
            <a:r>
              <a:rPr lang="en-US" altLang="zh-CN" sz="2400" dirty="0" smtClean="0">
                <a:latin typeface="Palatino" pitchFamily="-128" charset="0"/>
                <a:ea typeface="宋体" panose="02010600030101010101" pitchFamily="2" charset="-122"/>
              </a:rPr>
              <a:t>, it is part of the problem space.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F259540E-6237-4745-AE89-B292C4F61B4D}" type="slidenum">
              <a:rPr lang="en-US" altLang="zh-CN" sz="1000" smtClean="0"/>
              <a:pPr>
                <a:spcBef>
                  <a:spcPct val="0"/>
                </a:spcBef>
                <a:buClrTx/>
                <a:buSzTx/>
                <a:buFontTx/>
                <a:buNone/>
              </a:pPr>
              <a:t>3</a:t>
            </a:fld>
            <a:endParaRPr lang="en-US" altLang="zh-CN" sz="1000" smtClean="0"/>
          </a:p>
        </p:txBody>
      </p:sp>
      <p:sp>
        <p:nvSpPr>
          <p:cNvPr id="6147" name="Rectangle 2"/>
          <p:cNvSpPr>
            <a:spLocks noGrp="1" noChangeArrowheads="1"/>
          </p:cNvSpPr>
          <p:nvPr>
            <p:ph type="title"/>
          </p:nvPr>
        </p:nvSpPr>
        <p:spPr>
          <a:xfrm>
            <a:off x="1143000" y="1143000"/>
            <a:ext cx="8001000" cy="633413"/>
          </a:xfrm>
        </p:spPr>
        <p:txBody>
          <a:bodyPr/>
          <a:lstStyle/>
          <a:p>
            <a:pPr eaLnBrk="1" hangingPunct="1"/>
            <a:r>
              <a:rPr lang="en-US" altLang="zh-CN" smtClean="0">
                <a:ea typeface="宋体" panose="02010600030101010101" pitchFamily="2" charset="-122"/>
              </a:rPr>
              <a:t>Requirements Analysis (P129)</a:t>
            </a:r>
          </a:p>
        </p:txBody>
      </p:sp>
      <p:sp>
        <p:nvSpPr>
          <p:cNvPr id="6148" name="Rectangle 3"/>
          <p:cNvSpPr>
            <a:spLocks noGrp="1" noChangeArrowheads="1"/>
          </p:cNvSpPr>
          <p:nvPr>
            <p:ph type="body" idx="1"/>
          </p:nvPr>
        </p:nvSpPr>
        <p:spPr>
          <a:xfrm>
            <a:off x="827088" y="1773238"/>
            <a:ext cx="8316912" cy="5084762"/>
          </a:xfrm>
        </p:spPr>
        <p:txBody>
          <a:bodyPr/>
          <a:lstStyle/>
          <a:p>
            <a:pPr eaLnBrk="1" hangingPunct="1">
              <a:lnSpc>
                <a:spcPct val="90000"/>
              </a:lnSpc>
              <a:spcBef>
                <a:spcPts val="300"/>
              </a:spcBef>
            </a:pPr>
            <a:r>
              <a:rPr lang="en-US" altLang="zh-CN" smtClean="0">
                <a:ea typeface="宋体" panose="02010600030101010101" pitchFamily="2" charset="-122"/>
              </a:rPr>
              <a:t>At a technical level, software engineering begins with </a:t>
            </a:r>
            <a:r>
              <a:rPr lang="en-US" altLang="zh-CN" b="1" smtClean="0">
                <a:solidFill>
                  <a:schemeClr val="folHlink"/>
                </a:solidFill>
                <a:ea typeface="宋体" panose="02010600030101010101" pitchFamily="2" charset="-122"/>
              </a:rPr>
              <a:t>a series of modeling tasks </a:t>
            </a:r>
            <a:r>
              <a:rPr lang="en-US" altLang="zh-CN" smtClean="0">
                <a:ea typeface="宋体" panose="02010600030101010101" pitchFamily="2" charset="-122"/>
              </a:rPr>
              <a:t>that lead to </a:t>
            </a:r>
            <a:r>
              <a:rPr lang="en-US" altLang="zh-CN" b="1" smtClean="0">
                <a:solidFill>
                  <a:srgbClr val="C00000"/>
                </a:solidFill>
                <a:ea typeface="宋体" panose="02010600030101010101" pitchFamily="2" charset="-122"/>
              </a:rPr>
              <a:t>a specification of requirements and a design representation </a:t>
            </a:r>
            <a:r>
              <a:rPr lang="en-US" altLang="zh-CN" smtClean="0">
                <a:ea typeface="宋体" panose="02010600030101010101" pitchFamily="2" charset="-122"/>
              </a:rPr>
              <a:t>for the software to be built. </a:t>
            </a:r>
          </a:p>
          <a:p>
            <a:pPr eaLnBrk="1" hangingPunct="1">
              <a:lnSpc>
                <a:spcPct val="90000"/>
              </a:lnSpc>
              <a:spcBef>
                <a:spcPts val="300"/>
              </a:spcBef>
            </a:pPr>
            <a:r>
              <a:rPr lang="en-US" altLang="zh-CN" smtClean="0">
                <a:ea typeface="宋体" panose="02010600030101010101" pitchFamily="2" charset="-122"/>
              </a:rPr>
              <a:t>The requirements model actually </a:t>
            </a:r>
            <a:r>
              <a:rPr lang="en-US" altLang="zh-CN" b="1" smtClean="0">
                <a:solidFill>
                  <a:srgbClr val="C00000"/>
                </a:solidFill>
                <a:ea typeface="宋体" panose="02010600030101010101" pitchFamily="2" charset="-122"/>
              </a:rPr>
              <a:t>a set of models is the first technical representation </a:t>
            </a:r>
            <a:r>
              <a:rPr lang="en-US" altLang="zh-CN" smtClean="0">
                <a:ea typeface="宋体" panose="02010600030101010101" pitchFamily="2" charset="-122"/>
              </a:rPr>
              <a:t>of a system.</a:t>
            </a:r>
          </a:p>
          <a:p>
            <a:pPr lvl="1" eaLnBrk="1" hangingPunct="1">
              <a:lnSpc>
                <a:spcPct val="90000"/>
              </a:lnSpc>
              <a:spcBef>
                <a:spcPts val="300"/>
              </a:spcBef>
            </a:pPr>
            <a:r>
              <a:rPr lang="en-US" altLang="zh-CN" smtClean="0">
                <a:ea typeface="宋体" panose="02010600030101010101" pitchFamily="2" charset="-122"/>
              </a:rPr>
              <a:t>The analysis model and requirements specification provide a means for assessing quality once the software is built.</a:t>
            </a:r>
          </a:p>
        </p:txBody>
      </p:sp>
      <p:graphicFrame>
        <p:nvGraphicFramePr>
          <p:cNvPr id="6149" name="Object 6"/>
          <p:cNvGraphicFramePr>
            <a:graphicFrameLocks noChangeAspect="1"/>
          </p:cNvGraphicFramePr>
          <p:nvPr/>
        </p:nvGraphicFramePr>
        <p:xfrm>
          <a:off x="515938" y="4427538"/>
          <a:ext cx="8377237" cy="2398712"/>
        </p:xfrm>
        <a:graphic>
          <a:graphicData uri="http://schemas.openxmlformats.org/presentationml/2006/ole">
            <mc:AlternateContent xmlns:mc="http://schemas.openxmlformats.org/markup-compatibility/2006">
              <mc:Choice xmlns:v="urn:schemas-microsoft-com:vml" Requires="v">
                <p:oleObj spid="_x0000_s6318" name="Picture" r:id="rId4" imgW="6163452" imgH="1763377" progId="Word.Picture.8">
                  <p:embed/>
                </p:oleObj>
              </mc:Choice>
              <mc:Fallback>
                <p:oleObj name="Picture" r:id="rId4" imgW="6163452" imgH="1763377" progId="Word.Picture.8">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8" y="4427538"/>
                        <a:ext cx="8377237" cy="239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DE847BC3-ABE5-47D5-9922-DFF0CB3C66E3}" type="slidenum">
              <a:rPr lang="en-US" altLang="zh-CN" sz="1000" smtClean="0"/>
              <a:pPr>
                <a:spcBef>
                  <a:spcPct val="0"/>
                </a:spcBef>
                <a:buClrTx/>
                <a:buSzTx/>
                <a:buFontTx/>
                <a:buNone/>
              </a:pPr>
              <a:t>30</a:t>
            </a:fld>
            <a:endParaRPr lang="en-US" altLang="zh-CN" sz="1000" smtClean="0"/>
          </a:p>
        </p:txBody>
      </p:sp>
      <p:sp>
        <p:nvSpPr>
          <p:cNvPr id="47107" name="Rectangle 2"/>
          <p:cNvSpPr>
            <a:spLocks noGrp="1" noChangeArrowheads="1"/>
          </p:cNvSpPr>
          <p:nvPr>
            <p:ph type="title"/>
          </p:nvPr>
        </p:nvSpPr>
        <p:spPr>
          <a:xfrm>
            <a:off x="1250950" y="1066800"/>
            <a:ext cx="7893050" cy="633413"/>
          </a:xfrm>
        </p:spPr>
        <p:txBody>
          <a:bodyPr/>
          <a:lstStyle/>
          <a:p>
            <a:pPr eaLnBrk="1" hangingPunct="1"/>
            <a:r>
              <a:rPr lang="zh-CN" altLang="en-US" smtClean="0">
                <a:ea typeface="宋体" panose="02010600030101010101" pitchFamily="2" charset="-122"/>
              </a:rPr>
              <a:t>识别分析类</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47108" name="Rectangle 3"/>
          <p:cNvSpPr>
            <a:spLocks noGrp="1" noChangeArrowheads="1"/>
          </p:cNvSpPr>
          <p:nvPr>
            <p:ph type="body" idx="1"/>
          </p:nvPr>
        </p:nvSpPr>
        <p:spPr>
          <a:xfrm>
            <a:off x="1403350" y="1844675"/>
            <a:ext cx="7740650" cy="5013325"/>
          </a:xfrm>
        </p:spPr>
        <p:txBody>
          <a:bodyPr/>
          <a:lstStyle/>
          <a:p>
            <a:pPr eaLnBrk="1" hangingPunct="1">
              <a:spcBef>
                <a:spcPts val="300"/>
              </a:spcBef>
            </a:pPr>
            <a:r>
              <a:rPr lang="en-US" altLang="zh-CN" b="1" smtClean="0">
                <a:latin typeface="Palatino" pitchFamily="-128" charset="0"/>
                <a:ea typeface="宋体" panose="02010600030101010101" pitchFamily="2" charset="-122"/>
              </a:rPr>
              <a:t>SafeHome</a:t>
            </a:r>
            <a:r>
              <a:rPr lang="zh-CN" altLang="en-US" b="1" smtClean="0">
                <a:latin typeface="Palatino" pitchFamily="-128" charset="0"/>
                <a:ea typeface="宋体" panose="02010600030101010101" pitchFamily="2" charset="-122"/>
              </a:rPr>
              <a:t>安全功能的“处理叙述”，如下</a:t>
            </a:r>
          </a:p>
        </p:txBody>
      </p:sp>
      <p:graphicFrame>
        <p:nvGraphicFramePr>
          <p:cNvPr id="47109" name="Object 5"/>
          <p:cNvGraphicFramePr>
            <a:graphicFrameLocks noChangeAspect="1"/>
          </p:cNvGraphicFramePr>
          <p:nvPr/>
        </p:nvGraphicFramePr>
        <p:xfrm>
          <a:off x="0" y="2303463"/>
          <a:ext cx="9144000" cy="4510087"/>
        </p:xfrm>
        <a:graphic>
          <a:graphicData uri="http://schemas.openxmlformats.org/presentationml/2006/ole">
            <mc:AlternateContent xmlns:mc="http://schemas.openxmlformats.org/markup-compatibility/2006">
              <mc:Choice xmlns:v="urn:schemas-microsoft-com:vml" Requires="v">
                <p:oleObj spid="_x0000_s47278" name="BMP 图像" r:id="rId3" imgW="7306695" imgH="3238952" progId="Paint.Picture">
                  <p:embed/>
                </p:oleObj>
              </mc:Choice>
              <mc:Fallback>
                <p:oleObj name="BMP 图像" r:id="rId3" imgW="7306695" imgH="3238952"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03463"/>
                        <a:ext cx="9144000"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0D02AE98-C13F-45E6-B98B-12F2C0EEAD13}" type="slidenum">
              <a:rPr lang="en-US" altLang="zh-CN" sz="1000" smtClean="0"/>
              <a:pPr>
                <a:spcBef>
                  <a:spcPct val="0"/>
                </a:spcBef>
                <a:buClrTx/>
                <a:buSzTx/>
                <a:buFontTx/>
                <a:buNone/>
              </a:pPr>
              <a:t>31</a:t>
            </a:fld>
            <a:endParaRPr lang="en-US" altLang="zh-CN" sz="1000" smtClean="0"/>
          </a:p>
        </p:txBody>
      </p:sp>
      <p:sp>
        <p:nvSpPr>
          <p:cNvPr id="48131" name="Rectangle 2"/>
          <p:cNvSpPr>
            <a:spLocks noGrp="1" noChangeArrowheads="1"/>
          </p:cNvSpPr>
          <p:nvPr>
            <p:ph type="title"/>
          </p:nvPr>
        </p:nvSpPr>
        <p:spPr>
          <a:xfrm>
            <a:off x="1250950" y="1066800"/>
            <a:ext cx="7893050" cy="633413"/>
          </a:xfrm>
        </p:spPr>
        <p:txBody>
          <a:bodyPr/>
          <a:lstStyle/>
          <a:p>
            <a:pPr eaLnBrk="1" hangingPunct="1"/>
            <a:r>
              <a:rPr lang="zh-CN" altLang="en-US" smtClean="0">
                <a:ea typeface="宋体" panose="02010600030101010101" pitchFamily="2" charset="-122"/>
              </a:rPr>
              <a:t>识别分析类</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48132" name="Rectangle 3"/>
          <p:cNvSpPr>
            <a:spLocks noGrp="1" noChangeArrowheads="1"/>
          </p:cNvSpPr>
          <p:nvPr>
            <p:ph type="body" idx="1"/>
          </p:nvPr>
        </p:nvSpPr>
        <p:spPr>
          <a:xfrm>
            <a:off x="1403350" y="1844675"/>
            <a:ext cx="7740650" cy="5013325"/>
          </a:xfrm>
        </p:spPr>
        <p:txBody>
          <a:bodyPr/>
          <a:lstStyle/>
          <a:p>
            <a:pPr eaLnBrk="1" hangingPunct="1">
              <a:spcBef>
                <a:spcPts val="300"/>
              </a:spcBef>
            </a:pPr>
            <a:r>
              <a:rPr lang="zh-CN" altLang="en-US" b="1" smtClean="0">
                <a:latin typeface="Palatino" pitchFamily="-128" charset="0"/>
                <a:ea typeface="宋体" panose="02010600030101010101" pitchFamily="2" charset="-122"/>
              </a:rPr>
              <a:t>语法解析，抽取名词，获得潜在的分析类</a:t>
            </a:r>
          </a:p>
        </p:txBody>
      </p:sp>
      <p:graphicFrame>
        <p:nvGraphicFramePr>
          <p:cNvPr id="48133" name="Object 5"/>
          <p:cNvGraphicFramePr>
            <a:graphicFrameLocks noChangeAspect="1"/>
          </p:cNvGraphicFramePr>
          <p:nvPr/>
        </p:nvGraphicFramePr>
        <p:xfrm>
          <a:off x="0" y="2268538"/>
          <a:ext cx="9144000" cy="4557712"/>
        </p:xfrm>
        <a:graphic>
          <a:graphicData uri="http://schemas.openxmlformats.org/presentationml/2006/ole">
            <mc:AlternateContent xmlns:mc="http://schemas.openxmlformats.org/markup-compatibility/2006">
              <mc:Choice xmlns:v="urn:schemas-microsoft-com:vml" Requires="v">
                <p:oleObj spid="_x0000_s48302" name="BMP 图像" r:id="rId3" imgW="6342857" imgH="3161905" progId="Paint.Picture">
                  <p:embed/>
                </p:oleObj>
              </mc:Choice>
              <mc:Fallback>
                <p:oleObj name="BMP 图像" r:id="rId3" imgW="6342857" imgH="3161905"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68538"/>
                        <a:ext cx="9144000" cy="455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FE89BF2F-1CBB-46CF-8A69-B0CF8BC849E6}" type="slidenum">
              <a:rPr lang="en-US" altLang="zh-CN" sz="1000" smtClean="0"/>
              <a:pPr>
                <a:spcBef>
                  <a:spcPct val="0"/>
                </a:spcBef>
                <a:buClrTx/>
                <a:buSzTx/>
                <a:buFontTx/>
                <a:buNone/>
              </a:pPr>
              <a:t>32</a:t>
            </a:fld>
            <a:endParaRPr lang="en-US" altLang="zh-CN" sz="1000" smtClean="0"/>
          </a:p>
        </p:txBody>
      </p:sp>
      <p:sp>
        <p:nvSpPr>
          <p:cNvPr id="49155" name="Rectangle 2"/>
          <p:cNvSpPr>
            <a:spLocks noGrp="1" noChangeArrowheads="1"/>
          </p:cNvSpPr>
          <p:nvPr>
            <p:ph type="title"/>
          </p:nvPr>
        </p:nvSpPr>
        <p:spPr>
          <a:xfrm>
            <a:off x="1250950" y="1066800"/>
            <a:ext cx="7893050" cy="633413"/>
          </a:xfrm>
        </p:spPr>
        <p:txBody>
          <a:bodyPr/>
          <a:lstStyle/>
          <a:p>
            <a:pPr eaLnBrk="1" hangingPunct="1"/>
            <a:r>
              <a:rPr lang="zh-CN" altLang="en-US" smtClean="0">
                <a:ea typeface="宋体" panose="02010600030101010101" pitchFamily="2" charset="-122"/>
              </a:rPr>
              <a:t>识别分析类</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49156" name="Rectangle 3"/>
          <p:cNvSpPr>
            <a:spLocks noGrp="1" noChangeArrowheads="1"/>
          </p:cNvSpPr>
          <p:nvPr>
            <p:ph type="body" idx="1"/>
          </p:nvPr>
        </p:nvSpPr>
        <p:spPr>
          <a:xfrm>
            <a:off x="1403350" y="1844675"/>
            <a:ext cx="7740650" cy="5013325"/>
          </a:xfrm>
        </p:spPr>
        <p:txBody>
          <a:bodyPr/>
          <a:lstStyle/>
          <a:p>
            <a:pPr eaLnBrk="1" hangingPunct="1">
              <a:spcBef>
                <a:spcPts val="300"/>
              </a:spcBef>
            </a:pPr>
            <a:r>
              <a:rPr lang="zh-CN" altLang="en-US" b="1" smtClean="0">
                <a:latin typeface="Palatino" pitchFamily="-128" charset="0"/>
                <a:ea typeface="宋体" panose="02010600030101010101" pitchFamily="2" charset="-122"/>
              </a:rPr>
              <a:t>从潜在的分析类，确定真正的分析类</a:t>
            </a:r>
          </a:p>
        </p:txBody>
      </p:sp>
      <p:sp>
        <p:nvSpPr>
          <p:cNvPr id="7" name="Rectangle 3"/>
          <p:cNvSpPr txBox="1">
            <a:spLocks noChangeArrowheads="1"/>
          </p:cNvSpPr>
          <p:nvPr/>
        </p:nvSpPr>
        <p:spPr bwMode="auto">
          <a:xfrm>
            <a:off x="4427538" y="2246313"/>
            <a:ext cx="4733925" cy="4624387"/>
          </a:xfrm>
          <a:prstGeom prst="rect">
            <a:avLst/>
          </a:prstGeom>
          <a:solidFill>
            <a:srgbClr val="002060"/>
          </a:solidFill>
          <a:ln>
            <a:noFill/>
          </a:ln>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spcBef>
                <a:spcPts val="300"/>
              </a:spcBef>
              <a:defRPr/>
            </a:pPr>
            <a:r>
              <a:rPr lang="zh-CN" altLang="en-US" sz="2000" b="1" kern="0" dirty="0" smtClean="0">
                <a:solidFill>
                  <a:schemeClr val="accent1"/>
                </a:solidFill>
                <a:latin typeface="Palatino" pitchFamily="-128" charset="0"/>
                <a:ea typeface="宋体" panose="02010600030101010101" pitchFamily="2" charset="-122"/>
              </a:rPr>
              <a:t>保留信息</a:t>
            </a:r>
            <a:r>
              <a:rPr lang="zh-CN" altLang="en-US" sz="2000" kern="0" dirty="0" smtClean="0">
                <a:solidFill>
                  <a:srgbClr val="FFFF00"/>
                </a:solidFill>
                <a:latin typeface="Palatino" pitchFamily="-128" charset="0"/>
                <a:ea typeface="宋体" panose="02010600030101010101" pitchFamily="2" charset="-122"/>
              </a:rPr>
              <a:t>：相关信息必须被记录，才能保证系统正常工作</a:t>
            </a:r>
          </a:p>
          <a:p>
            <a:pPr eaLnBrk="1" hangingPunct="1">
              <a:spcBef>
                <a:spcPts val="300"/>
              </a:spcBef>
              <a:defRPr/>
            </a:pPr>
            <a:r>
              <a:rPr lang="zh-CN" altLang="en-US" sz="2000" b="1" kern="0" dirty="0" smtClean="0">
                <a:solidFill>
                  <a:schemeClr val="accent1"/>
                </a:solidFill>
                <a:latin typeface="Palatino" pitchFamily="-128" charset="0"/>
                <a:ea typeface="宋体" panose="02010600030101010101" pitchFamily="2" charset="-122"/>
              </a:rPr>
              <a:t>所需服务</a:t>
            </a:r>
            <a:r>
              <a:rPr lang="zh-CN" altLang="en-US" sz="2000" kern="0" dirty="0" smtClean="0">
                <a:solidFill>
                  <a:srgbClr val="FFFF00"/>
                </a:solidFill>
                <a:latin typeface="Palatino" pitchFamily="-128" charset="0"/>
                <a:ea typeface="宋体" panose="02010600030101010101" pitchFamily="2" charset="-122"/>
              </a:rPr>
              <a:t>：潜在类必须具有一种可确认的、能用某种方式改变类的属性值的操作。</a:t>
            </a:r>
          </a:p>
          <a:p>
            <a:pPr eaLnBrk="1" hangingPunct="1">
              <a:spcBef>
                <a:spcPts val="300"/>
              </a:spcBef>
              <a:defRPr/>
            </a:pPr>
            <a:r>
              <a:rPr lang="zh-CN" altLang="en-US" sz="2000" b="1" kern="0" dirty="0" smtClean="0">
                <a:solidFill>
                  <a:schemeClr val="accent1"/>
                </a:solidFill>
                <a:latin typeface="Palatino" pitchFamily="-128" charset="0"/>
                <a:ea typeface="宋体" panose="02010600030101010101" pitchFamily="2" charset="-122"/>
              </a:rPr>
              <a:t>多个属性</a:t>
            </a:r>
            <a:r>
              <a:rPr lang="zh-CN" altLang="en-US" sz="2000" kern="0" dirty="0" smtClean="0">
                <a:solidFill>
                  <a:srgbClr val="FFFF00"/>
                </a:solidFill>
                <a:latin typeface="Palatino" pitchFamily="-128" charset="0"/>
                <a:ea typeface="宋体" panose="02010600030101010101" pitchFamily="2" charset="-122"/>
              </a:rPr>
              <a:t>：需求分析时关注</a:t>
            </a:r>
            <a:r>
              <a:rPr lang="zh-CN" altLang="en-US" sz="2000" b="1" kern="0" dirty="0" smtClean="0">
                <a:solidFill>
                  <a:srgbClr val="FFFF00"/>
                </a:solidFill>
                <a:latin typeface="Palatino" pitchFamily="-128" charset="0"/>
                <a:ea typeface="宋体" panose="02010600030101010101" pitchFamily="2" charset="-122"/>
              </a:rPr>
              <a:t>“主”信息</a:t>
            </a:r>
            <a:r>
              <a:rPr lang="zh-CN" altLang="en-US" sz="2000" kern="0" dirty="0" smtClean="0">
                <a:solidFill>
                  <a:srgbClr val="FFFF00"/>
                </a:solidFill>
                <a:latin typeface="Palatino" pitchFamily="-128" charset="0"/>
                <a:ea typeface="宋体" panose="02010600030101010101" pitchFamily="2" charset="-122"/>
              </a:rPr>
              <a:t>，在分析阶段，一般作为某个类的属性，到设计时才会考虑分离为</a:t>
            </a:r>
            <a:r>
              <a:rPr lang="zh-CN" altLang="en-US" sz="2000" b="1" kern="0" dirty="0" smtClean="0">
                <a:solidFill>
                  <a:srgbClr val="FFFF00"/>
                </a:solidFill>
                <a:latin typeface="Palatino" pitchFamily="-128" charset="0"/>
                <a:ea typeface="宋体" panose="02010600030101010101" pitchFamily="2" charset="-122"/>
              </a:rPr>
              <a:t>只有一个属性的类</a:t>
            </a:r>
          </a:p>
          <a:p>
            <a:pPr eaLnBrk="1" hangingPunct="1">
              <a:spcBef>
                <a:spcPts val="300"/>
              </a:spcBef>
              <a:defRPr/>
            </a:pPr>
            <a:r>
              <a:rPr lang="zh-CN" altLang="en-US" sz="2000" b="1" kern="0" dirty="0" smtClean="0">
                <a:solidFill>
                  <a:schemeClr val="accent1"/>
                </a:solidFill>
                <a:latin typeface="Palatino" pitchFamily="-128" charset="0"/>
                <a:ea typeface="宋体" panose="02010600030101010101" pitchFamily="2" charset="-122"/>
              </a:rPr>
              <a:t>公共属性</a:t>
            </a:r>
            <a:r>
              <a:rPr lang="zh-CN" altLang="en-US" sz="2000" kern="0" dirty="0" smtClean="0">
                <a:solidFill>
                  <a:srgbClr val="FFFF00"/>
                </a:solidFill>
                <a:latin typeface="Palatino" pitchFamily="-128" charset="0"/>
                <a:ea typeface="宋体" panose="02010600030101010101" pitchFamily="2" charset="-122"/>
              </a:rPr>
              <a:t>：适用于所有类实例的属性</a:t>
            </a:r>
          </a:p>
          <a:p>
            <a:pPr eaLnBrk="1" hangingPunct="1">
              <a:spcBef>
                <a:spcPts val="300"/>
              </a:spcBef>
              <a:defRPr/>
            </a:pPr>
            <a:r>
              <a:rPr lang="zh-CN" altLang="en-US" sz="2000" b="1" kern="0" dirty="0" smtClean="0">
                <a:solidFill>
                  <a:schemeClr val="accent1"/>
                </a:solidFill>
                <a:latin typeface="Palatino" pitchFamily="-128" charset="0"/>
                <a:ea typeface="宋体" panose="02010600030101010101" pitchFamily="2" charset="-122"/>
              </a:rPr>
              <a:t>公共操作</a:t>
            </a:r>
            <a:r>
              <a:rPr lang="zh-CN" altLang="en-US" sz="2000" kern="0" dirty="0" smtClean="0">
                <a:solidFill>
                  <a:srgbClr val="FFFF00"/>
                </a:solidFill>
                <a:latin typeface="Palatino" pitchFamily="-128" charset="0"/>
                <a:ea typeface="宋体" panose="02010600030101010101" pitchFamily="2" charset="-122"/>
              </a:rPr>
              <a:t>：适用于所有类实例的操作</a:t>
            </a:r>
            <a:endParaRPr lang="en-US" altLang="zh-CN" sz="2000" kern="0" dirty="0" smtClean="0">
              <a:solidFill>
                <a:srgbClr val="FFFF00"/>
              </a:solidFill>
              <a:latin typeface="Palatino" pitchFamily="-128" charset="0"/>
              <a:ea typeface="宋体" panose="02010600030101010101" pitchFamily="2" charset="-122"/>
            </a:endParaRPr>
          </a:p>
          <a:p>
            <a:pPr eaLnBrk="1" hangingPunct="1">
              <a:spcBef>
                <a:spcPts val="300"/>
              </a:spcBef>
              <a:defRPr/>
            </a:pPr>
            <a:r>
              <a:rPr lang="zh-CN" altLang="en-US" sz="2000" b="1" kern="0" dirty="0" smtClean="0">
                <a:solidFill>
                  <a:schemeClr val="accent1"/>
                </a:solidFill>
                <a:latin typeface="Palatino" pitchFamily="-128" charset="0"/>
                <a:ea typeface="宋体" panose="02010600030101010101" pitchFamily="2" charset="-122"/>
              </a:rPr>
              <a:t>必要需求</a:t>
            </a:r>
            <a:r>
              <a:rPr lang="zh-CN" altLang="en-US" sz="2000" kern="0" dirty="0" smtClean="0">
                <a:solidFill>
                  <a:srgbClr val="FFFF00"/>
                </a:solidFill>
                <a:latin typeface="Palatino" pitchFamily="-128" charset="0"/>
                <a:ea typeface="宋体" panose="02010600030101010101" pitchFamily="2" charset="-122"/>
              </a:rPr>
              <a:t>：问题空间中的外部实体，系统解决方案运行所必需的生产和消费信息</a:t>
            </a:r>
          </a:p>
        </p:txBody>
      </p:sp>
      <p:pic>
        <p:nvPicPr>
          <p:cNvPr id="4915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46313"/>
            <a:ext cx="4572000"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6052BA85-69A2-489E-95A9-842D16DED778}" type="slidenum">
              <a:rPr lang="en-US" altLang="zh-CN" sz="1000" smtClean="0"/>
              <a:pPr>
                <a:spcBef>
                  <a:spcPct val="0"/>
                </a:spcBef>
                <a:buClrTx/>
                <a:buSzTx/>
                <a:buFontTx/>
                <a:buNone/>
              </a:pPr>
              <a:t>33</a:t>
            </a:fld>
            <a:endParaRPr lang="en-US" altLang="zh-CN" sz="1000" smtClean="0"/>
          </a:p>
        </p:txBody>
      </p:sp>
      <p:sp>
        <p:nvSpPr>
          <p:cNvPr id="50179" name="Rectangle 2"/>
          <p:cNvSpPr>
            <a:spLocks noGrp="1" noChangeArrowheads="1"/>
          </p:cNvSpPr>
          <p:nvPr>
            <p:ph type="title"/>
          </p:nvPr>
        </p:nvSpPr>
        <p:spPr>
          <a:xfrm>
            <a:off x="1219200" y="1066800"/>
            <a:ext cx="7924800" cy="633413"/>
          </a:xfrm>
        </p:spPr>
        <p:txBody>
          <a:bodyPr/>
          <a:lstStyle/>
          <a:p>
            <a:pPr eaLnBrk="1" hangingPunct="1"/>
            <a:r>
              <a:rPr lang="en-US" altLang="zh-CN" sz="3600" smtClean="0">
                <a:ea typeface="宋体" panose="02010600030101010101" pitchFamily="2" charset="-122"/>
              </a:rPr>
              <a:t>Specifying Attributes (P150)</a:t>
            </a:r>
            <a:br>
              <a:rPr lang="en-US" altLang="zh-CN" sz="3600" smtClean="0">
                <a:ea typeface="宋体" panose="02010600030101010101" pitchFamily="2" charset="-122"/>
              </a:rPr>
            </a:br>
            <a:r>
              <a:rPr lang="en-US" altLang="zh-CN" sz="3600" smtClean="0">
                <a:ea typeface="宋体" panose="02010600030101010101" pitchFamily="2" charset="-122"/>
              </a:rPr>
              <a:t>	and Defining Operations (P151)</a:t>
            </a:r>
          </a:p>
        </p:txBody>
      </p:sp>
      <p:sp>
        <p:nvSpPr>
          <p:cNvPr id="50180" name="Rectangle 3"/>
          <p:cNvSpPr>
            <a:spLocks noGrp="1" noChangeArrowheads="1"/>
          </p:cNvSpPr>
          <p:nvPr>
            <p:ph type="body" idx="1"/>
          </p:nvPr>
        </p:nvSpPr>
        <p:spPr>
          <a:xfrm>
            <a:off x="179388" y="1773238"/>
            <a:ext cx="8964612" cy="1893887"/>
          </a:xfrm>
        </p:spPr>
        <p:txBody>
          <a:bodyPr/>
          <a:lstStyle/>
          <a:p>
            <a:pPr eaLnBrk="1" hangingPunct="1"/>
            <a:r>
              <a:rPr lang="en-US" altLang="zh-CN" dirty="0" smtClean="0">
                <a:solidFill>
                  <a:srgbClr val="FF0000"/>
                </a:solidFill>
                <a:latin typeface="Palatino" pitchFamily="-128" charset="0"/>
                <a:ea typeface="宋体" panose="02010600030101010101" pitchFamily="2" charset="-122"/>
              </a:rPr>
              <a:t>Attributes describe a class </a:t>
            </a:r>
            <a:r>
              <a:rPr lang="en-US" altLang="zh-CN" dirty="0" smtClean="0">
                <a:latin typeface="Palatino" pitchFamily="-128" charset="0"/>
                <a:ea typeface="宋体" panose="02010600030101010101" pitchFamily="2" charset="-122"/>
              </a:rPr>
              <a:t>that has been selected for inclusion in the analysis model.</a:t>
            </a:r>
          </a:p>
          <a:p>
            <a:pPr lvl="1" eaLnBrk="1" hangingPunct="1">
              <a:spcBef>
                <a:spcPct val="0"/>
              </a:spcBef>
            </a:pPr>
            <a:r>
              <a:rPr lang="en-US" altLang="zh-CN" dirty="0" smtClean="0">
                <a:latin typeface="Palatino" pitchFamily="-128" charset="0"/>
                <a:ea typeface="宋体" panose="02010600030101010101" pitchFamily="2" charset="-122"/>
              </a:rPr>
              <a:t>Attributes are the set of data objects that fully define the class within </a:t>
            </a:r>
            <a:r>
              <a:rPr lang="en-US" altLang="zh-CN" b="1" dirty="0" smtClean="0">
                <a:solidFill>
                  <a:srgbClr val="FF0000"/>
                </a:solidFill>
                <a:latin typeface="Palatino" pitchFamily="-128" charset="0"/>
                <a:ea typeface="宋体" panose="02010600030101010101" pitchFamily="2" charset="-122"/>
              </a:rPr>
              <a:t>the context of the problem</a:t>
            </a:r>
            <a:r>
              <a:rPr lang="en-US" altLang="zh-CN" dirty="0" smtClean="0">
                <a:latin typeface="Palatino" pitchFamily="-128" charset="0"/>
                <a:ea typeface="宋体" panose="02010600030101010101" pitchFamily="2" charset="-122"/>
              </a:rPr>
              <a:t>.</a:t>
            </a:r>
          </a:p>
          <a:p>
            <a:r>
              <a:rPr lang="en-US" altLang="zh-CN" b="1" dirty="0" smtClean="0">
                <a:solidFill>
                  <a:srgbClr val="FF0000"/>
                </a:solidFill>
                <a:latin typeface="Palatino" pitchFamily="-128" charset="0"/>
                <a:ea typeface="宋体" panose="02010600030101010101" pitchFamily="2" charset="-122"/>
              </a:rPr>
              <a:t>operations</a:t>
            </a:r>
            <a:r>
              <a:rPr lang="en-US" altLang="zh-CN" dirty="0" smtClean="0">
                <a:latin typeface="Palatino" pitchFamily="-128" charset="0"/>
                <a:ea typeface="宋体" panose="02010600030101010101" pitchFamily="2" charset="-122"/>
              </a:rPr>
              <a:t> of analysis class, </a:t>
            </a:r>
            <a:r>
              <a:rPr lang="en-US" altLang="zh-CN" b="1" dirty="0" smtClean="0">
                <a:solidFill>
                  <a:srgbClr val="FF0000"/>
                </a:solidFill>
                <a:latin typeface="Palatino" pitchFamily="-128" charset="0"/>
                <a:ea typeface="宋体" panose="02010600030101010101" pitchFamily="2" charset="-122"/>
              </a:rPr>
              <a:t>focus on </a:t>
            </a:r>
            <a:r>
              <a:rPr lang="en-US" altLang="zh-CN" dirty="0" smtClean="0">
                <a:latin typeface="Palatino" pitchFamily="-128" charset="0"/>
                <a:ea typeface="宋体" panose="02010600030101010101" pitchFamily="2" charset="-122"/>
              </a:rPr>
              <a:t>problem-oriented </a:t>
            </a:r>
            <a:r>
              <a:rPr lang="en-US" altLang="zh-CN" b="1" dirty="0" smtClean="0">
                <a:solidFill>
                  <a:srgbClr val="FF0000"/>
                </a:solidFill>
                <a:latin typeface="Palatino" pitchFamily="-128" charset="0"/>
                <a:ea typeface="宋体" panose="02010600030101010101" pitchFamily="2" charset="-122"/>
              </a:rPr>
              <a:t>behavior</a:t>
            </a:r>
            <a:r>
              <a:rPr lang="en-US" altLang="zh-CN" dirty="0" smtClean="0">
                <a:latin typeface="Palatino" pitchFamily="-128" charset="0"/>
                <a:ea typeface="宋体" panose="02010600030101010101" pitchFamily="2" charset="-122"/>
              </a:rPr>
              <a:t> rather than behaviors required for implementation. </a:t>
            </a:r>
          </a:p>
        </p:txBody>
      </p:sp>
      <p:sp>
        <p:nvSpPr>
          <p:cNvPr id="7" name="Rectangle 3"/>
          <p:cNvSpPr txBox="1">
            <a:spLocks noChangeArrowheads="1"/>
          </p:cNvSpPr>
          <p:nvPr/>
        </p:nvSpPr>
        <p:spPr bwMode="auto">
          <a:xfrm>
            <a:off x="1979713" y="3933056"/>
            <a:ext cx="7164288"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a:defRPr/>
            </a:pPr>
            <a:r>
              <a:rPr lang="en-US" altLang="zh-CN" sz="2000" kern="0" dirty="0" smtClean="0">
                <a:latin typeface="Palatino" pitchFamily="-128" charset="0"/>
                <a:ea typeface="宋体" panose="02010600030101010101" pitchFamily="2" charset="-122"/>
              </a:rPr>
              <a:t>Do </a:t>
            </a:r>
            <a:r>
              <a:rPr lang="en-US" altLang="zh-CN" sz="2000" b="1" kern="0" dirty="0" smtClean="0">
                <a:solidFill>
                  <a:srgbClr val="FF0000"/>
                </a:solidFill>
                <a:latin typeface="Palatino" pitchFamily="-128" charset="0"/>
                <a:ea typeface="宋体" panose="02010600030101010101" pitchFamily="2" charset="-122"/>
              </a:rPr>
              <a:t>a grammatical parse </a:t>
            </a:r>
            <a:r>
              <a:rPr lang="en-US" altLang="zh-CN" sz="2000" kern="0" dirty="0" smtClean="0">
                <a:latin typeface="Palatino" pitchFamily="-128" charset="0"/>
                <a:ea typeface="宋体" panose="02010600030101010101" pitchFamily="2" charset="-122"/>
              </a:rPr>
              <a:t>of a processing narrative and look at the </a:t>
            </a:r>
            <a:r>
              <a:rPr lang="en-US" altLang="zh-CN" sz="2000" b="1" kern="0" dirty="0" smtClean="0">
                <a:solidFill>
                  <a:srgbClr val="FF0000"/>
                </a:solidFill>
                <a:latin typeface="Palatino" pitchFamily="-128" charset="0"/>
                <a:ea typeface="宋体" panose="02010600030101010101" pitchFamily="2" charset="-122"/>
              </a:rPr>
              <a:t>verbs</a:t>
            </a:r>
            <a:r>
              <a:rPr lang="en-US" altLang="zh-CN" sz="2000" kern="0" dirty="0" smtClean="0">
                <a:latin typeface="Palatino" pitchFamily="-128" charset="0"/>
                <a:ea typeface="宋体" panose="02010600030101010101" pitchFamily="2" charset="-122"/>
              </a:rPr>
              <a:t>, Operations can be divided into four categories: </a:t>
            </a:r>
          </a:p>
          <a:p>
            <a:pPr marL="914400" lvl="1" indent="-457200">
              <a:spcBef>
                <a:spcPts val="0"/>
              </a:spcBef>
              <a:buSzPct val="100000"/>
              <a:buFont typeface="+mj-lt"/>
              <a:buAutoNum type="arabicPeriod"/>
              <a:defRPr/>
            </a:pPr>
            <a:r>
              <a:rPr lang="en-US" altLang="zh-CN" kern="0" dirty="0" smtClean="0">
                <a:latin typeface="Palatino" pitchFamily="-128" charset="0"/>
                <a:ea typeface="宋体" panose="02010600030101010101" pitchFamily="2" charset="-122"/>
              </a:rPr>
              <a:t>operations that </a:t>
            </a:r>
            <a:r>
              <a:rPr lang="en-US" altLang="zh-CN" b="1" kern="0" dirty="0" smtClean="0">
                <a:solidFill>
                  <a:srgbClr val="FF0000"/>
                </a:solidFill>
                <a:latin typeface="Palatino" pitchFamily="-128" charset="0"/>
                <a:ea typeface="宋体" panose="02010600030101010101" pitchFamily="2" charset="-122"/>
              </a:rPr>
              <a:t>manipulate data </a:t>
            </a:r>
            <a:r>
              <a:rPr lang="en-US" altLang="zh-CN" kern="0" dirty="0" smtClean="0">
                <a:latin typeface="Palatino" pitchFamily="-128" charset="0"/>
                <a:ea typeface="宋体" panose="02010600030101010101" pitchFamily="2" charset="-122"/>
              </a:rPr>
              <a:t>in some way (e.g., adding, deleting, reformatting, selecting)</a:t>
            </a:r>
          </a:p>
          <a:p>
            <a:pPr marL="914400" lvl="1" indent="-457200">
              <a:spcBef>
                <a:spcPts val="0"/>
              </a:spcBef>
              <a:buSzPct val="100000"/>
              <a:buFont typeface="+mj-lt"/>
              <a:buAutoNum type="arabicPeriod"/>
              <a:defRPr/>
            </a:pPr>
            <a:r>
              <a:rPr lang="en-US" altLang="zh-CN" kern="0" dirty="0" smtClean="0">
                <a:latin typeface="Palatino" pitchFamily="-128" charset="0"/>
                <a:ea typeface="宋体" panose="02010600030101010101" pitchFamily="2" charset="-122"/>
              </a:rPr>
              <a:t>operations that </a:t>
            </a:r>
            <a:r>
              <a:rPr lang="en-US" altLang="zh-CN" b="1" kern="0" dirty="0" smtClean="0">
                <a:solidFill>
                  <a:srgbClr val="FF0000"/>
                </a:solidFill>
                <a:latin typeface="Palatino" pitchFamily="-128" charset="0"/>
                <a:ea typeface="宋体" panose="02010600030101010101" pitchFamily="2" charset="-122"/>
              </a:rPr>
              <a:t>perform a computation</a:t>
            </a:r>
          </a:p>
          <a:p>
            <a:pPr marL="914400" lvl="1" indent="-457200">
              <a:spcBef>
                <a:spcPts val="0"/>
              </a:spcBef>
              <a:buSzPct val="100000"/>
              <a:buFont typeface="+mj-lt"/>
              <a:buAutoNum type="arabicPeriod"/>
              <a:defRPr/>
            </a:pPr>
            <a:r>
              <a:rPr lang="en-US" altLang="zh-CN" kern="0" dirty="0" smtClean="0">
                <a:latin typeface="Palatino" pitchFamily="-128" charset="0"/>
                <a:ea typeface="宋体" panose="02010600030101010101" pitchFamily="2" charset="-122"/>
              </a:rPr>
              <a:t>operations that </a:t>
            </a:r>
            <a:r>
              <a:rPr lang="en-US" altLang="zh-CN" b="1" kern="0" dirty="0" smtClean="0">
                <a:solidFill>
                  <a:srgbClr val="FF0000"/>
                </a:solidFill>
                <a:latin typeface="Palatino" pitchFamily="-128" charset="0"/>
                <a:ea typeface="宋体" panose="02010600030101010101" pitchFamily="2" charset="-122"/>
              </a:rPr>
              <a:t>inquire about the state of an object </a:t>
            </a:r>
          </a:p>
          <a:p>
            <a:pPr marL="914400" lvl="1" indent="-457200">
              <a:spcBef>
                <a:spcPts val="0"/>
              </a:spcBef>
              <a:buSzPct val="100000"/>
              <a:buFont typeface="+mj-lt"/>
              <a:buAutoNum type="arabicPeriod"/>
              <a:defRPr/>
            </a:pPr>
            <a:r>
              <a:rPr lang="en-US" altLang="zh-CN" kern="0" dirty="0" smtClean="0">
                <a:latin typeface="Palatino" pitchFamily="-128" charset="0"/>
                <a:ea typeface="宋体" panose="02010600030101010101" pitchFamily="2" charset="-122"/>
              </a:rPr>
              <a:t>operations that </a:t>
            </a:r>
            <a:r>
              <a:rPr lang="en-US" altLang="zh-CN" b="1" kern="0" dirty="0" smtClean="0">
                <a:solidFill>
                  <a:srgbClr val="FF0000"/>
                </a:solidFill>
                <a:latin typeface="Palatino" pitchFamily="-128" charset="0"/>
                <a:ea typeface="宋体" panose="02010600030101010101" pitchFamily="2" charset="-122"/>
              </a:rPr>
              <a:t>monitor an object for the occurrence of a controlling event</a:t>
            </a:r>
            <a:r>
              <a:rPr lang="en-US" altLang="zh-CN" kern="0" dirty="0" smtClean="0">
                <a:latin typeface="Palatino" pitchFamily="-128" charset="0"/>
                <a:ea typeface="宋体" panose="02010600030101010101" pitchFamily="2" charset="-122"/>
              </a:rPr>
              <a:t>.</a:t>
            </a:r>
          </a:p>
        </p:txBody>
      </p:sp>
      <p:pic>
        <p:nvPicPr>
          <p:cNvPr id="5018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059" y="4060812"/>
            <a:ext cx="1752654" cy="25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7BDD67BC-A8E7-4411-8A2E-BD19BDC87B34}" type="slidenum">
              <a:rPr lang="en-US" altLang="zh-CN" sz="1000" smtClean="0"/>
              <a:pPr>
                <a:spcBef>
                  <a:spcPct val="0"/>
                </a:spcBef>
                <a:buClrTx/>
                <a:buSzTx/>
                <a:buFontTx/>
                <a:buNone/>
              </a:pPr>
              <a:t>34</a:t>
            </a:fld>
            <a:endParaRPr lang="en-US" altLang="zh-CN" sz="1000" smtClean="0"/>
          </a:p>
        </p:txBody>
      </p:sp>
      <p:sp>
        <p:nvSpPr>
          <p:cNvPr id="52227" name="Rectangle 2"/>
          <p:cNvSpPr>
            <a:spLocks noGrp="1" noChangeArrowheads="1"/>
          </p:cNvSpPr>
          <p:nvPr>
            <p:ph type="title"/>
          </p:nvPr>
        </p:nvSpPr>
        <p:spPr>
          <a:xfrm>
            <a:off x="1219200" y="1066800"/>
            <a:ext cx="7924800" cy="633413"/>
          </a:xfrm>
        </p:spPr>
        <p:txBody>
          <a:bodyPr/>
          <a:lstStyle/>
          <a:p>
            <a:pPr eaLnBrk="1" hangingPunct="1"/>
            <a:r>
              <a:rPr lang="zh-CN" altLang="en-US" sz="3600" smtClean="0">
                <a:ea typeface="宋体" panose="02010600030101010101" pitchFamily="2" charset="-122"/>
              </a:rPr>
              <a:t>描述属性和定义操作</a:t>
            </a:r>
            <a:r>
              <a:rPr lang="en-US" altLang="zh-CN" sz="3600" smtClean="0">
                <a:ea typeface="宋体" panose="02010600030101010101" pitchFamily="2" charset="-122"/>
              </a:rPr>
              <a:t>——</a:t>
            </a:r>
            <a:r>
              <a:rPr lang="zh-CN" altLang="en-US" sz="3600" smtClean="0">
                <a:ea typeface="宋体" panose="02010600030101010101" pitchFamily="2" charset="-122"/>
              </a:rPr>
              <a:t>示例</a:t>
            </a:r>
            <a:endParaRPr lang="en-US" altLang="zh-CN" sz="3600" smtClean="0">
              <a:ea typeface="宋体" panose="02010600030101010101" pitchFamily="2" charset="-122"/>
            </a:endParaRPr>
          </a:p>
        </p:txBody>
      </p:sp>
      <p:sp>
        <p:nvSpPr>
          <p:cNvPr id="52228" name="Rectangle 3"/>
          <p:cNvSpPr>
            <a:spLocks noGrp="1" noChangeArrowheads="1"/>
          </p:cNvSpPr>
          <p:nvPr>
            <p:ph type="body" idx="1"/>
          </p:nvPr>
        </p:nvSpPr>
        <p:spPr>
          <a:xfrm>
            <a:off x="1403350" y="1828800"/>
            <a:ext cx="7740650" cy="5029200"/>
          </a:xfrm>
        </p:spPr>
        <p:txBody>
          <a:bodyPr/>
          <a:lstStyle/>
          <a:p>
            <a:pPr eaLnBrk="1" hangingPunct="1"/>
            <a:r>
              <a:rPr lang="zh-CN" altLang="en-US" smtClean="0">
                <a:latin typeface="Palatino" pitchFamily="-128" charset="0"/>
                <a:ea typeface="宋体" panose="02010600030101010101" pitchFamily="2" charset="-122"/>
              </a:rPr>
              <a:t>职业棒球手（</a:t>
            </a:r>
            <a:r>
              <a:rPr lang="en-US" altLang="zh-CN" smtClean="0">
                <a:latin typeface="Palatino" pitchFamily="-128" charset="0"/>
                <a:ea typeface="宋体" panose="02010600030101010101" pitchFamily="2" charset="-122"/>
              </a:rPr>
              <a:t>player</a:t>
            </a:r>
            <a:r>
              <a:rPr lang="zh-CN" altLang="en-US" smtClean="0">
                <a:latin typeface="Palatino" pitchFamily="-128" charset="0"/>
                <a:ea typeface="宋体" panose="02010600030101010101" pitchFamily="2" charset="-122"/>
              </a:rPr>
              <a:t>）</a:t>
            </a:r>
            <a:endParaRPr lang="en-US" altLang="zh-CN" smtClean="0">
              <a:latin typeface="Palatino" pitchFamily="-128" charset="0"/>
              <a:ea typeface="宋体" panose="02010600030101010101" pitchFamily="2" charset="-122"/>
            </a:endParaRPr>
          </a:p>
        </p:txBody>
      </p:sp>
      <p:grpSp>
        <p:nvGrpSpPr>
          <p:cNvPr id="52229" name="组合 17"/>
          <p:cNvGrpSpPr>
            <a:grpSpLocks/>
          </p:cNvGrpSpPr>
          <p:nvPr/>
        </p:nvGrpSpPr>
        <p:grpSpPr bwMode="auto">
          <a:xfrm>
            <a:off x="1476375" y="1828800"/>
            <a:ext cx="7559675" cy="4876800"/>
            <a:chOff x="3394796" y="1404789"/>
            <a:chExt cx="5986115" cy="3960317"/>
          </a:xfrm>
        </p:grpSpPr>
        <p:graphicFrame>
          <p:nvGraphicFramePr>
            <p:cNvPr id="52230" name="Object 4"/>
            <p:cNvGraphicFramePr>
              <a:graphicFrameLocks noChangeAspect="1"/>
            </p:cNvGraphicFramePr>
            <p:nvPr/>
          </p:nvGraphicFramePr>
          <p:xfrm>
            <a:off x="7672761" y="1404789"/>
            <a:ext cx="1708150" cy="2608262"/>
          </p:xfrm>
          <a:graphic>
            <a:graphicData uri="http://schemas.openxmlformats.org/presentationml/2006/ole">
              <mc:AlternateContent xmlns:mc="http://schemas.openxmlformats.org/markup-compatibility/2006">
                <mc:Choice xmlns:v="urn:schemas-microsoft-com:vml" Requires="v">
                  <p:oleObj spid="_x0000_s52575" name="Picture" r:id="rId3" imgW="1151748" imgH="1754248" progId="Word.Picture.8">
                    <p:embed/>
                  </p:oleObj>
                </mc:Choice>
                <mc:Fallback>
                  <p:oleObj name="Picture" r:id="rId3" imgW="1151748" imgH="1754248"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2761" y="1404789"/>
                          <a:ext cx="1708150" cy="260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1" name="椭圆 1"/>
            <p:cNvSpPr>
              <a:spLocks noChangeArrowheads="1"/>
            </p:cNvSpPr>
            <p:nvPr/>
          </p:nvSpPr>
          <p:spPr bwMode="auto">
            <a:xfrm>
              <a:off x="3394796" y="2444316"/>
              <a:ext cx="1296144" cy="529208"/>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ctr">
                <a:spcBef>
                  <a:spcPct val="0"/>
                </a:spcBef>
                <a:buClrTx/>
                <a:buSzTx/>
                <a:buFontTx/>
                <a:buNone/>
              </a:pPr>
              <a:r>
                <a:rPr lang="en-US" altLang="zh-CN" sz="2000">
                  <a:latin typeface="Arial" panose="020B0604020202020204" pitchFamily="34" charset="0"/>
                </a:rPr>
                <a:t>Player</a:t>
              </a:r>
              <a:endParaRPr lang="zh-CN" altLang="en-US" sz="2000">
                <a:latin typeface="Arial" panose="020B0604020202020204" pitchFamily="34" charset="0"/>
              </a:endParaRPr>
            </a:p>
          </p:txBody>
        </p:sp>
        <p:sp>
          <p:nvSpPr>
            <p:cNvPr id="52232" name="矩形 2"/>
            <p:cNvSpPr>
              <a:spLocks noChangeArrowheads="1"/>
            </p:cNvSpPr>
            <p:nvPr/>
          </p:nvSpPr>
          <p:spPr bwMode="auto">
            <a:xfrm>
              <a:off x="5004048" y="1916832"/>
              <a:ext cx="1872208" cy="478904"/>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ctr">
                <a:spcBef>
                  <a:spcPct val="0"/>
                </a:spcBef>
                <a:buClrTx/>
                <a:buSzTx/>
                <a:buFontTx/>
                <a:buNone/>
              </a:pPr>
              <a:r>
                <a:rPr lang="zh-CN" altLang="en-US" sz="2000" b="1">
                  <a:latin typeface="Arial" panose="020B0604020202020204" pitchFamily="34" charset="0"/>
                </a:rPr>
                <a:t>比赛管理系统</a:t>
              </a:r>
            </a:p>
          </p:txBody>
        </p:sp>
        <p:sp>
          <p:nvSpPr>
            <p:cNvPr id="52233" name="矩形 8"/>
            <p:cNvSpPr>
              <a:spLocks noChangeArrowheads="1"/>
            </p:cNvSpPr>
            <p:nvPr/>
          </p:nvSpPr>
          <p:spPr bwMode="auto">
            <a:xfrm>
              <a:off x="3754836" y="3349588"/>
              <a:ext cx="1872208" cy="478904"/>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ctr">
                <a:spcBef>
                  <a:spcPct val="0"/>
                </a:spcBef>
                <a:buClrTx/>
                <a:buSzTx/>
                <a:buFontTx/>
                <a:buNone/>
              </a:pPr>
              <a:r>
                <a:rPr lang="zh-CN" altLang="en-US" sz="2000" b="1">
                  <a:latin typeface="Arial" panose="020B0604020202020204" pitchFamily="34" charset="0"/>
                </a:rPr>
                <a:t>工资管理系统</a:t>
              </a:r>
            </a:p>
          </p:txBody>
        </p:sp>
        <p:graphicFrame>
          <p:nvGraphicFramePr>
            <p:cNvPr id="52234" name="Object 4"/>
            <p:cNvGraphicFramePr>
              <a:graphicFrameLocks noChangeAspect="1"/>
            </p:cNvGraphicFramePr>
            <p:nvPr/>
          </p:nvGraphicFramePr>
          <p:xfrm>
            <a:off x="5836229" y="3157170"/>
            <a:ext cx="1709638" cy="2207936"/>
          </p:xfrm>
          <a:graphic>
            <a:graphicData uri="http://schemas.openxmlformats.org/presentationml/2006/ole">
              <mc:AlternateContent xmlns:mc="http://schemas.openxmlformats.org/markup-compatibility/2006">
                <mc:Choice xmlns:v="urn:schemas-microsoft-com:vml" Requires="v">
                  <p:oleObj spid="_x0000_s52576" name="Picture" r:id="rId5" imgW="1152144" imgH="1484376" progId="Word.Picture.8">
                    <p:embed/>
                  </p:oleObj>
                </mc:Choice>
                <mc:Fallback>
                  <p:oleObj name="Picture" r:id="rId5" imgW="1152144" imgH="1484376" progId="Word.Picture.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229" y="3157170"/>
                          <a:ext cx="1709638" cy="22079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2235" name="直接箭头连接符 4"/>
            <p:cNvCxnSpPr>
              <a:cxnSpLocks noChangeShapeType="1"/>
              <a:stCxn id="52231" idx="7"/>
              <a:endCxn id="52232" idx="1"/>
            </p:cNvCxnSpPr>
            <p:nvPr/>
          </p:nvCxnSpPr>
          <p:spPr bwMode="auto">
            <a:xfrm flipV="1">
              <a:off x="4501124" y="2156284"/>
              <a:ext cx="502924" cy="365533"/>
            </a:xfrm>
            <a:prstGeom prst="straightConnector1">
              <a:avLst/>
            </a:prstGeom>
            <a:noFill/>
            <a:ln w="3810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236" name="直接箭头连接符 12"/>
            <p:cNvCxnSpPr>
              <a:cxnSpLocks noChangeShapeType="1"/>
            </p:cNvCxnSpPr>
            <p:nvPr/>
          </p:nvCxnSpPr>
          <p:spPr bwMode="auto">
            <a:xfrm flipV="1">
              <a:off x="6870741" y="1664874"/>
              <a:ext cx="827096" cy="539852"/>
            </a:xfrm>
            <a:prstGeom prst="straightConnector1">
              <a:avLst/>
            </a:prstGeom>
            <a:noFill/>
            <a:ln w="3810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237" name="直接箭头连接符 14"/>
            <p:cNvCxnSpPr>
              <a:cxnSpLocks noChangeShapeType="1"/>
            </p:cNvCxnSpPr>
            <p:nvPr/>
          </p:nvCxnSpPr>
          <p:spPr bwMode="auto">
            <a:xfrm>
              <a:off x="4084365" y="2964201"/>
              <a:ext cx="642443" cy="385387"/>
            </a:xfrm>
            <a:prstGeom prst="straightConnector1">
              <a:avLst/>
            </a:prstGeom>
            <a:noFill/>
            <a:ln w="3810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238" name="直接箭头连接符 16"/>
            <p:cNvCxnSpPr>
              <a:cxnSpLocks noChangeShapeType="1"/>
            </p:cNvCxnSpPr>
            <p:nvPr/>
          </p:nvCxnSpPr>
          <p:spPr bwMode="auto">
            <a:xfrm>
              <a:off x="4856234" y="3828492"/>
              <a:ext cx="1083918" cy="668069"/>
            </a:xfrm>
            <a:prstGeom prst="straightConnector1">
              <a:avLst/>
            </a:prstGeom>
            <a:noFill/>
            <a:ln w="3810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AB75793F-3F29-4634-B8B2-C233EE05244A}" type="slidenum">
              <a:rPr lang="en-US" altLang="zh-CN" sz="1000" smtClean="0"/>
              <a:pPr>
                <a:spcBef>
                  <a:spcPct val="0"/>
                </a:spcBef>
                <a:buClrTx/>
                <a:buSzTx/>
                <a:buFontTx/>
                <a:buNone/>
              </a:pPr>
              <a:t>35</a:t>
            </a:fld>
            <a:endParaRPr lang="en-US" altLang="zh-CN" sz="1000" smtClean="0"/>
          </a:p>
        </p:txBody>
      </p:sp>
      <p:sp>
        <p:nvSpPr>
          <p:cNvPr id="53251" name="Rectangle 2"/>
          <p:cNvSpPr>
            <a:spLocks noGrp="1" noChangeArrowheads="1"/>
          </p:cNvSpPr>
          <p:nvPr>
            <p:ph type="title"/>
          </p:nvPr>
        </p:nvSpPr>
        <p:spPr>
          <a:xfrm>
            <a:off x="1219200" y="1066800"/>
            <a:ext cx="7924800" cy="633413"/>
          </a:xfrm>
        </p:spPr>
        <p:txBody>
          <a:bodyPr/>
          <a:lstStyle/>
          <a:p>
            <a:pPr eaLnBrk="1" hangingPunct="1"/>
            <a:r>
              <a:rPr lang="zh-CN" altLang="en-US" sz="3600" smtClean="0">
                <a:ea typeface="宋体" panose="02010600030101010101" pitchFamily="2" charset="-122"/>
              </a:rPr>
              <a:t>描述属性和定义操作</a:t>
            </a:r>
            <a:r>
              <a:rPr lang="en-US" altLang="zh-CN" sz="3600" smtClean="0">
                <a:ea typeface="宋体" panose="02010600030101010101" pitchFamily="2" charset="-122"/>
              </a:rPr>
              <a:t>——</a:t>
            </a:r>
            <a:r>
              <a:rPr lang="zh-CN" altLang="en-US" sz="3600" smtClean="0">
                <a:ea typeface="宋体" panose="02010600030101010101" pitchFamily="2" charset="-122"/>
              </a:rPr>
              <a:t>示例</a:t>
            </a:r>
            <a:endParaRPr lang="en-US" altLang="zh-CN" sz="3600" smtClean="0">
              <a:ea typeface="宋体" panose="02010600030101010101" pitchFamily="2" charset="-122"/>
            </a:endParaRPr>
          </a:p>
        </p:txBody>
      </p:sp>
      <p:sp>
        <p:nvSpPr>
          <p:cNvPr id="53252" name="Rectangle 3"/>
          <p:cNvSpPr>
            <a:spLocks noGrp="1" noChangeArrowheads="1"/>
          </p:cNvSpPr>
          <p:nvPr>
            <p:ph type="body" idx="1"/>
          </p:nvPr>
        </p:nvSpPr>
        <p:spPr>
          <a:xfrm>
            <a:off x="1835150" y="1828800"/>
            <a:ext cx="7308850" cy="2339975"/>
          </a:xfrm>
        </p:spPr>
        <p:txBody>
          <a:bodyPr/>
          <a:lstStyle/>
          <a:p>
            <a:pPr eaLnBrk="1" hangingPunct="1"/>
            <a:r>
              <a:rPr lang="zh-CN" altLang="en-US" smtClean="0">
                <a:latin typeface="Palatino" pitchFamily="-128" charset="0"/>
                <a:ea typeface="宋体" panose="02010600030101010101" pitchFamily="2" charset="-122"/>
              </a:rPr>
              <a:t>为</a:t>
            </a:r>
            <a:r>
              <a:rPr lang="en-US" altLang="zh-CN" smtClean="0">
                <a:latin typeface="Palatino" pitchFamily="-128" charset="0"/>
                <a:ea typeface="宋体" panose="02010600030101010101" pitchFamily="2" charset="-122"/>
              </a:rPr>
              <a:t>SafeHome</a:t>
            </a:r>
            <a:r>
              <a:rPr lang="zh-CN" altLang="en-US" smtClean="0">
                <a:latin typeface="Palatino" pitchFamily="-128" charset="0"/>
                <a:ea typeface="宋体" panose="02010600030101010101" pitchFamily="2" charset="-122"/>
              </a:rPr>
              <a:t>定义</a:t>
            </a:r>
            <a:r>
              <a:rPr lang="en-US" altLang="zh-CN" smtClean="0">
                <a:latin typeface="Palatino" pitchFamily="-128" charset="0"/>
                <a:ea typeface="宋体" panose="02010600030101010101" pitchFamily="2" charset="-122"/>
              </a:rPr>
              <a:t>System</a:t>
            </a:r>
            <a:r>
              <a:rPr lang="zh-CN" altLang="en-US" smtClean="0">
                <a:latin typeface="Palatino" pitchFamily="-128" charset="0"/>
                <a:ea typeface="宋体" panose="02010600030101010101" pitchFamily="2" charset="-122"/>
              </a:rPr>
              <a:t>类</a:t>
            </a:r>
            <a:endParaRPr lang="en-US" altLang="zh-CN" smtClean="0">
              <a:latin typeface="Palatino" pitchFamily="-128" charset="0"/>
              <a:ea typeface="宋体" panose="02010600030101010101" pitchFamily="2" charset="-122"/>
            </a:endParaRPr>
          </a:p>
          <a:p>
            <a:pPr lvl="1" eaLnBrk="1" hangingPunct="1"/>
            <a:r>
              <a:rPr lang="zh-CN" altLang="en-US" sz="2400" b="1" smtClean="0">
                <a:latin typeface="Palatino" pitchFamily="-128" charset="0"/>
                <a:ea typeface="宋体" panose="02010600030101010101" pitchFamily="2" charset="-122"/>
              </a:rPr>
              <a:t>房主可以配置安全功能以反映传感器信息、报警响应信息、激活或关闭信息，识别信息</a:t>
            </a:r>
            <a:endParaRPr lang="en-US" altLang="zh-CN" sz="2400" b="1" smtClean="0">
              <a:latin typeface="Palatino" pitchFamily="-128" charset="0"/>
              <a:ea typeface="宋体" panose="02010600030101010101" pitchFamily="2" charset="-122"/>
            </a:endParaRPr>
          </a:p>
          <a:p>
            <a:pPr lvl="2" eaLnBrk="1" hangingPunct="1"/>
            <a:r>
              <a:rPr lang="zh-CN" altLang="en-US" sz="2000" b="1" smtClean="0">
                <a:solidFill>
                  <a:srgbClr val="C00000"/>
                </a:solidFill>
                <a:latin typeface="Palatino" pitchFamily="-128" charset="0"/>
                <a:ea typeface="宋体" panose="02010600030101010101" pitchFamily="2" charset="-122"/>
              </a:rPr>
              <a:t>识别信息 </a:t>
            </a:r>
            <a:r>
              <a:rPr lang="en-US" altLang="zh-CN" sz="2000" b="1" smtClean="0">
                <a:solidFill>
                  <a:srgbClr val="C00000"/>
                </a:solidFill>
                <a:latin typeface="Palatino" pitchFamily="-128" charset="0"/>
                <a:ea typeface="宋体" panose="02010600030101010101" pitchFamily="2" charset="-122"/>
              </a:rPr>
              <a:t>= </a:t>
            </a:r>
            <a:r>
              <a:rPr lang="zh-CN" altLang="en-US" sz="2000" b="1" smtClean="0">
                <a:solidFill>
                  <a:srgbClr val="C00000"/>
                </a:solidFill>
                <a:latin typeface="Palatino" pitchFamily="-128" charset="0"/>
                <a:ea typeface="宋体" panose="02010600030101010101" pitchFamily="2" charset="-122"/>
              </a:rPr>
              <a:t>系统编码 </a:t>
            </a:r>
            <a:r>
              <a:rPr lang="en-US" altLang="zh-CN" sz="2000" b="1" smtClean="0">
                <a:solidFill>
                  <a:srgbClr val="C00000"/>
                </a:solidFill>
                <a:latin typeface="Palatino" pitchFamily="-128" charset="0"/>
                <a:ea typeface="宋体" panose="02010600030101010101" pitchFamily="2" charset="-122"/>
              </a:rPr>
              <a:t>+ </a:t>
            </a:r>
            <a:r>
              <a:rPr lang="zh-CN" altLang="en-US" sz="2000" b="1" smtClean="0">
                <a:solidFill>
                  <a:srgbClr val="C00000"/>
                </a:solidFill>
                <a:latin typeface="Palatino" pitchFamily="-128" charset="0"/>
                <a:ea typeface="宋体" panose="02010600030101010101" pitchFamily="2" charset="-122"/>
              </a:rPr>
              <a:t>确认电话号码 </a:t>
            </a:r>
            <a:r>
              <a:rPr lang="en-US" altLang="zh-CN" sz="2000" b="1" smtClean="0">
                <a:solidFill>
                  <a:srgbClr val="C00000"/>
                </a:solidFill>
                <a:latin typeface="Palatino" pitchFamily="-128" charset="0"/>
                <a:ea typeface="宋体" panose="02010600030101010101" pitchFamily="2" charset="-122"/>
              </a:rPr>
              <a:t>+ </a:t>
            </a:r>
            <a:r>
              <a:rPr lang="zh-CN" altLang="en-US" sz="2000" b="1" smtClean="0">
                <a:solidFill>
                  <a:srgbClr val="C00000"/>
                </a:solidFill>
                <a:latin typeface="Palatino" pitchFamily="-128" charset="0"/>
                <a:ea typeface="宋体" panose="02010600030101010101" pitchFamily="2" charset="-122"/>
              </a:rPr>
              <a:t>系统状态</a:t>
            </a:r>
            <a:endParaRPr lang="en-US" altLang="zh-CN" sz="2000" b="1" smtClean="0">
              <a:solidFill>
                <a:srgbClr val="C00000"/>
              </a:solidFill>
              <a:latin typeface="Palatino" pitchFamily="-128" charset="0"/>
              <a:ea typeface="宋体" panose="02010600030101010101" pitchFamily="2" charset="-122"/>
            </a:endParaRPr>
          </a:p>
          <a:p>
            <a:pPr lvl="2" eaLnBrk="1" hangingPunct="1"/>
            <a:r>
              <a:rPr lang="zh-CN" altLang="en-US" sz="2000" b="1" smtClean="0">
                <a:solidFill>
                  <a:srgbClr val="C00000"/>
                </a:solidFill>
                <a:latin typeface="Palatino" pitchFamily="-128" charset="0"/>
                <a:ea typeface="宋体" panose="02010600030101010101" pitchFamily="2" charset="-122"/>
              </a:rPr>
              <a:t>报警应答信息 </a:t>
            </a:r>
            <a:r>
              <a:rPr lang="en-US" altLang="zh-CN" sz="2000" b="1" smtClean="0">
                <a:solidFill>
                  <a:srgbClr val="C00000"/>
                </a:solidFill>
                <a:latin typeface="Palatino" pitchFamily="-128" charset="0"/>
                <a:ea typeface="宋体" panose="02010600030101010101" pitchFamily="2" charset="-122"/>
              </a:rPr>
              <a:t>= </a:t>
            </a:r>
            <a:r>
              <a:rPr lang="zh-CN" altLang="en-US" sz="2000" b="1" smtClean="0">
                <a:solidFill>
                  <a:srgbClr val="C00000"/>
                </a:solidFill>
                <a:latin typeface="Palatino" pitchFamily="-128" charset="0"/>
                <a:ea typeface="宋体" panose="02010600030101010101" pitchFamily="2" charset="-122"/>
              </a:rPr>
              <a:t>延迟时间 </a:t>
            </a:r>
            <a:r>
              <a:rPr lang="en-US" altLang="zh-CN" sz="2000" b="1" smtClean="0">
                <a:solidFill>
                  <a:srgbClr val="C00000"/>
                </a:solidFill>
                <a:latin typeface="Palatino" pitchFamily="-128" charset="0"/>
                <a:ea typeface="宋体" panose="02010600030101010101" pitchFamily="2" charset="-122"/>
              </a:rPr>
              <a:t>+ </a:t>
            </a:r>
            <a:r>
              <a:rPr lang="zh-CN" altLang="en-US" sz="2000" b="1" smtClean="0">
                <a:solidFill>
                  <a:srgbClr val="C00000"/>
                </a:solidFill>
                <a:latin typeface="Palatino" pitchFamily="-128" charset="0"/>
                <a:ea typeface="宋体" panose="02010600030101010101" pitchFamily="2" charset="-122"/>
              </a:rPr>
              <a:t>电话号码</a:t>
            </a:r>
            <a:endParaRPr lang="en-US" altLang="zh-CN" sz="2000" b="1" smtClean="0">
              <a:solidFill>
                <a:srgbClr val="C00000"/>
              </a:solidFill>
              <a:latin typeface="Palatino" pitchFamily="-128" charset="0"/>
              <a:ea typeface="宋体" panose="02010600030101010101" pitchFamily="2" charset="-122"/>
            </a:endParaRPr>
          </a:p>
          <a:p>
            <a:pPr lvl="2" eaLnBrk="1" hangingPunct="1"/>
            <a:r>
              <a:rPr lang="zh-CN" altLang="en-US" sz="2000" b="1" smtClean="0">
                <a:solidFill>
                  <a:srgbClr val="C00000"/>
                </a:solidFill>
                <a:latin typeface="Palatino" pitchFamily="-128" charset="0"/>
                <a:ea typeface="宋体" panose="02010600030101010101" pitchFamily="2" charset="-122"/>
              </a:rPr>
              <a:t>激活或关闭信息 </a:t>
            </a:r>
            <a:r>
              <a:rPr lang="en-US" altLang="zh-CN" sz="2000" b="1" smtClean="0">
                <a:solidFill>
                  <a:srgbClr val="C00000"/>
                </a:solidFill>
                <a:latin typeface="Palatino" pitchFamily="-128" charset="0"/>
                <a:ea typeface="宋体" panose="02010600030101010101" pitchFamily="2" charset="-122"/>
              </a:rPr>
              <a:t>= </a:t>
            </a:r>
            <a:r>
              <a:rPr lang="zh-CN" altLang="en-US" sz="2000" b="1" smtClean="0">
                <a:solidFill>
                  <a:srgbClr val="C00000"/>
                </a:solidFill>
                <a:latin typeface="Palatino" pitchFamily="-128" charset="0"/>
                <a:ea typeface="宋体" panose="02010600030101010101" pitchFamily="2" charset="-122"/>
              </a:rPr>
              <a:t>主密码 </a:t>
            </a:r>
            <a:r>
              <a:rPr lang="en-US" altLang="zh-CN" sz="2000" b="1" smtClean="0">
                <a:solidFill>
                  <a:srgbClr val="C00000"/>
                </a:solidFill>
                <a:latin typeface="Palatino" pitchFamily="-128" charset="0"/>
                <a:ea typeface="宋体" panose="02010600030101010101" pitchFamily="2" charset="-122"/>
              </a:rPr>
              <a:t>+ </a:t>
            </a:r>
            <a:r>
              <a:rPr lang="zh-CN" altLang="en-US" sz="2000" b="1" smtClean="0">
                <a:solidFill>
                  <a:srgbClr val="C00000"/>
                </a:solidFill>
                <a:latin typeface="Palatino" pitchFamily="-128" charset="0"/>
                <a:ea typeface="宋体" panose="02010600030101010101" pitchFamily="2" charset="-122"/>
              </a:rPr>
              <a:t>允许重复次数 </a:t>
            </a:r>
            <a:r>
              <a:rPr lang="en-US" altLang="zh-CN" sz="2000" b="1" smtClean="0">
                <a:solidFill>
                  <a:srgbClr val="C00000"/>
                </a:solidFill>
                <a:latin typeface="Palatino" pitchFamily="-128" charset="0"/>
                <a:ea typeface="宋体" panose="02010600030101010101" pitchFamily="2" charset="-122"/>
              </a:rPr>
              <a:t>+ </a:t>
            </a:r>
            <a:r>
              <a:rPr lang="zh-CN" altLang="en-US" sz="2000" b="1" smtClean="0">
                <a:solidFill>
                  <a:srgbClr val="C00000"/>
                </a:solidFill>
                <a:latin typeface="Palatino" pitchFamily="-128" charset="0"/>
                <a:ea typeface="宋体" panose="02010600030101010101" pitchFamily="2" charset="-122"/>
              </a:rPr>
              <a:t>临时密码</a:t>
            </a:r>
            <a:endParaRPr lang="en-US" altLang="zh-CN" sz="2000" b="1" smtClean="0">
              <a:solidFill>
                <a:srgbClr val="C00000"/>
              </a:solidFill>
              <a:latin typeface="Palatino" pitchFamily="-128" charset="0"/>
              <a:ea typeface="宋体" panose="02010600030101010101" pitchFamily="2" charset="-122"/>
            </a:endParaRPr>
          </a:p>
        </p:txBody>
      </p:sp>
      <p:sp>
        <p:nvSpPr>
          <p:cNvPr id="19" name="Rectangle 3"/>
          <p:cNvSpPr txBox="1">
            <a:spLocks noChangeArrowheads="1"/>
          </p:cNvSpPr>
          <p:nvPr/>
        </p:nvSpPr>
        <p:spPr bwMode="auto">
          <a:xfrm>
            <a:off x="4500563" y="4262438"/>
            <a:ext cx="4643437"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lvl="1" eaLnBrk="1" hangingPunct="1">
              <a:defRPr/>
            </a:pPr>
            <a:r>
              <a:rPr lang="zh-CN" altLang="en-US" sz="2400" b="1" kern="0" dirty="0" smtClean="0">
                <a:latin typeface="Palatino" pitchFamily="-128" charset="0"/>
                <a:ea typeface="宋体" panose="02010600030101010101" pitchFamily="2" charset="-122"/>
              </a:rPr>
              <a:t>为传感器分配编号和类型，主密码用于激活和解除系统</a:t>
            </a:r>
            <a:endParaRPr lang="en-US" altLang="zh-CN" sz="2400" b="1" kern="0" dirty="0" smtClean="0">
              <a:latin typeface="Palatino" pitchFamily="-128" charset="0"/>
              <a:ea typeface="宋体" panose="02010600030101010101" pitchFamily="2" charset="-122"/>
            </a:endParaRPr>
          </a:p>
          <a:p>
            <a:pPr lvl="2" eaLnBrk="1" hangingPunct="1">
              <a:defRPr/>
            </a:pPr>
            <a:r>
              <a:rPr lang="en-US" altLang="zh-CN" sz="2000" b="1" kern="0" dirty="0" smtClean="0">
                <a:solidFill>
                  <a:srgbClr val="C00000"/>
                </a:solidFill>
                <a:latin typeface="Palatino" pitchFamily="-128" charset="0"/>
                <a:ea typeface="宋体" panose="02010600030101010101" pitchFamily="2" charset="-122"/>
              </a:rPr>
              <a:t>assign()</a:t>
            </a:r>
          </a:p>
          <a:p>
            <a:pPr lvl="2" eaLnBrk="1" hangingPunct="1">
              <a:defRPr/>
            </a:pPr>
            <a:r>
              <a:rPr lang="en-US" altLang="zh-CN" sz="2000" b="1" kern="0" dirty="0" smtClean="0">
                <a:solidFill>
                  <a:srgbClr val="C00000"/>
                </a:solidFill>
                <a:latin typeface="Palatino" pitchFamily="-128" charset="0"/>
                <a:ea typeface="宋体" panose="02010600030101010101" pitchFamily="2" charset="-122"/>
              </a:rPr>
              <a:t>program()</a:t>
            </a:r>
          </a:p>
          <a:p>
            <a:pPr lvl="2" eaLnBrk="1" hangingPunct="1">
              <a:defRPr/>
            </a:pPr>
            <a:r>
              <a:rPr lang="en-US" altLang="zh-CN" sz="2000" b="1" kern="0" dirty="0" smtClean="0">
                <a:solidFill>
                  <a:srgbClr val="C00000"/>
                </a:solidFill>
                <a:latin typeface="Palatino" pitchFamily="-128" charset="0"/>
                <a:ea typeface="宋体" panose="02010600030101010101" pitchFamily="2" charset="-122"/>
              </a:rPr>
              <a:t>Arm(),disarm()</a:t>
            </a:r>
          </a:p>
          <a:p>
            <a:pPr eaLnBrk="1" hangingPunct="1">
              <a:defRPr/>
            </a:pPr>
            <a:endParaRPr lang="en-US" altLang="zh-CN" kern="0" dirty="0" smtClean="0">
              <a:latin typeface="Palatino" pitchFamily="-128" charset="0"/>
              <a:ea typeface="宋体" panose="02010600030101010101" pitchFamily="2" charset="-122"/>
            </a:endParaRPr>
          </a:p>
        </p:txBody>
      </p:sp>
      <p:grpSp>
        <p:nvGrpSpPr>
          <p:cNvPr id="53254" name="组合 21"/>
          <p:cNvGrpSpPr>
            <a:grpSpLocks/>
          </p:cNvGrpSpPr>
          <p:nvPr/>
        </p:nvGrpSpPr>
        <p:grpSpPr bwMode="auto">
          <a:xfrm>
            <a:off x="87313" y="2624138"/>
            <a:ext cx="4989512" cy="4189412"/>
            <a:chOff x="0" y="2623701"/>
            <a:chExt cx="4989330" cy="4189849"/>
          </a:xfrm>
        </p:grpSpPr>
        <p:graphicFrame>
          <p:nvGraphicFramePr>
            <p:cNvPr id="53255" name="Object 4"/>
            <p:cNvGraphicFramePr>
              <a:graphicFrameLocks noChangeAspect="1"/>
            </p:cNvGraphicFramePr>
            <p:nvPr/>
          </p:nvGraphicFramePr>
          <p:xfrm>
            <a:off x="0" y="2623701"/>
            <a:ext cx="2641943" cy="4189675"/>
          </p:xfrm>
          <a:graphic>
            <a:graphicData uri="http://schemas.openxmlformats.org/presentationml/2006/ole">
              <mc:AlternateContent xmlns:mc="http://schemas.openxmlformats.org/markup-compatibility/2006">
                <mc:Choice xmlns:v="urn:schemas-microsoft-com:vml" Requires="v">
                  <p:oleObj spid="_x0000_s53596" name="Picture" r:id="rId3" imgW="1962689" imgH="3105308" progId="Word.Picture.8">
                    <p:embed/>
                  </p:oleObj>
                </mc:Choice>
                <mc:Fallback>
                  <p:oleObj name="Picture" r:id="rId3" imgW="1962689" imgH="3105308"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23701"/>
                          <a:ext cx="2641943" cy="418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6" name="Object 4"/>
            <p:cNvGraphicFramePr>
              <a:graphicFrameLocks noChangeAspect="1"/>
            </p:cNvGraphicFramePr>
            <p:nvPr/>
          </p:nvGraphicFramePr>
          <p:xfrm>
            <a:off x="3317693" y="5053013"/>
            <a:ext cx="1671637" cy="1760537"/>
          </p:xfrm>
          <a:graphic>
            <a:graphicData uri="http://schemas.openxmlformats.org/presentationml/2006/ole">
              <mc:AlternateContent xmlns:mc="http://schemas.openxmlformats.org/markup-compatibility/2006">
                <mc:Choice xmlns:v="urn:schemas-microsoft-com:vml" Requires="v">
                  <p:oleObj spid="_x0000_s53597" name="Picture" r:id="rId5" imgW="1239452" imgH="1303248" progId="Word.Picture.8">
                    <p:embed/>
                  </p:oleObj>
                </mc:Choice>
                <mc:Fallback>
                  <p:oleObj name="Picture" r:id="rId5" imgW="1239452" imgH="1303248" progId="Word.Picture.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693" y="5053013"/>
                          <a:ext cx="1671637"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3257" name="直接连接符 6"/>
            <p:cNvCxnSpPr>
              <a:cxnSpLocks noChangeShapeType="1"/>
            </p:cNvCxnSpPr>
            <p:nvPr/>
          </p:nvCxnSpPr>
          <p:spPr bwMode="auto">
            <a:xfrm>
              <a:off x="2513748" y="4452102"/>
              <a:ext cx="936104" cy="151216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258" name="文本框 19"/>
            <p:cNvSpPr txBox="1">
              <a:spLocks noChangeArrowheads="1"/>
            </p:cNvSpPr>
            <p:nvPr/>
          </p:nvSpPr>
          <p:spPr bwMode="auto">
            <a:xfrm>
              <a:off x="2498758" y="4248126"/>
              <a:ext cx="417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r>
                <a:rPr lang="en-US" altLang="zh-CN" sz="2000">
                  <a:latin typeface="Arial" panose="020B0604020202020204" pitchFamily="34" charset="0"/>
                </a:rPr>
                <a:t>1</a:t>
              </a:r>
              <a:endParaRPr lang="zh-CN" altLang="en-US" sz="2000">
                <a:latin typeface="Arial" panose="020B0604020202020204" pitchFamily="34" charset="0"/>
              </a:endParaRPr>
            </a:p>
          </p:txBody>
        </p:sp>
        <p:sp>
          <p:nvSpPr>
            <p:cNvPr id="53259" name="文本框 24"/>
            <p:cNvSpPr txBox="1">
              <a:spLocks noChangeArrowheads="1"/>
            </p:cNvSpPr>
            <p:nvPr/>
          </p:nvSpPr>
          <p:spPr bwMode="auto">
            <a:xfrm>
              <a:off x="3145999" y="5877272"/>
              <a:ext cx="417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r>
                <a:rPr lang="en-US" altLang="zh-CN" sz="2000">
                  <a:latin typeface="Arial" panose="020B0604020202020204" pitchFamily="34" charset="0"/>
                </a:rPr>
                <a:t>n</a:t>
              </a:r>
              <a:endParaRPr lang="zh-CN" altLang="en-US" sz="2000">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5"/>
          <p:cNvGraphicFramePr>
            <a:graphicFrameLocks noChangeAspect="1"/>
          </p:cNvGraphicFramePr>
          <p:nvPr/>
        </p:nvGraphicFramePr>
        <p:xfrm>
          <a:off x="3021013" y="115888"/>
          <a:ext cx="6083300" cy="6697662"/>
        </p:xfrm>
        <a:graphic>
          <a:graphicData uri="http://schemas.openxmlformats.org/presentationml/2006/ole">
            <mc:AlternateContent xmlns:mc="http://schemas.openxmlformats.org/markup-compatibility/2006">
              <mc:Choice xmlns:v="urn:schemas-microsoft-com:vml" Requires="v">
                <p:oleObj spid="_x0000_s54447" name="BMP 图像" r:id="rId3" imgW="3801006" imgH="4686954" progId="Paint.Picture">
                  <p:embed/>
                </p:oleObj>
              </mc:Choice>
              <mc:Fallback>
                <p:oleObj name="BMP 图像" r:id="rId3" imgW="3801006" imgH="4686954"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1013" y="115888"/>
                        <a:ext cx="6083300" cy="669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5"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F01B6007-26C5-4F81-A7DA-A4516EADC24D}" type="slidenum">
              <a:rPr lang="en-US" altLang="zh-CN" sz="1000" smtClean="0"/>
              <a:pPr>
                <a:spcBef>
                  <a:spcPct val="0"/>
                </a:spcBef>
                <a:buClrTx/>
                <a:buSzTx/>
                <a:buFontTx/>
                <a:buNone/>
              </a:pPr>
              <a:t>36</a:t>
            </a:fld>
            <a:endParaRPr lang="en-US" altLang="zh-CN" sz="1000" smtClean="0"/>
          </a:p>
        </p:txBody>
      </p:sp>
      <p:sp>
        <p:nvSpPr>
          <p:cNvPr id="54276" name="Rectangle 2"/>
          <p:cNvSpPr>
            <a:spLocks noGrp="1" noChangeArrowheads="1"/>
          </p:cNvSpPr>
          <p:nvPr>
            <p:ph type="title"/>
          </p:nvPr>
        </p:nvSpPr>
        <p:spPr>
          <a:xfrm>
            <a:off x="34925" y="563563"/>
            <a:ext cx="6324600" cy="633412"/>
          </a:xfrm>
        </p:spPr>
        <p:txBody>
          <a:bodyPr/>
          <a:lstStyle/>
          <a:p>
            <a:pPr eaLnBrk="1" hangingPunct="1"/>
            <a:r>
              <a:rPr lang="zh-CN" altLang="en-US" sz="3600" smtClean="0">
                <a:ea typeface="宋体" panose="02010600030101010101" pitchFamily="2" charset="-122"/>
              </a:rPr>
              <a:t>描述属性和定义操作</a:t>
            </a:r>
            <a:r>
              <a:rPr lang="en-US" altLang="zh-CN" sz="3600" smtClean="0">
                <a:ea typeface="宋体" panose="02010600030101010101" pitchFamily="2" charset="-122"/>
              </a:rPr>
              <a:t/>
            </a:r>
            <a:br>
              <a:rPr lang="en-US" altLang="zh-CN" sz="3600" smtClean="0">
                <a:ea typeface="宋体" panose="02010600030101010101" pitchFamily="2" charset="-122"/>
              </a:rPr>
            </a:br>
            <a:r>
              <a:rPr lang="en-US" altLang="zh-CN" sz="3600" smtClean="0">
                <a:ea typeface="宋体" panose="02010600030101010101" pitchFamily="2" charset="-122"/>
              </a:rPr>
              <a:t>			——</a:t>
            </a:r>
            <a:r>
              <a:rPr lang="zh-CN" altLang="en-US" sz="3600" smtClean="0">
                <a:ea typeface="宋体" panose="02010600030101010101" pitchFamily="2" charset="-122"/>
              </a:rPr>
              <a:t>示例</a:t>
            </a:r>
            <a:endParaRPr lang="en-US" altLang="zh-CN" sz="3600" smtClean="0">
              <a:ea typeface="宋体" panose="02010600030101010101" pitchFamily="2" charset="-122"/>
            </a:endParaRPr>
          </a:p>
        </p:txBody>
      </p:sp>
      <p:sp>
        <p:nvSpPr>
          <p:cNvPr id="54277" name="Rectangle 3"/>
          <p:cNvSpPr>
            <a:spLocks noGrp="1" noChangeArrowheads="1"/>
          </p:cNvSpPr>
          <p:nvPr>
            <p:ph type="body" idx="1"/>
          </p:nvPr>
        </p:nvSpPr>
        <p:spPr>
          <a:xfrm>
            <a:off x="160338" y="1181100"/>
            <a:ext cx="4608512" cy="520700"/>
          </a:xfrm>
        </p:spPr>
        <p:txBody>
          <a:bodyPr/>
          <a:lstStyle/>
          <a:p>
            <a:pPr eaLnBrk="1" hangingPunct="1"/>
            <a:r>
              <a:rPr lang="zh-CN" altLang="en-US" smtClean="0">
                <a:latin typeface="Palatino" pitchFamily="-128" charset="0"/>
                <a:ea typeface="宋体" panose="02010600030101010101" pitchFamily="2" charset="-122"/>
              </a:rPr>
              <a:t>为</a:t>
            </a:r>
            <a:r>
              <a:rPr lang="en-US" altLang="zh-CN" smtClean="0">
                <a:latin typeface="Palatino" pitchFamily="-128" charset="0"/>
                <a:ea typeface="宋体" panose="02010600030101010101" pitchFamily="2" charset="-122"/>
              </a:rPr>
              <a:t>SafeHome</a:t>
            </a:r>
            <a:r>
              <a:rPr lang="zh-CN" altLang="en-US" smtClean="0">
                <a:latin typeface="Palatino" pitchFamily="-128" charset="0"/>
                <a:ea typeface="宋体" panose="02010600030101010101" pitchFamily="2" charset="-122"/>
              </a:rPr>
              <a:t>定义</a:t>
            </a:r>
            <a:r>
              <a:rPr lang="en-US" altLang="zh-CN" smtClean="0">
                <a:latin typeface="Palatino" pitchFamily="-128" charset="0"/>
                <a:ea typeface="宋体" panose="02010600030101010101" pitchFamily="2" charset="-122"/>
              </a:rPr>
              <a:t>FloorPlan</a:t>
            </a:r>
            <a:r>
              <a:rPr lang="zh-CN" altLang="en-US" smtClean="0">
                <a:latin typeface="Palatino" pitchFamily="-128" charset="0"/>
                <a:ea typeface="宋体" panose="02010600030101010101" pitchFamily="2" charset="-122"/>
              </a:rPr>
              <a:t>类</a:t>
            </a:r>
            <a:endParaRPr lang="en-US" altLang="zh-CN" smtClean="0">
              <a:latin typeface="Palatino" pitchFamily="-128" charset="0"/>
              <a:ea typeface="宋体" panose="02010600030101010101" pitchFamily="2" charset="-122"/>
            </a:endParaRPr>
          </a:p>
        </p:txBody>
      </p:sp>
      <p:sp>
        <p:nvSpPr>
          <p:cNvPr id="14" name="Rectangle 3"/>
          <p:cNvSpPr txBox="1">
            <a:spLocks noChangeArrowheads="1"/>
          </p:cNvSpPr>
          <p:nvPr/>
        </p:nvSpPr>
        <p:spPr bwMode="auto">
          <a:xfrm>
            <a:off x="0" y="1916113"/>
            <a:ext cx="358140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defRPr/>
            </a:pPr>
            <a:r>
              <a:rPr lang="zh-CN" altLang="en-US" kern="0" dirty="0" smtClean="0">
                <a:latin typeface="Palatino" pitchFamily="-128" charset="0"/>
                <a:ea typeface="宋体" panose="02010600030101010101" pitchFamily="2" charset="-122"/>
              </a:rPr>
              <a:t>当房主选择一个摄像机时，系统应呈现一个平面设计图（</a:t>
            </a:r>
            <a:r>
              <a:rPr lang="en-US" altLang="zh-CN" b="1" kern="0" dirty="0" err="1" smtClean="0">
                <a:solidFill>
                  <a:srgbClr val="C00000"/>
                </a:solidFill>
                <a:latin typeface="Palatino" pitchFamily="-128" charset="0"/>
                <a:ea typeface="宋体" panose="02010600030101010101" pitchFamily="2" charset="-122"/>
              </a:rPr>
              <a:t>FloorPlan</a:t>
            </a:r>
            <a:r>
              <a:rPr lang="zh-CN" altLang="en-US" b="1" kern="0" dirty="0" smtClean="0">
                <a:solidFill>
                  <a:srgbClr val="C00000"/>
                </a:solidFill>
                <a:latin typeface="Palatino" pitchFamily="-128" charset="0"/>
                <a:ea typeface="宋体" panose="02010600030101010101" pitchFamily="2" charset="-122"/>
              </a:rPr>
              <a:t>类</a:t>
            </a:r>
            <a:r>
              <a:rPr lang="zh-CN" altLang="en-US" kern="0" dirty="0" smtClean="0">
                <a:latin typeface="Palatino" pitchFamily="-128" charset="0"/>
                <a:ea typeface="宋体" panose="02010600030101010101" pitchFamily="2" charset="-122"/>
              </a:rPr>
              <a:t>），将</a:t>
            </a:r>
            <a:endParaRPr lang="en-US" altLang="zh-CN" kern="0" dirty="0" smtClean="0">
              <a:latin typeface="Palatino" pitchFamily="-128" charset="0"/>
              <a:ea typeface="宋体" panose="02010600030101010101" pitchFamily="2" charset="-122"/>
            </a:endParaRPr>
          </a:p>
          <a:p>
            <a:pPr lvl="1" eaLnBrk="1" hangingPunct="1">
              <a:defRPr/>
            </a:pPr>
            <a:r>
              <a:rPr lang="zh-CN" altLang="en-US" b="1" kern="0" dirty="0" smtClean="0">
                <a:solidFill>
                  <a:srgbClr val="C00000"/>
                </a:solidFill>
                <a:latin typeface="Palatino" pitchFamily="-128" charset="0"/>
                <a:ea typeface="宋体" panose="02010600030101010101" pitchFamily="2" charset="-122"/>
              </a:rPr>
              <a:t>墙（</a:t>
            </a:r>
            <a:r>
              <a:rPr lang="en-US" altLang="zh-CN" b="1" kern="0" dirty="0" err="1" smtClean="0">
                <a:solidFill>
                  <a:srgbClr val="C00000"/>
                </a:solidFill>
                <a:latin typeface="Palatino" pitchFamily="-128" charset="0"/>
                <a:ea typeface="宋体" panose="02010600030101010101" pitchFamily="2" charset="-122"/>
              </a:rPr>
              <a:t>WallSegment</a:t>
            </a:r>
            <a:r>
              <a:rPr lang="zh-CN" altLang="en-US" b="1" kern="0" dirty="0" smtClean="0">
                <a:solidFill>
                  <a:srgbClr val="C00000"/>
                </a:solidFill>
                <a:latin typeface="Palatino" pitchFamily="-128" charset="0"/>
                <a:ea typeface="宋体" panose="02010600030101010101" pitchFamily="2" charset="-122"/>
              </a:rPr>
              <a:t>）</a:t>
            </a:r>
            <a:endParaRPr lang="en-US" altLang="zh-CN" b="1" kern="0" dirty="0" smtClean="0">
              <a:solidFill>
                <a:srgbClr val="C00000"/>
              </a:solidFill>
              <a:latin typeface="Palatino" pitchFamily="-128" charset="0"/>
              <a:ea typeface="宋体" panose="02010600030101010101" pitchFamily="2" charset="-122"/>
            </a:endParaRPr>
          </a:p>
          <a:p>
            <a:pPr lvl="1" eaLnBrk="1" hangingPunct="1">
              <a:defRPr/>
            </a:pPr>
            <a:r>
              <a:rPr lang="zh-CN" altLang="en-US" b="1" kern="0" dirty="0" smtClean="0">
                <a:solidFill>
                  <a:srgbClr val="C00000"/>
                </a:solidFill>
                <a:latin typeface="Palatino" pitchFamily="-128" charset="0"/>
                <a:ea typeface="宋体" panose="02010600030101010101" pitchFamily="2" charset="-122"/>
              </a:rPr>
              <a:t>门（</a:t>
            </a:r>
            <a:r>
              <a:rPr lang="en-US" altLang="zh-CN" b="1" kern="0" dirty="0" smtClean="0">
                <a:solidFill>
                  <a:srgbClr val="C00000"/>
                </a:solidFill>
                <a:latin typeface="Palatino" pitchFamily="-128" charset="0"/>
                <a:ea typeface="宋体" panose="02010600030101010101" pitchFamily="2" charset="-122"/>
              </a:rPr>
              <a:t>Door</a:t>
            </a:r>
            <a:r>
              <a:rPr lang="zh-CN" altLang="en-US" b="1" kern="0" dirty="0" smtClean="0">
                <a:solidFill>
                  <a:srgbClr val="C00000"/>
                </a:solidFill>
                <a:latin typeface="Palatino" pitchFamily="-128" charset="0"/>
                <a:ea typeface="宋体" panose="02010600030101010101" pitchFamily="2" charset="-122"/>
              </a:rPr>
              <a:t>）</a:t>
            </a:r>
            <a:endParaRPr lang="en-US" altLang="zh-CN" b="1" kern="0" dirty="0" smtClean="0">
              <a:solidFill>
                <a:srgbClr val="C00000"/>
              </a:solidFill>
              <a:latin typeface="Palatino" pitchFamily="-128" charset="0"/>
              <a:ea typeface="宋体" panose="02010600030101010101" pitchFamily="2" charset="-122"/>
            </a:endParaRPr>
          </a:p>
          <a:p>
            <a:pPr lvl="1" eaLnBrk="1" hangingPunct="1">
              <a:defRPr/>
            </a:pPr>
            <a:r>
              <a:rPr lang="zh-CN" altLang="en-US" b="1" kern="0" dirty="0" smtClean="0">
                <a:solidFill>
                  <a:srgbClr val="C00000"/>
                </a:solidFill>
                <a:latin typeface="Palatino" pitchFamily="-128" charset="0"/>
                <a:ea typeface="宋体" panose="02010600030101010101" pitchFamily="2" charset="-122"/>
              </a:rPr>
              <a:t>窗（</a:t>
            </a:r>
            <a:r>
              <a:rPr lang="en-US" altLang="zh-CN" b="1" kern="0" dirty="0" smtClean="0">
                <a:solidFill>
                  <a:srgbClr val="C00000"/>
                </a:solidFill>
                <a:latin typeface="Palatino" pitchFamily="-128" charset="0"/>
                <a:ea typeface="宋体" panose="02010600030101010101" pitchFamily="2" charset="-122"/>
              </a:rPr>
              <a:t>Window</a:t>
            </a:r>
            <a:r>
              <a:rPr lang="zh-CN" altLang="en-US" b="1" kern="0" dirty="0" smtClean="0">
                <a:solidFill>
                  <a:srgbClr val="C00000"/>
                </a:solidFill>
                <a:latin typeface="Palatino" pitchFamily="-128" charset="0"/>
                <a:ea typeface="宋体" panose="02010600030101010101" pitchFamily="2" charset="-122"/>
              </a:rPr>
              <a:t>）</a:t>
            </a:r>
            <a:endParaRPr lang="en-US" altLang="zh-CN" b="1" kern="0" dirty="0" smtClean="0">
              <a:solidFill>
                <a:srgbClr val="C00000"/>
              </a:solidFill>
              <a:latin typeface="Palatino" pitchFamily="-128" charset="0"/>
              <a:ea typeface="宋体" panose="02010600030101010101" pitchFamily="2" charset="-122"/>
            </a:endParaRPr>
          </a:p>
          <a:p>
            <a:pPr lvl="1" eaLnBrk="1" hangingPunct="1">
              <a:defRPr/>
            </a:pPr>
            <a:r>
              <a:rPr lang="zh-CN" altLang="en-US" b="1" kern="0" dirty="0" smtClean="0">
                <a:solidFill>
                  <a:srgbClr val="C00000"/>
                </a:solidFill>
                <a:latin typeface="Palatino" pitchFamily="-128" charset="0"/>
                <a:ea typeface="宋体" panose="02010600030101010101" pitchFamily="2" charset="-122"/>
              </a:rPr>
              <a:t>摄像机（</a:t>
            </a:r>
            <a:r>
              <a:rPr lang="en-US" altLang="zh-CN" b="1" kern="0" dirty="0" smtClean="0">
                <a:solidFill>
                  <a:srgbClr val="C00000"/>
                </a:solidFill>
                <a:latin typeface="Palatino" pitchFamily="-128" charset="0"/>
                <a:ea typeface="宋体" panose="02010600030101010101" pitchFamily="2" charset="-122"/>
              </a:rPr>
              <a:t>Camera</a:t>
            </a:r>
            <a:r>
              <a:rPr lang="zh-CN" altLang="en-US" b="1" kern="0" dirty="0" smtClean="0">
                <a:solidFill>
                  <a:srgbClr val="C00000"/>
                </a:solidFill>
                <a:latin typeface="Palatino" pitchFamily="-128" charset="0"/>
                <a:ea typeface="宋体" panose="02010600030101010101" pitchFamily="2" charset="-122"/>
              </a:rPr>
              <a:t>）</a:t>
            </a:r>
            <a:endParaRPr lang="en-US" altLang="zh-CN" b="1" kern="0" dirty="0" smtClean="0">
              <a:solidFill>
                <a:srgbClr val="C00000"/>
              </a:solidFill>
              <a:latin typeface="Palatino" pitchFamily="-128" charset="0"/>
              <a:ea typeface="宋体" panose="02010600030101010101" pitchFamily="2" charset="-122"/>
            </a:endParaRPr>
          </a:p>
          <a:p>
            <a:pPr marL="0" indent="0" eaLnBrk="1" hangingPunct="1">
              <a:buFont typeface="Wingdings" panose="05000000000000000000" pitchFamily="2" charset="2"/>
              <a:buNone/>
              <a:defRPr/>
            </a:pPr>
            <a:r>
              <a:rPr lang="zh-CN" altLang="en-US" kern="0" dirty="0" smtClean="0">
                <a:latin typeface="Palatino" pitchFamily="-128" charset="0"/>
                <a:ea typeface="宋体" panose="02010600030101010101" pitchFamily="2" charset="-122"/>
              </a:rPr>
              <a:t>    组织在一起</a:t>
            </a:r>
            <a:endParaRPr lang="en-US" altLang="zh-CN" kern="0" dirty="0" smtClean="0">
              <a:latin typeface="Palatino" pitchFamily="-12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A4CAD042-8F87-49C8-83F9-60236DE86736}" type="slidenum">
              <a:rPr lang="en-US" altLang="zh-CN" sz="1000"/>
              <a:pPr algn="r" eaLnBrk="1" hangingPunct="1">
                <a:spcBef>
                  <a:spcPct val="0"/>
                </a:spcBef>
                <a:buClrTx/>
                <a:buSzTx/>
                <a:buFontTx/>
                <a:buNone/>
              </a:pPr>
              <a:t>37</a:t>
            </a:fld>
            <a:endParaRPr lang="en-US" altLang="zh-CN" sz="1000"/>
          </a:p>
        </p:txBody>
      </p:sp>
      <p:sp>
        <p:nvSpPr>
          <p:cNvPr id="55299" name="Rectangle 2"/>
          <p:cNvSpPr>
            <a:spLocks noGrp="1" noChangeArrowheads="1"/>
          </p:cNvSpPr>
          <p:nvPr>
            <p:ph type="title" idx="4294967295"/>
          </p:nvPr>
        </p:nvSpPr>
        <p:spPr>
          <a:xfrm>
            <a:off x="1187450" y="481013"/>
            <a:ext cx="7924800" cy="1219200"/>
          </a:xfrm>
        </p:spPr>
        <p:txBody>
          <a:bodyPr/>
          <a:lstStyle/>
          <a:p>
            <a:pPr eaLnBrk="1" hangingPunct="1"/>
            <a:r>
              <a:rPr lang="en-US" altLang="zh-CN" smtClean="0">
                <a:ea typeface="宋体" panose="02010600030101010101" pitchFamily="2" charset="-122"/>
              </a:rPr>
              <a:t>Class-Responsibility-Collaborator (CRC) Modeling                 (P154)</a:t>
            </a:r>
          </a:p>
        </p:txBody>
      </p:sp>
      <p:sp>
        <p:nvSpPr>
          <p:cNvPr id="55300" name="Rectangle 3"/>
          <p:cNvSpPr>
            <a:spLocks noGrp="1" noChangeArrowheads="1"/>
          </p:cNvSpPr>
          <p:nvPr>
            <p:ph type="body" idx="4294967295"/>
          </p:nvPr>
        </p:nvSpPr>
        <p:spPr>
          <a:xfrm>
            <a:off x="1187450" y="1752600"/>
            <a:ext cx="7953375" cy="2397125"/>
          </a:xfrm>
        </p:spPr>
        <p:txBody>
          <a:bodyPr/>
          <a:lstStyle/>
          <a:p>
            <a:pPr eaLnBrk="1" hangingPunct="1">
              <a:lnSpc>
                <a:spcPct val="90000"/>
              </a:lnSpc>
              <a:spcBef>
                <a:spcPts val="475"/>
              </a:spcBef>
            </a:pPr>
            <a:r>
              <a:rPr lang="en-US" altLang="zh-CN" i="1" smtClean="0">
                <a:solidFill>
                  <a:schemeClr val="folHlink"/>
                </a:solidFill>
                <a:latin typeface="Palatino" pitchFamily="-128" charset="0"/>
                <a:ea typeface="宋体" panose="02010600030101010101" pitchFamily="2" charset="-122"/>
              </a:rPr>
              <a:t>CRC</a:t>
            </a:r>
            <a:r>
              <a:rPr lang="en-US" altLang="zh-CN" i="1" smtClean="0">
                <a:latin typeface="Palatino" pitchFamily="-128" charset="0"/>
                <a:ea typeface="宋体" panose="02010600030101010101" pitchFamily="2" charset="-122"/>
              </a:rPr>
              <a:t> modeling</a:t>
            </a:r>
            <a:r>
              <a:rPr lang="en-US" altLang="zh-CN" smtClean="0">
                <a:latin typeface="Palatino" pitchFamily="-128" charset="0"/>
                <a:ea typeface="宋体" panose="02010600030101010101" pitchFamily="2" charset="-122"/>
              </a:rPr>
              <a:t> provides a simple means for identifying and organizing the classes that are relevant to system or product requirements. </a:t>
            </a:r>
          </a:p>
          <a:p>
            <a:pPr eaLnBrk="1" hangingPunct="1">
              <a:lnSpc>
                <a:spcPct val="90000"/>
              </a:lnSpc>
              <a:spcBef>
                <a:spcPts val="475"/>
              </a:spcBef>
            </a:pPr>
            <a:r>
              <a:rPr lang="en-US" altLang="zh-CN" smtClean="0">
                <a:latin typeface="Palatino" pitchFamily="-128" charset="0"/>
                <a:ea typeface="宋体" panose="02010600030101010101" pitchFamily="2" charset="-122"/>
              </a:rPr>
              <a:t>A CRC model is really a collection of standard index cards that represent classes. </a:t>
            </a:r>
          </a:p>
          <a:p>
            <a:pPr eaLnBrk="1" hangingPunct="1">
              <a:lnSpc>
                <a:spcPct val="90000"/>
              </a:lnSpc>
              <a:spcBef>
                <a:spcPts val="475"/>
              </a:spcBef>
            </a:pPr>
            <a:r>
              <a:rPr lang="en-US" altLang="zh-CN" smtClean="0">
                <a:latin typeface="Palatino" pitchFamily="-128" charset="0"/>
                <a:ea typeface="宋体" panose="02010600030101010101" pitchFamily="2" charset="-122"/>
              </a:rPr>
              <a:t>The cards are divided into three sections: </a:t>
            </a:r>
          </a:p>
        </p:txBody>
      </p:sp>
      <p:graphicFrame>
        <p:nvGraphicFramePr>
          <p:cNvPr id="55301" name="Object 6"/>
          <p:cNvGraphicFramePr>
            <a:graphicFrameLocks noChangeAspect="1"/>
          </p:cNvGraphicFramePr>
          <p:nvPr/>
        </p:nvGraphicFramePr>
        <p:xfrm>
          <a:off x="0" y="3933825"/>
          <a:ext cx="5516563" cy="2924175"/>
        </p:xfrm>
        <a:graphic>
          <a:graphicData uri="http://schemas.openxmlformats.org/presentationml/2006/ole">
            <mc:AlternateContent xmlns:mc="http://schemas.openxmlformats.org/markup-compatibility/2006">
              <mc:Choice xmlns:v="urn:schemas-microsoft-com:vml" Requires="v">
                <p:oleObj spid="_x0000_s55471" name="BMP 图像" r:id="rId4" imgW="3962953" imgH="2324424" progId="Paint.Picture">
                  <p:embed/>
                </p:oleObj>
              </mc:Choice>
              <mc:Fallback>
                <p:oleObj name="BMP 图像" r:id="rId4" imgW="3962953" imgH="2324424"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33825"/>
                        <a:ext cx="551656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3"/>
          <p:cNvSpPr txBox="1">
            <a:spLocks noChangeArrowheads="1"/>
          </p:cNvSpPr>
          <p:nvPr/>
        </p:nvSpPr>
        <p:spPr bwMode="auto">
          <a:xfrm>
            <a:off x="5516563" y="3933825"/>
            <a:ext cx="3617912"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lnSpc>
                <a:spcPct val="90000"/>
              </a:lnSpc>
              <a:spcBef>
                <a:spcPts val="480"/>
              </a:spcBef>
              <a:defRPr/>
            </a:pPr>
            <a:r>
              <a:rPr lang="en-US" altLang="zh-CN" sz="2000" kern="0" dirty="0" smtClean="0">
                <a:latin typeface="Palatino" pitchFamily="-128" charset="0"/>
                <a:ea typeface="宋体" panose="02010600030101010101" pitchFamily="2" charset="-122"/>
              </a:rPr>
              <a:t>class name</a:t>
            </a:r>
          </a:p>
          <a:p>
            <a:pPr eaLnBrk="1" hangingPunct="1">
              <a:lnSpc>
                <a:spcPct val="90000"/>
              </a:lnSpc>
              <a:spcBef>
                <a:spcPts val="480"/>
              </a:spcBef>
              <a:defRPr/>
            </a:pPr>
            <a:r>
              <a:rPr lang="en-US" altLang="zh-CN" sz="2000" kern="0" dirty="0" smtClean="0">
                <a:latin typeface="Palatino" pitchFamily="-128" charset="0"/>
                <a:ea typeface="宋体" panose="02010600030101010101" pitchFamily="2" charset="-122"/>
              </a:rPr>
              <a:t>class responsibilities</a:t>
            </a:r>
            <a:r>
              <a:rPr lang="zh-CN" altLang="en-US" sz="2000" kern="0" dirty="0" smtClean="0">
                <a:latin typeface="Palatino" pitchFamily="-128" charset="0"/>
                <a:ea typeface="宋体" panose="02010600030101010101" pitchFamily="2" charset="-122"/>
              </a:rPr>
              <a:t>：</a:t>
            </a:r>
            <a:r>
              <a:rPr lang="en-US" altLang="zh-CN" sz="2000" kern="0" dirty="0" smtClean="0">
                <a:latin typeface="Palatino" pitchFamily="-128" charset="0"/>
                <a:ea typeface="宋体" panose="02010600030101010101" pitchFamily="2" charset="-122"/>
              </a:rPr>
              <a:t> are the attributes and operations that are relevant for the class</a:t>
            </a:r>
          </a:p>
          <a:p>
            <a:pPr eaLnBrk="1" hangingPunct="1">
              <a:lnSpc>
                <a:spcPct val="90000"/>
              </a:lnSpc>
              <a:spcBef>
                <a:spcPts val="480"/>
              </a:spcBef>
              <a:defRPr/>
            </a:pPr>
            <a:r>
              <a:rPr lang="en-US" altLang="zh-CN" sz="2000" kern="0" dirty="0" smtClean="0">
                <a:latin typeface="Palatino" pitchFamily="-128" charset="0"/>
                <a:ea typeface="宋体" panose="02010600030101010101" pitchFamily="2" charset="-122"/>
              </a:rPr>
              <a:t>Collaborators</a:t>
            </a:r>
            <a:r>
              <a:rPr lang="zh-CN" altLang="en-US" sz="2000" kern="0" dirty="0" smtClean="0">
                <a:latin typeface="Palatino" pitchFamily="-128" charset="0"/>
                <a:ea typeface="宋体" panose="02010600030101010101" pitchFamily="2" charset="-122"/>
              </a:rPr>
              <a:t>：</a:t>
            </a:r>
            <a:r>
              <a:rPr lang="en-US" altLang="zh-CN" sz="2000" kern="0" dirty="0" smtClean="0">
                <a:latin typeface="Palatino" pitchFamily="-128" charset="0"/>
                <a:ea typeface="宋体" panose="02010600030101010101" pitchFamily="2" charset="-122"/>
              </a:rPr>
              <a:t> are those classes that are required to provide a class with the information needed to complete a responsibility</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2BBBF488-9974-45EF-B8C6-4E74F0A57A5D}" type="slidenum">
              <a:rPr lang="en-US" altLang="zh-CN" sz="1000"/>
              <a:pPr algn="r" eaLnBrk="1" hangingPunct="1">
                <a:spcBef>
                  <a:spcPct val="0"/>
                </a:spcBef>
                <a:buClrTx/>
                <a:buSzTx/>
                <a:buFontTx/>
                <a:buNone/>
              </a:pPr>
              <a:t>38</a:t>
            </a:fld>
            <a:endParaRPr lang="en-US" altLang="zh-CN" sz="1000"/>
          </a:p>
        </p:txBody>
      </p:sp>
      <p:sp>
        <p:nvSpPr>
          <p:cNvPr id="57347" name="Rectangle 2"/>
          <p:cNvSpPr>
            <a:spLocks noGrp="1" noChangeArrowheads="1"/>
          </p:cNvSpPr>
          <p:nvPr>
            <p:ph type="title" idx="4294967295"/>
          </p:nvPr>
        </p:nvSpPr>
        <p:spPr>
          <a:xfrm>
            <a:off x="1187450" y="1052513"/>
            <a:ext cx="7924800" cy="647700"/>
          </a:xfrm>
        </p:spPr>
        <p:txBody>
          <a:bodyPr/>
          <a:lstStyle/>
          <a:p>
            <a:pPr eaLnBrk="1" hangingPunct="1"/>
            <a:r>
              <a:rPr lang="en-US" altLang="zh-CN" smtClean="0">
                <a:ea typeface="宋体" panose="02010600030101010101" pitchFamily="2" charset="-122"/>
              </a:rPr>
              <a:t>CRC</a:t>
            </a:r>
            <a:r>
              <a:rPr lang="zh-CN" altLang="en-US" smtClean="0">
                <a:ea typeface="宋体" panose="02010600030101010101" pitchFamily="2" charset="-122"/>
              </a:rPr>
              <a:t>建模</a:t>
            </a:r>
            <a:r>
              <a:rPr lang="en-US" altLang="zh-CN" smtClean="0">
                <a:ea typeface="宋体" panose="02010600030101010101" pitchFamily="2" charset="-122"/>
              </a:rPr>
              <a:t>——</a:t>
            </a:r>
            <a:r>
              <a:rPr lang="zh-CN" altLang="en-US" smtClean="0">
                <a:ea typeface="宋体" panose="02010600030101010101" pitchFamily="2" charset="-122"/>
              </a:rPr>
              <a:t>分析类的类型</a:t>
            </a:r>
            <a:endParaRPr lang="en-US" altLang="zh-CN" smtClean="0">
              <a:ea typeface="宋体" panose="02010600030101010101" pitchFamily="2" charset="-122"/>
            </a:endParaRPr>
          </a:p>
        </p:txBody>
      </p:sp>
      <p:sp>
        <p:nvSpPr>
          <p:cNvPr id="49156" name="Rectangle 3"/>
          <p:cNvSpPr>
            <a:spLocks noGrp="1" noChangeArrowheads="1"/>
          </p:cNvSpPr>
          <p:nvPr>
            <p:ph type="body" idx="4294967295"/>
          </p:nvPr>
        </p:nvSpPr>
        <p:spPr>
          <a:xfrm>
            <a:off x="323850" y="1752600"/>
            <a:ext cx="8816975" cy="5105400"/>
          </a:xfrm>
        </p:spPr>
        <p:txBody>
          <a:bodyPr/>
          <a:lstStyle/>
          <a:p>
            <a:pPr eaLnBrk="1" hangingPunct="1">
              <a:lnSpc>
                <a:spcPct val="90000"/>
              </a:lnSpc>
              <a:spcBef>
                <a:spcPts val="480"/>
              </a:spcBef>
              <a:defRPr/>
            </a:pPr>
            <a:r>
              <a:rPr lang="zh-CN" altLang="en-US" b="1" dirty="0" smtClean="0">
                <a:solidFill>
                  <a:srgbClr val="FF0000"/>
                </a:solidFill>
                <a:latin typeface="Palatino" pitchFamily="-128" charset="0"/>
                <a:ea typeface="宋体" panose="02010600030101010101" pitchFamily="2" charset="-122"/>
              </a:rPr>
              <a:t>实体类</a:t>
            </a:r>
            <a:r>
              <a:rPr lang="zh-CN" altLang="en-US" dirty="0" smtClean="0">
                <a:latin typeface="Palatino" pitchFamily="-128" charset="0"/>
                <a:ea typeface="宋体" panose="02010600030101010101" pitchFamily="2" charset="-122"/>
              </a:rPr>
              <a:t>：</a:t>
            </a:r>
            <a:endParaRPr lang="en-US" altLang="zh-CN" dirty="0" smtClean="0">
              <a:latin typeface="Palatino" pitchFamily="-128" charset="0"/>
              <a:ea typeface="宋体" panose="02010600030101010101" pitchFamily="2" charset="-122"/>
            </a:endParaRPr>
          </a:p>
          <a:p>
            <a:pPr lvl="1" eaLnBrk="1" hangingPunct="1">
              <a:lnSpc>
                <a:spcPct val="90000"/>
              </a:lnSpc>
              <a:spcBef>
                <a:spcPts val="480"/>
              </a:spcBef>
              <a:defRPr/>
            </a:pPr>
            <a:r>
              <a:rPr lang="zh-CN" altLang="en-US" sz="2400" dirty="0" smtClean="0">
                <a:latin typeface="Palatino" pitchFamily="-128" charset="0"/>
                <a:ea typeface="宋体" panose="02010600030101010101" pitchFamily="2" charset="-122"/>
              </a:rPr>
              <a:t>也称模型或业务类，是从问题的说明中直接提取出来的，一般代表保存在数据库中和贯穿应用程序的事物</a:t>
            </a:r>
          </a:p>
          <a:p>
            <a:pPr eaLnBrk="1" hangingPunct="1">
              <a:lnSpc>
                <a:spcPct val="90000"/>
              </a:lnSpc>
              <a:spcBef>
                <a:spcPts val="480"/>
              </a:spcBef>
              <a:defRPr/>
            </a:pPr>
            <a:r>
              <a:rPr lang="zh-CN" altLang="en-US" b="1" dirty="0" smtClean="0">
                <a:solidFill>
                  <a:srgbClr val="FF0000"/>
                </a:solidFill>
                <a:latin typeface="Palatino" pitchFamily="-128" charset="0"/>
                <a:ea typeface="宋体" panose="02010600030101010101" pitchFamily="2" charset="-122"/>
              </a:rPr>
              <a:t>边界类</a:t>
            </a:r>
            <a:r>
              <a:rPr lang="zh-CN" altLang="en-US" dirty="0" smtClean="0">
                <a:latin typeface="Palatino" pitchFamily="-128" charset="0"/>
                <a:ea typeface="宋体" panose="02010600030101010101" pitchFamily="2" charset="-122"/>
              </a:rPr>
              <a:t>：</a:t>
            </a:r>
            <a:endParaRPr lang="en-US" altLang="zh-CN" dirty="0" smtClean="0">
              <a:latin typeface="Palatino" pitchFamily="-128" charset="0"/>
              <a:ea typeface="宋体" panose="02010600030101010101" pitchFamily="2" charset="-122"/>
            </a:endParaRPr>
          </a:p>
          <a:p>
            <a:pPr lvl="1" eaLnBrk="1" hangingPunct="1">
              <a:lnSpc>
                <a:spcPct val="90000"/>
              </a:lnSpc>
              <a:spcBef>
                <a:spcPts val="480"/>
              </a:spcBef>
              <a:defRPr/>
            </a:pPr>
            <a:r>
              <a:rPr lang="zh-CN" altLang="en-US" sz="2400" dirty="0" smtClean="0">
                <a:latin typeface="Palatino" pitchFamily="-128" charset="0"/>
                <a:ea typeface="宋体" panose="02010600030101010101" pitchFamily="2" charset="-122"/>
              </a:rPr>
              <a:t>用于创建用户可见的和交互的接口（交互屏幕或打印报表）</a:t>
            </a:r>
            <a:endParaRPr lang="en-US" altLang="zh-CN" sz="2400" dirty="0" smtClean="0">
              <a:latin typeface="Palatino" pitchFamily="-128" charset="0"/>
              <a:ea typeface="宋体" panose="02010600030101010101" pitchFamily="2" charset="-122"/>
            </a:endParaRPr>
          </a:p>
          <a:p>
            <a:pPr lvl="1" eaLnBrk="1" hangingPunct="1">
              <a:lnSpc>
                <a:spcPct val="90000"/>
              </a:lnSpc>
              <a:spcBef>
                <a:spcPts val="480"/>
              </a:spcBef>
              <a:defRPr/>
            </a:pPr>
            <a:r>
              <a:rPr lang="zh-CN" altLang="en-US" sz="2400" dirty="0" smtClean="0">
                <a:latin typeface="Palatino" pitchFamily="-128" charset="0"/>
                <a:ea typeface="宋体" panose="02010600030101010101" pitchFamily="2" charset="-122"/>
              </a:rPr>
              <a:t>实体类包含的信息不对外可见；边界类被设计成负责管理实体对象对用户的表示方式</a:t>
            </a:r>
          </a:p>
          <a:p>
            <a:pPr eaLnBrk="1" hangingPunct="1">
              <a:lnSpc>
                <a:spcPct val="90000"/>
              </a:lnSpc>
              <a:spcBef>
                <a:spcPts val="480"/>
              </a:spcBef>
              <a:defRPr/>
            </a:pPr>
            <a:r>
              <a:rPr lang="zh-CN" altLang="en-US" b="1" dirty="0" smtClean="0">
                <a:solidFill>
                  <a:srgbClr val="FF0000"/>
                </a:solidFill>
                <a:latin typeface="Palatino" pitchFamily="-128" charset="0"/>
                <a:ea typeface="宋体" panose="02010600030101010101" pitchFamily="2" charset="-122"/>
              </a:rPr>
              <a:t>控制类</a:t>
            </a:r>
            <a:endParaRPr lang="en-US" altLang="zh-CN" b="1" dirty="0" smtClean="0">
              <a:solidFill>
                <a:srgbClr val="FF0000"/>
              </a:solidFill>
              <a:latin typeface="Palatino" pitchFamily="-128" charset="0"/>
              <a:ea typeface="宋体" panose="02010600030101010101" pitchFamily="2" charset="-122"/>
            </a:endParaRPr>
          </a:p>
          <a:p>
            <a:pPr lvl="1" eaLnBrk="1" hangingPunct="1">
              <a:lnSpc>
                <a:spcPct val="90000"/>
              </a:lnSpc>
              <a:spcBef>
                <a:spcPts val="480"/>
              </a:spcBef>
              <a:defRPr/>
            </a:pPr>
            <a:r>
              <a:rPr lang="zh-CN" altLang="en-US" sz="2400" dirty="0" smtClean="0">
                <a:latin typeface="Palatino" pitchFamily="-128" charset="0"/>
                <a:ea typeface="宋体" panose="02010600030101010101" pitchFamily="2" charset="-122"/>
              </a:rPr>
              <a:t>（设计环节才考虑）：管理“工作单元”：</a:t>
            </a:r>
            <a:endParaRPr lang="en-US" altLang="zh-CN" sz="2400" dirty="0" smtClean="0">
              <a:latin typeface="Palatino" pitchFamily="-128" charset="0"/>
              <a:ea typeface="宋体" panose="02010600030101010101" pitchFamily="2" charset="-122"/>
            </a:endParaRPr>
          </a:p>
          <a:p>
            <a:pPr marL="457200" lvl="1" indent="0" eaLnBrk="1" hangingPunct="1">
              <a:lnSpc>
                <a:spcPct val="90000"/>
              </a:lnSpc>
              <a:spcBef>
                <a:spcPts val="480"/>
              </a:spcBef>
              <a:buFont typeface="Wingdings" panose="05000000000000000000" pitchFamily="2" charset="2"/>
              <a:buNone/>
              <a:defRPr/>
            </a:pPr>
            <a:r>
              <a:rPr lang="en-US" altLang="zh-CN" sz="2400" dirty="0" smtClean="0">
                <a:latin typeface="Palatino" pitchFamily="-128" charset="0"/>
                <a:ea typeface="宋体" panose="02010600030101010101" pitchFamily="2" charset="-122"/>
              </a:rPr>
              <a:t>1) </a:t>
            </a:r>
            <a:r>
              <a:rPr lang="zh-CN" altLang="en-US" sz="2400" dirty="0" smtClean="0">
                <a:latin typeface="Palatino" pitchFamily="-128" charset="0"/>
                <a:ea typeface="宋体" panose="02010600030101010101" pitchFamily="2" charset="-122"/>
              </a:rPr>
              <a:t>实体类对象的创建或更新</a:t>
            </a:r>
            <a:endParaRPr lang="en-US" altLang="zh-CN" sz="2400" dirty="0" smtClean="0">
              <a:latin typeface="Palatino" pitchFamily="-128" charset="0"/>
              <a:ea typeface="宋体" panose="02010600030101010101" pitchFamily="2" charset="-122"/>
            </a:endParaRPr>
          </a:p>
          <a:p>
            <a:pPr marL="457200" lvl="1" indent="0" eaLnBrk="1" hangingPunct="1">
              <a:lnSpc>
                <a:spcPct val="90000"/>
              </a:lnSpc>
              <a:spcBef>
                <a:spcPts val="480"/>
              </a:spcBef>
              <a:buFont typeface="Wingdings" panose="05000000000000000000" pitchFamily="2" charset="2"/>
              <a:buNone/>
              <a:defRPr/>
            </a:pPr>
            <a:r>
              <a:rPr lang="en-US" altLang="zh-CN" sz="2400" dirty="0" smtClean="0">
                <a:latin typeface="Palatino" pitchFamily="-128" charset="0"/>
                <a:ea typeface="宋体" panose="02010600030101010101" pitchFamily="2" charset="-122"/>
              </a:rPr>
              <a:t>2) </a:t>
            </a:r>
            <a:r>
              <a:rPr lang="zh-CN" altLang="en-US" sz="2400" dirty="0" smtClean="0">
                <a:latin typeface="Palatino" pitchFamily="-128" charset="0"/>
                <a:ea typeface="宋体" panose="02010600030101010101" pitchFamily="2" charset="-122"/>
              </a:rPr>
              <a:t>当边界类从实体对象获取信息后的实例化</a:t>
            </a:r>
            <a:endParaRPr lang="en-US" altLang="zh-CN" sz="2400" dirty="0" smtClean="0">
              <a:latin typeface="Palatino" pitchFamily="-128" charset="0"/>
              <a:ea typeface="宋体" panose="02010600030101010101" pitchFamily="2" charset="-122"/>
            </a:endParaRPr>
          </a:p>
          <a:p>
            <a:pPr marL="457200" lvl="1" indent="0" eaLnBrk="1" hangingPunct="1">
              <a:lnSpc>
                <a:spcPct val="90000"/>
              </a:lnSpc>
              <a:spcBef>
                <a:spcPts val="480"/>
              </a:spcBef>
              <a:buFont typeface="Wingdings" panose="05000000000000000000" pitchFamily="2" charset="2"/>
              <a:buNone/>
              <a:defRPr/>
            </a:pPr>
            <a:r>
              <a:rPr lang="en-US" altLang="zh-CN" sz="2400" dirty="0" smtClean="0">
                <a:latin typeface="Palatino" pitchFamily="-128" charset="0"/>
                <a:ea typeface="宋体" panose="02010600030101010101" pitchFamily="2" charset="-122"/>
              </a:rPr>
              <a:t>3) </a:t>
            </a:r>
            <a:r>
              <a:rPr lang="zh-CN" altLang="en-US" sz="2400" dirty="0" smtClean="0">
                <a:latin typeface="Palatino" pitchFamily="-128" charset="0"/>
                <a:ea typeface="宋体" panose="02010600030101010101" pitchFamily="2" charset="-122"/>
              </a:rPr>
              <a:t>对象集合间的复杂通信</a:t>
            </a:r>
            <a:endParaRPr lang="en-US" altLang="zh-CN" sz="2400" dirty="0" smtClean="0">
              <a:latin typeface="Palatino" pitchFamily="-128" charset="0"/>
              <a:ea typeface="宋体" panose="02010600030101010101" pitchFamily="2" charset="-122"/>
            </a:endParaRPr>
          </a:p>
          <a:p>
            <a:pPr marL="457200" lvl="1" indent="0" eaLnBrk="1" hangingPunct="1">
              <a:lnSpc>
                <a:spcPct val="90000"/>
              </a:lnSpc>
              <a:spcBef>
                <a:spcPts val="480"/>
              </a:spcBef>
              <a:buFont typeface="Wingdings" panose="05000000000000000000" pitchFamily="2" charset="2"/>
              <a:buNone/>
              <a:defRPr/>
            </a:pPr>
            <a:r>
              <a:rPr lang="en-US" altLang="zh-CN" sz="2400" dirty="0" smtClean="0">
                <a:latin typeface="Palatino" pitchFamily="-128" charset="0"/>
                <a:ea typeface="宋体" panose="02010600030101010101" pitchFamily="2" charset="-122"/>
              </a:rPr>
              <a:t>4) </a:t>
            </a:r>
            <a:r>
              <a:rPr lang="zh-CN" altLang="en-US" sz="2400" dirty="0" smtClean="0">
                <a:latin typeface="Palatino" pitchFamily="-128" charset="0"/>
                <a:ea typeface="宋体" panose="02010600030101010101" pitchFamily="2" charset="-122"/>
              </a:rPr>
              <a:t>确认对象之间、用户和应用程序之间交换的数据</a:t>
            </a:r>
            <a:endParaRPr lang="en-US" altLang="zh-CN" sz="2400" dirty="0" smtClean="0">
              <a:latin typeface="Palatino" pitchFamily="-12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9484DB37-D66C-4C5F-AB4E-81EA138CDF1F}" type="slidenum">
              <a:rPr lang="en-US" altLang="zh-CN" sz="1000"/>
              <a:pPr algn="r" eaLnBrk="1" hangingPunct="1">
                <a:spcBef>
                  <a:spcPct val="0"/>
                </a:spcBef>
                <a:buClrTx/>
                <a:buSzTx/>
                <a:buFontTx/>
                <a:buNone/>
              </a:pPr>
              <a:t>39</a:t>
            </a:fld>
            <a:endParaRPr lang="en-US" altLang="zh-CN" sz="1000"/>
          </a:p>
        </p:txBody>
      </p:sp>
      <p:sp>
        <p:nvSpPr>
          <p:cNvPr id="58371" name="Rectangle 2"/>
          <p:cNvSpPr>
            <a:spLocks noGrp="1" noChangeArrowheads="1"/>
          </p:cNvSpPr>
          <p:nvPr>
            <p:ph type="title" idx="4294967295"/>
          </p:nvPr>
        </p:nvSpPr>
        <p:spPr>
          <a:xfrm>
            <a:off x="1187450" y="1052513"/>
            <a:ext cx="7924800" cy="647700"/>
          </a:xfrm>
        </p:spPr>
        <p:txBody>
          <a:bodyPr/>
          <a:lstStyle/>
          <a:p>
            <a:pPr eaLnBrk="1" hangingPunct="1"/>
            <a:r>
              <a:rPr lang="en-US" altLang="zh-CN" smtClean="0">
                <a:ea typeface="宋体" panose="02010600030101010101" pitchFamily="2" charset="-122"/>
              </a:rPr>
              <a:t>CRC</a:t>
            </a:r>
            <a:r>
              <a:rPr lang="zh-CN" altLang="en-US" smtClean="0">
                <a:ea typeface="宋体" panose="02010600030101010101" pitchFamily="2" charset="-122"/>
              </a:rPr>
              <a:t>建模</a:t>
            </a:r>
            <a:r>
              <a:rPr lang="en-US" altLang="zh-CN" smtClean="0">
                <a:ea typeface="宋体" panose="02010600030101010101" pitchFamily="2" charset="-122"/>
              </a:rPr>
              <a:t>——</a:t>
            </a:r>
            <a:r>
              <a:rPr lang="zh-CN" altLang="en-US" smtClean="0">
                <a:ea typeface="宋体" panose="02010600030101010101" pitchFamily="2" charset="-122"/>
              </a:rPr>
              <a:t>分析类与设计类</a:t>
            </a:r>
            <a:endParaRPr lang="en-US" altLang="zh-CN" smtClean="0">
              <a:ea typeface="宋体" panose="02010600030101010101" pitchFamily="2" charset="-122"/>
            </a:endParaRPr>
          </a:p>
        </p:txBody>
      </p:sp>
      <p:sp>
        <p:nvSpPr>
          <p:cNvPr id="58372" name="Rectangle 3"/>
          <p:cNvSpPr>
            <a:spLocks noGrp="1" noChangeArrowheads="1"/>
          </p:cNvSpPr>
          <p:nvPr>
            <p:ph type="body" idx="4294967295"/>
          </p:nvPr>
        </p:nvSpPr>
        <p:spPr>
          <a:xfrm>
            <a:off x="1476375" y="1752600"/>
            <a:ext cx="7664450" cy="742950"/>
          </a:xfrm>
        </p:spPr>
        <p:txBody>
          <a:bodyPr/>
          <a:lstStyle/>
          <a:p>
            <a:pPr eaLnBrk="1" hangingPunct="1">
              <a:lnSpc>
                <a:spcPct val="90000"/>
              </a:lnSpc>
              <a:spcBef>
                <a:spcPts val="475"/>
              </a:spcBef>
            </a:pPr>
            <a:r>
              <a:rPr lang="zh-CN" altLang="en-US" smtClean="0">
                <a:latin typeface="Palatino" pitchFamily="-128" charset="0"/>
                <a:ea typeface="宋体" panose="02010600030101010101" pitchFamily="2" charset="-122"/>
              </a:rPr>
              <a:t>设计类的一部分来自分析类，另一部分实现支持业务解决方案的软件基础设施</a:t>
            </a:r>
            <a:endParaRPr lang="en-US" altLang="zh-CN" smtClean="0">
              <a:latin typeface="Palatino" pitchFamily="-128" charset="0"/>
              <a:ea typeface="宋体" panose="02010600030101010101" pitchFamily="2" charset="-122"/>
            </a:endParaRPr>
          </a:p>
        </p:txBody>
      </p:sp>
      <p:pic>
        <p:nvPicPr>
          <p:cNvPr id="58373" name="图片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495550"/>
            <a:ext cx="91440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410E99E9-7905-42EF-BEC5-55EFCFC1497B}" type="slidenum">
              <a:rPr lang="en-US" altLang="zh-CN" sz="1000"/>
              <a:pPr algn="r" eaLnBrk="1" hangingPunct="1">
                <a:spcBef>
                  <a:spcPct val="0"/>
                </a:spcBef>
                <a:buClrTx/>
                <a:buSzTx/>
                <a:buFontTx/>
                <a:buNone/>
              </a:pPr>
              <a:t>4</a:t>
            </a:fld>
            <a:endParaRPr lang="en-US" altLang="zh-CN" sz="1000"/>
          </a:p>
        </p:txBody>
      </p:sp>
      <p:sp>
        <p:nvSpPr>
          <p:cNvPr id="8195" name="Rectangle 2"/>
          <p:cNvSpPr>
            <a:spLocks noGrp="1" noChangeArrowheads="1"/>
          </p:cNvSpPr>
          <p:nvPr>
            <p:ph type="title" idx="4294967295"/>
          </p:nvPr>
        </p:nvSpPr>
        <p:spPr>
          <a:xfrm>
            <a:off x="900113" y="1052513"/>
            <a:ext cx="7993062" cy="633412"/>
          </a:xfrm>
        </p:spPr>
        <p:txBody>
          <a:bodyPr/>
          <a:lstStyle/>
          <a:p>
            <a:pPr algn="r" eaLnBrk="1" hangingPunct="1"/>
            <a:r>
              <a:rPr lang="en-US" altLang="zh-CN" smtClean="0">
                <a:ea typeface="宋体" panose="02010600030101010101" pitchFamily="2" charset="-122"/>
              </a:rPr>
              <a:t>Overall Objectives and Philosophy</a:t>
            </a:r>
            <a:br>
              <a:rPr lang="en-US" altLang="zh-CN" smtClean="0">
                <a:ea typeface="宋体" panose="02010600030101010101" pitchFamily="2" charset="-122"/>
              </a:rPr>
            </a:br>
            <a:r>
              <a:rPr lang="en-US" altLang="zh-CN" smtClean="0">
                <a:ea typeface="宋体" panose="02010600030101010101" pitchFamily="2" charset="-122"/>
              </a:rPr>
              <a:t> (P130)</a:t>
            </a:r>
          </a:p>
        </p:txBody>
      </p:sp>
      <p:sp>
        <p:nvSpPr>
          <p:cNvPr id="8196" name="Rectangle 3"/>
          <p:cNvSpPr>
            <a:spLocks noGrp="1" noChangeArrowheads="1"/>
          </p:cNvSpPr>
          <p:nvPr>
            <p:ph type="body" idx="4294967295"/>
          </p:nvPr>
        </p:nvSpPr>
        <p:spPr>
          <a:xfrm>
            <a:off x="827088" y="1776413"/>
            <a:ext cx="8316912" cy="2544762"/>
          </a:xfrm>
        </p:spPr>
        <p:txBody>
          <a:bodyPr/>
          <a:lstStyle/>
          <a:p>
            <a:pPr eaLnBrk="1" hangingPunct="1">
              <a:spcBef>
                <a:spcPts val="300"/>
              </a:spcBef>
            </a:pPr>
            <a:r>
              <a:rPr lang="en-US" altLang="zh-CN" b="1" dirty="0" smtClean="0">
                <a:solidFill>
                  <a:srgbClr val="0000FF"/>
                </a:solidFill>
                <a:ea typeface="宋体" panose="02010600030101010101" pitchFamily="2" charset="-122"/>
              </a:rPr>
              <a:t>focus on what, not  how</a:t>
            </a:r>
            <a:r>
              <a:rPr lang="zh-CN" altLang="en-US" dirty="0" smtClean="0">
                <a:ea typeface="宋体" panose="02010600030101010101" pitchFamily="2" charset="-122"/>
              </a:rPr>
              <a:t>：</a:t>
            </a:r>
            <a:r>
              <a:rPr lang="en-US" altLang="zh-CN" sz="2000" dirty="0" smtClean="0">
                <a:ea typeface="宋体" panose="02010600030101010101" pitchFamily="2" charset="-122"/>
              </a:rPr>
              <a:t>what user interaction occurs in a particular circumstance? what objects does the system manipulate? what functions must the system perform? what behaviors does the system exhibit? what interfaces are defined? what constraints apply?</a:t>
            </a:r>
          </a:p>
        </p:txBody>
      </p:sp>
      <p:pic>
        <p:nvPicPr>
          <p:cNvPr id="8197"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38" y="3141663"/>
            <a:ext cx="3903662"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3708400" y="3157538"/>
            <a:ext cx="543560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spcBef>
                <a:spcPts val="300"/>
              </a:spcBef>
              <a:defRPr/>
            </a:pPr>
            <a:r>
              <a:rPr lang="en-US" altLang="zh-CN" kern="0" dirty="0" smtClean="0">
                <a:ea typeface="宋体" panose="02010600030101010101" pitchFamily="2" charset="-122"/>
              </a:rPr>
              <a:t>Analysis model should describe what the customer wants, establish a basis for design, and establish a target for validation.</a:t>
            </a:r>
          </a:p>
          <a:p>
            <a:pPr lvl="1" eaLnBrk="1" hangingPunct="1">
              <a:spcBef>
                <a:spcPts val="300"/>
              </a:spcBef>
              <a:defRPr/>
            </a:pPr>
            <a:r>
              <a:rPr lang="en-US" altLang="zh-CN" kern="0" dirty="0" smtClean="0">
                <a:ea typeface="宋体" panose="02010600030101010101" pitchFamily="2" charset="-122"/>
              </a:rPr>
              <a:t>to describe what the customer requires</a:t>
            </a:r>
          </a:p>
          <a:p>
            <a:pPr lvl="1" eaLnBrk="1" hangingPunct="1">
              <a:spcBef>
                <a:spcPts val="300"/>
              </a:spcBef>
              <a:defRPr/>
            </a:pPr>
            <a:r>
              <a:rPr lang="en-US" altLang="zh-CN" kern="0" dirty="0" smtClean="0">
                <a:ea typeface="宋体" panose="02010600030101010101" pitchFamily="2" charset="-122"/>
              </a:rPr>
              <a:t>to establish a basis for the creation of a software design</a:t>
            </a:r>
          </a:p>
          <a:p>
            <a:pPr lvl="1" eaLnBrk="1" hangingPunct="1">
              <a:spcBef>
                <a:spcPts val="300"/>
              </a:spcBef>
              <a:defRPr/>
            </a:pPr>
            <a:r>
              <a:rPr lang="en-US" altLang="zh-CN" kern="0" dirty="0" smtClean="0">
                <a:ea typeface="宋体" panose="02010600030101010101" pitchFamily="2" charset="-122"/>
              </a:rPr>
              <a:t>to define a set of requirements that can be validated once the software is built.</a:t>
            </a:r>
          </a:p>
          <a:p>
            <a:pPr eaLnBrk="1" hangingPunct="1">
              <a:spcBef>
                <a:spcPts val="300"/>
              </a:spcBef>
              <a:defRPr/>
            </a:pPr>
            <a:r>
              <a:rPr lang="en-US" altLang="zh-CN" kern="0" dirty="0" smtClean="0">
                <a:ea typeface="宋体" panose="02010600030101010101" pitchFamily="2" charset="-122"/>
              </a:rPr>
              <a:t> Analysis model is a bridge</a:t>
            </a:r>
          </a:p>
          <a:p>
            <a:pPr lvl="1" eaLnBrk="1" hangingPunct="1">
              <a:spcBef>
                <a:spcPts val="300"/>
              </a:spcBef>
              <a:defRPr/>
            </a:pPr>
            <a:endParaRPr lang="en-US" altLang="zh-CN" sz="2400" kern="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F5C40CFA-9122-452F-9765-2341CAC1143D}" type="slidenum">
              <a:rPr lang="en-US" altLang="zh-CN" sz="1000"/>
              <a:pPr algn="r" eaLnBrk="1" hangingPunct="1">
                <a:spcBef>
                  <a:spcPct val="0"/>
                </a:spcBef>
                <a:buClrTx/>
                <a:buSzTx/>
                <a:buFontTx/>
                <a:buNone/>
              </a:pPr>
              <a:t>40</a:t>
            </a:fld>
            <a:endParaRPr lang="en-US" altLang="zh-CN" sz="1000"/>
          </a:p>
        </p:txBody>
      </p:sp>
      <p:sp>
        <p:nvSpPr>
          <p:cNvPr id="59395" name="Rectangle 2"/>
          <p:cNvSpPr>
            <a:spLocks noGrp="1" noChangeArrowheads="1"/>
          </p:cNvSpPr>
          <p:nvPr>
            <p:ph type="title" idx="4294967295"/>
          </p:nvPr>
        </p:nvSpPr>
        <p:spPr>
          <a:xfrm>
            <a:off x="1258888" y="981075"/>
            <a:ext cx="7885112" cy="685800"/>
          </a:xfrm>
        </p:spPr>
        <p:txBody>
          <a:bodyPr/>
          <a:lstStyle/>
          <a:p>
            <a:pPr eaLnBrk="1" hangingPunct="1"/>
            <a:r>
              <a:rPr lang="zh-CN" altLang="en-US" smtClean="0">
                <a:ea typeface="宋体" panose="02010600030101010101" pitchFamily="2" charset="-122"/>
              </a:rPr>
              <a:t>类图示例</a:t>
            </a:r>
            <a:endParaRPr lang="en-US" altLang="zh-CN" smtClean="0">
              <a:ea typeface="宋体" panose="02010600030101010101" pitchFamily="2" charset="-122"/>
            </a:endParaRPr>
          </a:p>
        </p:txBody>
      </p:sp>
      <p:sp>
        <p:nvSpPr>
          <p:cNvPr id="59396" name="Rectangle 3"/>
          <p:cNvSpPr>
            <a:spLocks noGrp="1" noChangeArrowheads="1"/>
          </p:cNvSpPr>
          <p:nvPr>
            <p:ph type="body" idx="4294967295"/>
          </p:nvPr>
        </p:nvSpPr>
        <p:spPr>
          <a:xfrm>
            <a:off x="1371600" y="1905000"/>
            <a:ext cx="5867400" cy="3200400"/>
          </a:xfrm>
        </p:spPr>
        <p:txBody>
          <a:bodyPr/>
          <a:lstStyle/>
          <a:p>
            <a:pPr eaLnBrk="1" hangingPunct="1">
              <a:spcBef>
                <a:spcPts val="1200"/>
              </a:spcBef>
            </a:pPr>
            <a:r>
              <a:rPr lang="en-US" altLang="zh-CN" i="1" smtClean="0">
                <a:solidFill>
                  <a:schemeClr val="folHlink"/>
                </a:solidFill>
                <a:ea typeface="宋体" panose="02010600030101010101" pitchFamily="2" charset="-122"/>
              </a:rPr>
              <a:t>Entity classes</a:t>
            </a:r>
            <a:endParaRPr lang="en-US" altLang="zh-CN" smtClean="0">
              <a:ea typeface="宋体" panose="02010600030101010101" pitchFamily="2" charset="-122"/>
            </a:endParaRPr>
          </a:p>
          <a:p>
            <a:pPr lvl="1" eaLnBrk="1" hangingPunct="1">
              <a:spcBef>
                <a:spcPts val="1200"/>
              </a:spcBef>
            </a:pPr>
            <a:r>
              <a:rPr lang="en-US" altLang="zh-CN" sz="2400" smtClean="0">
                <a:ea typeface="宋体" panose="02010600030101010101" pitchFamily="2" charset="-122"/>
              </a:rPr>
              <a:t>also called</a:t>
            </a:r>
            <a:r>
              <a:rPr lang="en-US" altLang="zh-CN" sz="2400" i="1" smtClean="0">
                <a:ea typeface="宋体" panose="02010600030101010101" pitchFamily="2" charset="-122"/>
              </a:rPr>
              <a:t> </a:t>
            </a:r>
            <a:r>
              <a:rPr lang="en-US" altLang="zh-CN" sz="2400" i="1" smtClean="0">
                <a:solidFill>
                  <a:schemeClr val="folHlink"/>
                </a:solidFill>
                <a:ea typeface="宋体" panose="02010600030101010101" pitchFamily="2" charset="-122"/>
              </a:rPr>
              <a:t>model</a:t>
            </a:r>
            <a:r>
              <a:rPr lang="en-US" altLang="zh-CN" sz="2400" smtClean="0">
                <a:solidFill>
                  <a:schemeClr val="folHlink"/>
                </a:solidFill>
                <a:ea typeface="宋体" panose="02010600030101010101" pitchFamily="2" charset="-122"/>
              </a:rPr>
              <a:t> </a:t>
            </a:r>
            <a:r>
              <a:rPr lang="en-US" altLang="zh-CN" sz="2400" smtClean="0">
                <a:ea typeface="宋体" panose="02010600030101010101" pitchFamily="2" charset="-122"/>
              </a:rPr>
              <a:t>or</a:t>
            </a:r>
            <a:r>
              <a:rPr lang="en-US" altLang="zh-CN" sz="2400" smtClean="0">
                <a:solidFill>
                  <a:schemeClr val="folHlink"/>
                </a:solidFill>
                <a:ea typeface="宋体" panose="02010600030101010101" pitchFamily="2" charset="-122"/>
              </a:rPr>
              <a:t> </a:t>
            </a:r>
            <a:r>
              <a:rPr lang="en-US" altLang="zh-CN" sz="2400" i="1" smtClean="0">
                <a:solidFill>
                  <a:schemeClr val="folHlink"/>
                </a:solidFill>
                <a:ea typeface="宋体" panose="02010600030101010101" pitchFamily="2" charset="-122"/>
              </a:rPr>
              <a:t>business</a:t>
            </a:r>
            <a:r>
              <a:rPr lang="en-US" altLang="zh-CN" sz="2400" smtClean="0">
                <a:solidFill>
                  <a:schemeClr val="folHlink"/>
                </a:solidFill>
                <a:ea typeface="宋体" panose="02010600030101010101" pitchFamily="2" charset="-122"/>
              </a:rPr>
              <a:t> classes</a:t>
            </a:r>
          </a:p>
          <a:p>
            <a:pPr eaLnBrk="1" hangingPunct="1">
              <a:spcBef>
                <a:spcPts val="1200"/>
              </a:spcBef>
            </a:pPr>
            <a:r>
              <a:rPr lang="en-US" altLang="zh-CN" i="1" smtClean="0">
                <a:solidFill>
                  <a:schemeClr val="folHlink"/>
                </a:solidFill>
                <a:ea typeface="宋体" panose="02010600030101010101" pitchFamily="2" charset="-122"/>
              </a:rPr>
              <a:t>Boundary classes</a:t>
            </a:r>
            <a:endParaRPr lang="en-US" altLang="zh-CN" smtClean="0">
              <a:ea typeface="宋体" panose="02010600030101010101" pitchFamily="2" charset="-122"/>
            </a:endParaRPr>
          </a:p>
          <a:p>
            <a:pPr eaLnBrk="1" hangingPunct="1">
              <a:spcBef>
                <a:spcPts val="600"/>
              </a:spcBef>
            </a:pPr>
            <a:r>
              <a:rPr lang="en-US" altLang="zh-CN" i="1" smtClean="0">
                <a:solidFill>
                  <a:schemeClr val="folHlink"/>
                </a:solidFill>
                <a:ea typeface="宋体" panose="02010600030101010101" pitchFamily="2" charset="-122"/>
              </a:rPr>
              <a:t>Controller classes</a:t>
            </a:r>
            <a:endParaRPr lang="en-US" altLang="zh-CN" smtClean="0">
              <a:ea typeface="宋体" panose="02010600030101010101" pitchFamily="2" charset="-122"/>
            </a:endParaRPr>
          </a:p>
        </p:txBody>
      </p:sp>
      <p:graphicFrame>
        <p:nvGraphicFramePr>
          <p:cNvPr id="59397" name="Object 6"/>
          <p:cNvGraphicFramePr>
            <a:graphicFrameLocks noChangeAspect="1"/>
          </p:cNvGraphicFramePr>
          <p:nvPr/>
        </p:nvGraphicFramePr>
        <p:xfrm>
          <a:off x="0" y="1851025"/>
          <a:ext cx="9144000" cy="5006975"/>
        </p:xfrm>
        <a:graphic>
          <a:graphicData uri="http://schemas.openxmlformats.org/presentationml/2006/ole">
            <mc:AlternateContent xmlns:mc="http://schemas.openxmlformats.org/markup-compatibility/2006">
              <mc:Choice xmlns:v="urn:schemas-microsoft-com:vml" Requires="v">
                <p:oleObj spid="_x0000_s59566" r:id="rId3" imgW="4981956" imgH="2734056" progId="Word.Picture.8">
                  <p:embed/>
                </p:oleObj>
              </mc:Choice>
              <mc:Fallback>
                <p:oleObj r:id="rId3" imgW="4981956" imgH="2734056" progId="Word.Picture.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51025"/>
                        <a:ext cx="9144000" cy="500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BAE2F008-7C9E-473E-A7AC-0ABED3A7031A}" type="slidenum">
              <a:rPr lang="en-US" altLang="zh-CN" sz="1000"/>
              <a:pPr algn="r" eaLnBrk="1" hangingPunct="1">
                <a:spcBef>
                  <a:spcPct val="0"/>
                </a:spcBef>
                <a:buClrTx/>
                <a:buSzTx/>
                <a:buFontTx/>
                <a:buNone/>
              </a:pPr>
              <a:t>41</a:t>
            </a:fld>
            <a:endParaRPr lang="en-US" altLang="zh-CN" sz="1000"/>
          </a:p>
        </p:txBody>
      </p:sp>
      <p:sp>
        <p:nvSpPr>
          <p:cNvPr id="60419" name="Rectangle 2"/>
          <p:cNvSpPr>
            <a:spLocks noGrp="1" noChangeArrowheads="1"/>
          </p:cNvSpPr>
          <p:nvPr>
            <p:ph type="title" idx="4294967295"/>
          </p:nvPr>
        </p:nvSpPr>
        <p:spPr>
          <a:xfrm>
            <a:off x="1187450" y="1052513"/>
            <a:ext cx="7924800" cy="647700"/>
          </a:xfrm>
        </p:spPr>
        <p:txBody>
          <a:bodyPr/>
          <a:lstStyle/>
          <a:p>
            <a:pPr eaLnBrk="1" hangingPunct="1"/>
            <a:r>
              <a:rPr lang="en-US" altLang="zh-CN" smtClean="0">
                <a:ea typeface="宋体" panose="02010600030101010101" pitchFamily="2" charset="-122"/>
              </a:rPr>
              <a:t>CRC</a:t>
            </a:r>
            <a:r>
              <a:rPr lang="zh-CN" altLang="en-US" smtClean="0">
                <a:ea typeface="宋体" panose="02010600030101010101" pitchFamily="2" charset="-122"/>
              </a:rPr>
              <a:t>建模</a:t>
            </a:r>
            <a:r>
              <a:rPr lang="en-US" altLang="zh-CN" smtClean="0">
                <a:ea typeface="宋体" panose="02010600030101010101" pitchFamily="2" charset="-122"/>
              </a:rPr>
              <a:t>——</a:t>
            </a:r>
            <a:r>
              <a:rPr lang="zh-CN" altLang="en-US" smtClean="0">
                <a:ea typeface="宋体" panose="02010600030101010101" pitchFamily="2" charset="-122"/>
              </a:rPr>
              <a:t>职责</a:t>
            </a:r>
            <a:endParaRPr lang="en-US" altLang="zh-CN" smtClean="0">
              <a:ea typeface="宋体" panose="02010600030101010101" pitchFamily="2" charset="-122"/>
            </a:endParaRPr>
          </a:p>
        </p:txBody>
      </p:sp>
      <p:sp>
        <p:nvSpPr>
          <p:cNvPr id="60420" name="Rectangle 3"/>
          <p:cNvSpPr>
            <a:spLocks noGrp="1" noChangeArrowheads="1"/>
          </p:cNvSpPr>
          <p:nvPr>
            <p:ph type="body" idx="4294967295"/>
          </p:nvPr>
        </p:nvSpPr>
        <p:spPr>
          <a:xfrm>
            <a:off x="323850" y="1752600"/>
            <a:ext cx="8816975" cy="5105400"/>
          </a:xfrm>
        </p:spPr>
        <p:txBody>
          <a:bodyPr/>
          <a:lstStyle/>
          <a:p>
            <a:pPr eaLnBrk="1" hangingPunct="1">
              <a:lnSpc>
                <a:spcPct val="90000"/>
              </a:lnSpc>
              <a:spcBef>
                <a:spcPts val="600"/>
              </a:spcBef>
              <a:spcAft>
                <a:spcPts val="600"/>
              </a:spcAft>
            </a:pPr>
            <a:r>
              <a:rPr lang="zh-CN" altLang="en-US" b="1" smtClean="0">
                <a:solidFill>
                  <a:srgbClr val="C00000"/>
                </a:solidFill>
                <a:latin typeface="Palatino" pitchFamily="-128" charset="0"/>
                <a:ea typeface="宋体" panose="02010600030101010101" pitchFamily="2" charset="-122"/>
              </a:rPr>
              <a:t>系统智能应分布在所有类中，以求最佳地解决问题的需求</a:t>
            </a:r>
            <a:endParaRPr lang="en-US" altLang="zh-CN" b="1" smtClean="0">
              <a:solidFill>
                <a:srgbClr val="C00000"/>
              </a:solidFill>
              <a:latin typeface="Palatino" pitchFamily="-128" charset="0"/>
              <a:ea typeface="宋体" panose="02010600030101010101" pitchFamily="2" charset="-122"/>
            </a:endParaRPr>
          </a:p>
          <a:p>
            <a:pPr lvl="1" eaLnBrk="1" hangingPunct="1">
              <a:lnSpc>
                <a:spcPct val="90000"/>
              </a:lnSpc>
              <a:spcBef>
                <a:spcPts val="600"/>
              </a:spcBef>
              <a:spcAft>
                <a:spcPts val="600"/>
              </a:spcAft>
            </a:pPr>
            <a:r>
              <a:rPr lang="zh-CN" altLang="en-US" sz="2400" smtClean="0">
                <a:latin typeface="Palatino" pitchFamily="-128" charset="0"/>
                <a:ea typeface="宋体" panose="02010600030101010101" pitchFamily="2" charset="-122"/>
              </a:rPr>
              <a:t>对象职责适度集中，提高系统的内聚性和可维护性</a:t>
            </a:r>
          </a:p>
          <a:p>
            <a:pPr eaLnBrk="1" hangingPunct="1">
              <a:lnSpc>
                <a:spcPct val="90000"/>
              </a:lnSpc>
              <a:spcBef>
                <a:spcPts val="600"/>
              </a:spcBef>
              <a:spcAft>
                <a:spcPts val="600"/>
              </a:spcAft>
            </a:pPr>
            <a:r>
              <a:rPr lang="zh-CN" altLang="en-US" b="1" smtClean="0">
                <a:solidFill>
                  <a:srgbClr val="C00000"/>
                </a:solidFill>
                <a:latin typeface="Palatino" pitchFamily="-128" charset="0"/>
                <a:ea typeface="宋体" panose="02010600030101010101" pitchFamily="2" charset="-122"/>
              </a:rPr>
              <a:t>每个职责的说明应尽可能具有普遍性</a:t>
            </a:r>
            <a:endParaRPr lang="en-US" altLang="zh-CN" b="1" smtClean="0">
              <a:solidFill>
                <a:srgbClr val="C00000"/>
              </a:solidFill>
              <a:latin typeface="Palatino" pitchFamily="-128" charset="0"/>
              <a:ea typeface="宋体" panose="02010600030101010101" pitchFamily="2" charset="-122"/>
            </a:endParaRPr>
          </a:p>
          <a:p>
            <a:pPr lvl="1" eaLnBrk="1" hangingPunct="1">
              <a:lnSpc>
                <a:spcPct val="90000"/>
              </a:lnSpc>
              <a:spcBef>
                <a:spcPts val="600"/>
              </a:spcBef>
              <a:spcAft>
                <a:spcPts val="600"/>
              </a:spcAft>
            </a:pPr>
            <a:r>
              <a:rPr lang="zh-CN" altLang="en-US" sz="2400" smtClean="0">
                <a:latin typeface="Palatino" pitchFamily="-128" charset="0"/>
                <a:ea typeface="宋体" panose="02010600030101010101" pitchFamily="2" charset="-122"/>
              </a:rPr>
              <a:t>类层次结构的上层，保持职责（属性和操作）的通用性</a:t>
            </a:r>
          </a:p>
          <a:p>
            <a:pPr eaLnBrk="1" hangingPunct="1">
              <a:lnSpc>
                <a:spcPct val="90000"/>
              </a:lnSpc>
              <a:spcBef>
                <a:spcPts val="600"/>
              </a:spcBef>
              <a:spcAft>
                <a:spcPts val="600"/>
              </a:spcAft>
            </a:pPr>
            <a:r>
              <a:rPr lang="zh-CN" altLang="en-US" b="1" smtClean="0">
                <a:solidFill>
                  <a:srgbClr val="C00000"/>
                </a:solidFill>
                <a:latin typeface="Palatino" pitchFamily="-128" charset="0"/>
                <a:ea typeface="宋体" panose="02010600030101010101" pitchFamily="2" charset="-122"/>
              </a:rPr>
              <a:t>信息和与之相关的行为应在同一个类中</a:t>
            </a:r>
            <a:endParaRPr lang="en-US" altLang="zh-CN" b="1" smtClean="0">
              <a:solidFill>
                <a:srgbClr val="C00000"/>
              </a:solidFill>
              <a:latin typeface="Palatino" pitchFamily="-128" charset="0"/>
              <a:ea typeface="宋体" panose="02010600030101010101" pitchFamily="2" charset="-122"/>
            </a:endParaRPr>
          </a:p>
          <a:p>
            <a:pPr lvl="1" eaLnBrk="1" hangingPunct="1">
              <a:lnSpc>
                <a:spcPct val="90000"/>
              </a:lnSpc>
              <a:spcBef>
                <a:spcPts val="600"/>
              </a:spcBef>
              <a:spcAft>
                <a:spcPts val="600"/>
              </a:spcAft>
            </a:pPr>
            <a:r>
              <a:rPr lang="en-US" altLang="zh-CN" sz="2400" smtClean="0">
                <a:latin typeface="Palatino" pitchFamily="-128" charset="0"/>
                <a:ea typeface="宋体" panose="02010600030101010101" pitchFamily="2" charset="-122"/>
              </a:rPr>
              <a:t>OO</a:t>
            </a:r>
            <a:r>
              <a:rPr lang="zh-CN" altLang="en-US" sz="2400" smtClean="0">
                <a:latin typeface="Palatino" pitchFamily="-128" charset="0"/>
                <a:ea typeface="宋体" panose="02010600030101010101" pitchFamily="2" charset="-122"/>
              </a:rPr>
              <a:t>封装：数据和操作数据的处理，包装在</a:t>
            </a:r>
            <a:r>
              <a:rPr lang="en-US" altLang="zh-CN" sz="2400" smtClean="0">
                <a:latin typeface="Palatino" pitchFamily="-128" charset="0"/>
                <a:ea typeface="宋体" panose="02010600030101010101" pitchFamily="2" charset="-122"/>
              </a:rPr>
              <a:t>1</a:t>
            </a:r>
            <a:r>
              <a:rPr lang="zh-CN" altLang="en-US" sz="2400" smtClean="0">
                <a:latin typeface="Palatino" pitchFamily="-128" charset="0"/>
                <a:ea typeface="宋体" panose="02010600030101010101" pitchFamily="2" charset="-122"/>
              </a:rPr>
              <a:t>个内聚单元</a:t>
            </a:r>
          </a:p>
          <a:p>
            <a:pPr eaLnBrk="1" hangingPunct="1">
              <a:lnSpc>
                <a:spcPct val="90000"/>
              </a:lnSpc>
              <a:spcBef>
                <a:spcPts val="600"/>
              </a:spcBef>
              <a:spcAft>
                <a:spcPts val="600"/>
              </a:spcAft>
            </a:pPr>
            <a:r>
              <a:rPr lang="zh-CN" altLang="en-US" b="1" smtClean="0">
                <a:solidFill>
                  <a:srgbClr val="C00000"/>
                </a:solidFill>
                <a:latin typeface="Palatino" pitchFamily="-128" charset="0"/>
                <a:ea typeface="宋体" panose="02010600030101010101" pitchFamily="2" charset="-122"/>
              </a:rPr>
              <a:t>某个事物的信息应局限于一个类中而不要分布在多个类中</a:t>
            </a:r>
            <a:endParaRPr lang="en-US" altLang="zh-CN" b="1" smtClean="0">
              <a:solidFill>
                <a:srgbClr val="C00000"/>
              </a:solidFill>
              <a:latin typeface="Palatino" pitchFamily="-128" charset="0"/>
              <a:ea typeface="宋体" panose="02010600030101010101" pitchFamily="2" charset="-122"/>
            </a:endParaRPr>
          </a:p>
          <a:p>
            <a:pPr lvl="1" eaLnBrk="1" hangingPunct="1">
              <a:lnSpc>
                <a:spcPct val="90000"/>
              </a:lnSpc>
              <a:spcBef>
                <a:spcPts val="600"/>
              </a:spcBef>
              <a:spcAft>
                <a:spcPts val="600"/>
              </a:spcAft>
            </a:pPr>
            <a:r>
              <a:rPr lang="zh-CN" altLang="en-US" sz="2400" smtClean="0">
                <a:latin typeface="Palatino" pitchFamily="-128" charset="0"/>
                <a:ea typeface="宋体" panose="02010600030101010101" pitchFamily="2" charset="-122"/>
              </a:rPr>
              <a:t>利于测试和维护</a:t>
            </a:r>
          </a:p>
          <a:p>
            <a:pPr eaLnBrk="1" hangingPunct="1">
              <a:lnSpc>
                <a:spcPct val="90000"/>
              </a:lnSpc>
              <a:spcBef>
                <a:spcPts val="600"/>
              </a:spcBef>
              <a:spcAft>
                <a:spcPts val="600"/>
              </a:spcAft>
            </a:pPr>
            <a:r>
              <a:rPr lang="zh-CN" altLang="en-US" b="1" smtClean="0">
                <a:solidFill>
                  <a:srgbClr val="C00000"/>
                </a:solidFill>
                <a:latin typeface="Palatino" pitchFamily="-128" charset="0"/>
                <a:ea typeface="宋体" panose="02010600030101010101" pitchFamily="2" charset="-122"/>
              </a:rPr>
              <a:t>必要时，职责应由相关类共享</a:t>
            </a:r>
            <a:endParaRPr lang="en-US" altLang="zh-CN" b="1" smtClean="0">
              <a:solidFill>
                <a:srgbClr val="C00000"/>
              </a:solidFill>
              <a:latin typeface="Palatino" pitchFamily="-128" charset="0"/>
              <a:ea typeface="宋体" panose="02010600030101010101" pitchFamily="2" charset="-122"/>
            </a:endParaRPr>
          </a:p>
          <a:p>
            <a:pPr lvl="1" eaLnBrk="1" hangingPunct="1">
              <a:lnSpc>
                <a:spcPct val="90000"/>
              </a:lnSpc>
              <a:spcBef>
                <a:spcPts val="475"/>
              </a:spcBef>
            </a:pPr>
            <a:endParaRPr lang="zh-CN" altLang="en-US" sz="2400" smtClean="0">
              <a:latin typeface="Palatino" pitchFamily="-128" charset="0"/>
              <a:ea typeface="宋体" panose="02010600030101010101" pitchFamily="2" charset="-122"/>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52D9D682-CE04-4F9B-8BCE-FF2EAABA2AC0}" type="slidenum">
              <a:rPr lang="en-US" altLang="zh-CN" sz="1000"/>
              <a:pPr algn="r" eaLnBrk="1" hangingPunct="1">
                <a:spcBef>
                  <a:spcPct val="0"/>
                </a:spcBef>
                <a:buClrTx/>
                <a:buSzTx/>
                <a:buFontTx/>
                <a:buNone/>
              </a:pPr>
              <a:t>42</a:t>
            </a:fld>
            <a:endParaRPr lang="en-US" altLang="zh-CN" sz="1000"/>
          </a:p>
        </p:txBody>
      </p:sp>
      <p:sp>
        <p:nvSpPr>
          <p:cNvPr id="61443" name="Rectangle 2"/>
          <p:cNvSpPr>
            <a:spLocks noGrp="1" noChangeArrowheads="1"/>
          </p:cNvSpPr>
          <p:nvPr>
            <p:ph type="title" idx="4294967295"/>
          </p:nvPr>
        </p:nvSpPr>
        <p:spPr>
          <a:xfrm>
            <a:off x="1187450" y="1052513"/>
            <a:ext cx="7924800" cy="647700"/>
          </a:xfrm>
        </p:spPr>
        <p:txBody>
          <a:bodyPr/>
          <a:lstStyle/>
          <a:p>
            <a:pPr eaLnBrk="1" hangingPunct="1"/>
            <a:r>
              <a:rPr lang="en-US" altLang="zh-CN" smtClean="0">
                <a:ea typeface="宋体" panose="02010600030101010101" pitchFamily="2" charset="-122"/>
              </a:rPr>
              <a:t>CRC</a:t>
            </a:r>
            <a:r>
              <a:rPr lang="zh-CN" altLang="en-US" smtClean="0">
                <a:ea typeface="宋体" panose="02010600030101010101" pitchFamily="2" charset="-122"/>
              </a:rPr>
              <a:t>建模</a:t>
            </a:r>
            <a:r>
              <a:rPr lang="en-US" altLang="zh-CN" smtClean="0">
                <a:ea typeface="宋体" panose="02010600030101010101" pitchFamily="2" charset="-122"/>
              </a:rPr>
              <a:t>——</a:t>
            </a:r>
            <a:r>
              <a:rPr lang="zh-CN" altLang="en-US" smtClean="0">
                <a:ea typeface="宋体" panose="02010600030101010101" pitchFamily="2" charset="-122"/>
              </a:rPr>
              <a:t>协作</a:t>
            </a:r>
            <a:endParaRPr lang="en-US" altLang="zh-CN" smtClean="0">
              <a:ea typeface="宋体" panose="02010600030101010101" pitchFamily="2" charset="-122"/>
            </a:endParaRPr>
          </a:p>
        </p:txBody>
      </p:sp>
      <p:sp>
        <p:nvSpPr>
          <p:cNvPr id="61444" name="Rectangle 3"/>
          <p:cNvSpPr>
            <a:spLocks noGrp="1" noChangeArrowheads="1"/>
          </p:cNvSpPr>
          <p:nvPr>
            <p:ph type="body" idx="4294967295"/>
          </p:nvPr>
        </p:nvSpPr>
        <p:spPr>
          <a:xfrm>
            <a:off x="395288" y="1752600"/>
            <a:ext cx="8745537" cy="5105400"/>
          </a:xfrm>
        </p:spPr>
        <p:txBody>
          <a:bodyPr/>
          <a:lstStyle/>
          <a:p>
            <a:pPr eaLnBrk="1" hangingPunct="1">
              <a:lnSpc>
                <a:spcPct val="90000"/>
              </a:lnSpc>
              <a:spcBef>
                <a:spcPts val="475"/>
              </a:spcBef>
            </a:pPr>
            <a:r>
              <a:rPr lang="zh-CN" altLang="en-US" b="1" smtClean="0">
                <a:latin typeface="Palatino" pitchFamily="-128" charset="0"/>
                <a:ea typeface="宋体" panose="02010600030101010101" pitchFamily="2" charset="-122"/>
              </a:rPr>
              <a:t>类职责的实现：</a:t>
            </a:r>
          </a:p>
          <a:p>
            <a:pPr lvl="1" eaLnBrk="1" hangingPunct="1">
              <a:lnSpc>
                <a:spcPct val="90000"/>
              </a:lnSpc>
              <a:spcBef>
                <a:spcPts val="475"/>
              </a:spcBef>
            </a:pPr>
            <a:r>
              <a:rPr lang="zh-CN" altLang="en-US" sz="2400" b="1" smtClean="0">
                <a:solidFill>
                  <a:srgbClr val="C00000"/>
                </a:solidFill>
                <a:latin typeface="Palatino" pitchFamily="-128" charset="0"/>
                <a:ea typeface="宋体" panose="02010600030101010101" pitchFamily="2" charset="-122"/>
              </a:rPr>
              <a:t>使用其自身的操作控制各自属性，实现特定的职责</a:t>
            </a:r>
          </a:p>
          <a:p>
            <a:pPr lvl="1" eaLnBrk="1" hangingPunct="1">
              <a:lnSpc>
                <a:spcPct val="90000"/>
              </a:lnSpc>
              <a:spcBef>
                <a:spcPts val="475"/>
              </a:spcBef>
            </a:pPr>
            <a:r>
              <a:rPr lang="zh-CN" altLang="en-US" sz="2400" b="1" smtClean="0">
                <a:solidFill>
                  <a:srgbClr val="C00000"/>
                </a:solidFill>
                <a:latin typeface="Palatino" pitchFamily="-128" charset="0"/>
                <a:ea typeface="宋体" panose="02010600030101010101" pitchFamily="2" charset="-122"/>
              </a:rPr>
              <a:t>与其他类协作：某个对象和其他对象协作以实现某个职责，需向其他对象发送消息</a:t>
            </a:r>
          </a:p>
          <a:p>
            <a:pPr eaLnBrk="1" hangingPunct="1">
              <a:lnSpc>
                <a:spcPct val="90000"/>
              </a:lnSpc>
              <a:spcBef>
                <a:spcPts val="475"/>
              </a:spcBef>
            </a:pPr>
            <a:r>
              <a:rPr lang="zh-CN" altLang="en-US" b="1" smtClean="0">
                <a:latin typeface="Palatino" pitchFamily="-128" charset="0"/>
                <a:ea typeface="宋体" panose="02010600030101010101" pitchFamily="2" charset="-122"/>
              </a:rPr>
              <a:t>协作：</a:t>
            </a:r>
          </a:p>
          <a:p>
            <a:pPr lvl="1" eaLnBrk="1" hangingPunct="1">
              <a:lnSpc>
                <a:spcPct val="90000"/>
              </a:lnSpc>
              <a:spcBef>
                <a:spcPts val="475"/>
              </a:spcBef>
            </a:pPr>
            <a:r>
              <a:rPr lang="zh-CN" altLang="en-US" sz="2400" b="1" smtClean="0">
                <a:latin typeface="Palatino" pitchFamily="-128" charset="0"/>
                <a:ea typeface="宋体" panose="02010600030101010101" pitchFamily="2" charset="-122"/>
              </a:rPr>
              <a:t>若类自身不能实现某个职责，一定存在协作（类之间的交互：消息传递）实现职责，协作的类可以组织为子系统</a:t>
            </a:r>
          </a:p>
          <a:p>
            <a:pPr eaLnBrk="1" hangingPunct="1">
              <a:lnSpc>
                <a:spcPct val="90000"/>
              </a:lnSpc>
              <a:spcBef>
                <a:spcPts val="475"/>
              </a:spcBef>
            </a:pPr>
            <a:r>
              <a:rPr lang="zh-CN" altLang="en-US" b="1" smtClean="0">
                <a:latin typeface="Palatino" pitchFamily="-128" charset="0"/>
                <a:ea typeface="宋体" panose="02010600030101010101" pitchFamily="2" charset="-122"/>
              </a:rPr>
              <a:t>协作需要识别类之间的如下关系</a:t>
            </a:r>
          </a:p>
          <a:p>
            <a:pPr lvl="1" eaLnBrk="1" hangingPunct="1">
              <a:lnSpc>
                <a:spcPct val="90000"/>
              </a:lnSpc>
              <a:spcBef>
                <a:spcPts val="475"/>
              </a:spcBef>
            </a:pPr>
            <a:r>
              <a:rPr lang="en-US" altLang="zh-CN" sz="2400" b="1" smtClean="0">
                <a:solidFill>
                  <a:srgbClr val="C00000"/>
                </a:solidFill>
                <a:latin typeface="Palatino" pitchFamily="-128" charset="0"/>
                <a:ea typeface="宋体" panose="02010600030101010101" pitchFamily="2" charset="-122"/>
              </a:rPr>
              <a:t>is-part-of</a:t>
            </a:r>
            <a:r>
              <a:rPr lang="zh-CN" altLang="en-US" sz="2400" b="1" smtClean="0">
                <a:solidFill>
                  <a:srgbClr val="C00000"/>
                </a:solidFill>
                <a:latin typeface="Palatino" pitchFamily="-128" charset="0"/>
                <a:ea typeface="宋体" panose="02010600030101010101" pitchFamily="2" charset="-122"/>
              </a:rPr>
              <a:t>（是</a:t>
            </a:r>
            <a:r>
              <a:rPr lang="en-US" altLang="zh-CN" sz="2400" b="1" smtClean="0">
                <a:solidFill>
                  <a:srgbClr val="C00000"/>
                </a:solidFill>
                <a:latin typeface="Palatino" pitchFamily="-128" charset="0"/>
                <a:ea typeface="宋体" panose="02010600030101010101" pitchFamily="2" charset="-122"/>
              </a:rPr>
              <a:t>… …</a:t>
            </a:r>
            <a:r>
              <a:rPr lang="zh-CN" altLang="en-US" sz="2400" b="1" smtClean="0">
                <a:solidFill>
                  <a:srgbClr val="C00000"/>
                </a:solidFill>
                <a:latin typeface="Palatino" pitchFamily="-128" charset="0"/>
                <a:ea typeface="宋体" panose="02010600030101010101" pitchFamily="2" charset="-122"/>
              </a:rPr>
              <a:t>一部分）联系</a:t>
            </a:r>
            <a:endParaRPr lang="en-US" altLang="zh-CN" sz="2400" b="1" smtClean="0">
              <a:solidFill>
                <a:srgbClr val="C00000"/>
              </a:solidFill>
              <a:latin typeface="Palatino" pitchFamily="-128" charset="0"/>
              <a:ea typeface="宋体" panose="02010600030101010101" pitchFamily="2" charset="-122"/>
            </a:endParaRPr>
          </a:p>
          <a:p>
            <a:pPr lvl="1" eaLnBrk="1" hangingPunct="1">
              <a:lnSpc>
                <a:spcPct val="90000"/>
              </a:lnSpc>
              <a:spcBef>
                <a:spcPts val="475"/>
              </a:spcBef>
            </a:pPr>
            <a:r>
              <a:rPr lang="en-US" altLang="zh-CN" sz="2400" b="1" smtClean="0">
                <a:solidFill>
                  <a:srgbClr val="C00000"/>
                </a:solidFill>
                <a:latin typeface="Palatino" pitchFamily="-128" charset="0"/>
                <a:ea typeface="宋体" panose="02010600030101010101" pitchFamily="2" charset="-122"/>
              </a:rPr>
              <a:t>has-knowledge-of</a:t>
            </a:r>
            <a:r>
              <a:rPr lang="zh-CN" altLang="en-US" sz="2400" b="1" smtClean="0">
                <a:solidFill>
                  <a:srgbClr val="C00000"/>
                </a:solidFill>
                <a:latin typeface="Palatino" pitchFamily="-128" charset="0"/>
                <a:ea typeface="宋体" panose="02010600030101010101" pitchFamily="2" charset="-122"/>
              </a:rPr>
              <a:t>（有</a:t>
            </a:r>
            <a:r>
              <a:rPr lang="en-US" altLang="zh-CN" sz="2400" b="1" smtClean="0">
                <a:solidFill>
                  <a:srgbClr val="C00000"/>
                </a:solidFill>
                <a:latin typeface="Palatino" pitchFamily="-128" charset="0"/>
                <a:ea typeface="宋体" panose="02010600030101010101" pitchFamily="2" charset="-122"/>
              </a:rPr>
              <a:t>……</a:t>
            </a:r>
            <a:r>
              <a:rPr lang="zh-CN" altLang="en-US" sz="2400" b="1" smtClean="0">
                <a:solidFill>
                  <a:srgbClr val="C00000"/>
                </a:solidFill>
                <a:latin typeface="Palatino" pitchFamily="-128" charset="0"/>
                <a:ea typeface="宋体" panose="02010600030101010101" pitchFamily="2" charset="-122"/>
              </a:rPr>
              <a:t>的知识）联系</a:t>
            </a:r>
            <a:endParaRPr lang="en-US" altLang="zh-CN" sz="2400" b="1" smtClean="0">
              <a:solidFill>
                <a:srgbClr val="C00000"/>
              </a:solidFill>
              <a:latin typeface="Palatino" pitchFamily="-128" charset="0"/>
              <a:ea typeface="宋体" panose="02010600030101010101" pitchFamily="2" charset="-122"/>
            </a:endParaRPr>
          </a:p>
          <a:p>
            <a:pPr lvl="1" eaLnBrk="1" hangingPunct="1">
              <a:lnSpc>
                <a:spcPct val="90000"/>
              </a:lnSpc>
              <a:spcBef>
                <a:spcPts val="475"/>
              </a:spcBef>
            </a:pPr>
            <a:r>
              <a:rPr lang="en-US" altLang="zh-CN" sz="2400" b="1" smtClean="0">
                <a:solidFill>
                  <a:srgbClr val="C00000"/>
                </a:solidFill>
                <a:latin typeface="Palatino" pitchFamily="-128" charset="0"/>
                <a:ea typeface="宋体" panose="02010600030101010101" pitchFamily="2" charset="-122"/>
              </a:rPr>
              <a:t>depends-upon</a:t>
            </a:r>
            <a:r>
              <a:rPr lang="zh-CN" altLang="en-US" sz="2400" b="1" smtClean="0">
                <a:solidFill>
                  <a:srgbClr val="C00000"/>
                </a:solidFill>
                <a:latin typeface="Palatino" pitchFamily="-128" charset="0"/>
                <a:ea typeface="宋体" panose="02010600030101010101" pitchFamily="2" charset="-122"/>
              </a:rPr>
              <a:t>（依赖</a:t>
            </a:r>
            <a:r>
              <a:rPr lang="en-US" altLang="zh-CN" sz="2400" b="1" smtClean="0">
                <a:solidFill>
                  <a:srgbClr val="C00000"/>
                </a:solidFill>
                <a:latin typeface="Palatino" pitchFamily="-128" charset="0"/>
                <a:ea typeface="宋体" panose="02010600030101010101" pitchFamily="2" charset="-122"/>
              </a:rPr>
              <a:t>……</a:t>
            </a:r>
            <a:r>
              <a:rPr lang="zh-CN" altLang="en-US" sz="2400" b="1" smtClean="0">
                <a:solidFill>
                  <a:srgbClr val="C00000"/>
                </a:solidFill>
                <a:latin typeface="Palatino" pitchFamily="-128" charset="0"/>
                <a:ea typeface="宋体" panose="02010600030101010101" pitchFamily="2" charset="-122"/>
              </a:rPr>
              <a:t>）联系</a:t>
            </a: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830CE3B2-4866-4744-A780-2262C963A9F1}" type="slidenum">
              <a:rPr lang="en-US" altLang="zh-CN" sz="1000"/>
              <a:pPr algn="r" eaLnBrk="1" hangingPunct="1">
                <a:spcBef>
                  <a:spcPct val="0"/>
                </a:spcBef>
                <a:buClrTx/>
                <a:buSzTx/>
                <a:buFontTx/>
                <a:buNone/>
              </a:pPr>
              <a:t>43</a:t>
            </a:fld>
            <a:endParaRPr lang="en-US" altLang="zh-CN" sz="1000"/>
          </a:p>
        </p:txBody>
      </p:sp>
      <p:sp>
        <p:nvSpPr>
          <p:cNvPr id="62467" name="Rectangle 2"/>
          <p:cNvSpPr>
            <a:spLocks noGrp="1" noChangeArrowheads="1"/>
          </p:cNvSpPr>
          <p:nvPr>
            <p:ph type="title" idx="4294967295"/>
          </p:nvPr>
        </p:nvSpPr>
        <p:spPr>
          <a:xfrm>
            <a:off x="1187450" y="1052513"/>
            <a:ext cx="7924800" cy="647700"/>
          </a:xfrm>
        </p:spPr>
        <p:txBody>
          <a:bodyPr/>
          <a:lstStyle/>
          <a:p>
            <a:pPr eaLnBrk="1" hangingPunct="1"/>
            <a:r>
              <a:rPr lang="en-US" altLang="zh-CN" smtClean="0">
                <a:ea typeface="宋体" panose="02010600030101010101" pitchFamily="2" charset="-122"/>
              </a:rPr>
              <a:t>CRC</a:t>
            </a:r>
            <a:r>
              <a:rPr lang="zh-CN" altLang="en-US" smtClean="0">
                <a:ea typeface="宋体" panose="02010600030101010101" pitchFamily="2" charset="-122"/>
              </a:rPr>
              <a:t>建模</a:t>
            </a:r>
            <a:r>
              <a:rPr lang="en-US" altLang="zh-CN" smtClean="0">
                <a:ea typeface="宋体" panose="02010600030101010101" pitchFamily="2" charset="-122"/>
              </a:rPr>
              <a:t>——</a:t>
            </a:r>
            <a:r>
              <a:rPr lang="zh-CN" altLang="en-US" smtClean="0">
                <a:ea typeface="宋体" panose="02010600030101010101" pitchFamily="2" charset="-122"/>
              </a:rPr>
              <a:t>协作类之间的关系</a:t>
            </a:r>
            <a:endParaRPr lang="en-US" altLang="zh-CN" smtClean="0">
              <a:ea typeface="宋体" panose="02010600030101010101" pitchFamily="2" charset="-122"/>
            </a:endParaRPr>
          </a:p>
        </p:txBody>
      </p:sp>
      <p:sp>
        <p:nvSpPr>
          <p:cNvPr id="62468" name="Rectangle 3"/>
          <p:cNvSpPr>
            <a:spLocks noGrp="1" noChangeArrowheads="1"/>
          </p:cNvSpPr>
          <p:nvPr>
            <p:ph type="body" idx="4294967295"/>
          </p:nvPr>
        </p:nvSpPr>
        <p:spPr>
          <a:xfrm>
            <a:off x="4127500" y="1752600"/>
            <a:ext cx="5000625" cy="5105400"/>
          </a:xfrm>
        </p:spPr>
        <p:txBody>
          <a:bodyPr/>
          <a:lstStyle/>
          <a:p>
            <a:pPr eaLnBrk="1" hangingPunct="1">
              <a:lnSpc>
                <a:spcPct val="90000"/>
              </a:lnSpc>
              <a:spcBef>
                <a:spcPts val="600"/>
              </a:spcBef>
              <a:spcAft>
                <a:spcPts val="600"/>
              </a:spcAft>
            </a:pPr>
            <a:r>
              <a:rPr lang="en-US" altLang="zh-CN" b="1" smtClean="0">
                <a:latin typeface="Palatino" pitchFamily="-128" charset="0"/>
                <a:ea typeface="宋体" panose="02010600030101010101" pitchFamily="2" charset="-122"/>
              </a:rPr>
              <a:t>is-part-of</a:t>
            </a:r>
            <a:r>
              <a:rPr lang="zh-CN" altLang="en-US" b="1" smtClean="0">
                <a:latin typeface="Palatino" pitchFamily="-128" charset="0"/>
                <a:ea typeface="宋体" panose="02010600030101010101" pitchFamily="2" charset="-122"/>
              </a:rPr>
              <a:t>联系</a:t>
            </a:r>
            <a:endParaRPr lang="en-US" altLang="zh-CN" b="1" smtClean="0">
              <a:latin typeface="Palatino" pitchFamily="-128" charset="0"/>
              <a:ea typeface="宋体" panose="02010600030101010101" pitchFamily="2" charset="-122"/>
            </a:endParaRPr>
          </a:p>
          <a:p>
            <a:pPr lvl="1" eaLnBrk="1" hangingPunct="1">
              <a:lnSpc>
                <a:spcPct val="90000"/>
              </a:lnSpc>
              <a:spcBef>
                <a:spcPts val="600"/>
              </a:spcBef>
              <a:spcAft>
                <a:spcPts val="600"/>
              </a:spcAft>
            </a:pPr>
            <a:r>
              <a:rPr lang="zh-CN" altLang="en-US" sz="2400" b="1" smtClean="0">
                <a:latin typeface="Palatino" pitchFamily="-128" charset="0"/>
                <a:ea typeface="宋体" panose="02010600030101010101" pitchFamily="2" charset="-122"/>
              </a:rPr>
              <a:t>属于某个聚合类一部分的所有类，通过</a:t>
            </a:r>
            <a:r>
              <a:rPr lang="en-US" altLang="zh-CN" sz="2400" b="1" smtClean="0">
                <a:latin typeface="Palatino" pitchFamily="-128" charset="0"/>
                <a:ea typeface="宋体" panose="02010600030101010101" pitchFamily="2" charset="-122"/>
              </a:rPr>
              <a:t>is-part-of</a:t>
            </a:r>
            <a:r>
              <a:rPr lang="zh-CN" altLang="en-US" sz="2400" b="1" smtClean="0">
                <a:latin typeface="Palatino" pitchFamily="-128" charset="0"/>
                <a:ea typeface="宋体" panose="02010600030101010101" pitchFamily="2" charset="-122"/>
              </a:rPr>
              <a:t>联系和聚合类连接</a:t>
            </a:r>
            <a:endParaRPr lang="en-US" altLang="zh-CN" sz="2400" b="1" smtClean="0">
              <a:latin typeface="Palatino" pitchFamily="-128" charset="0"/>
              <a:ea typeface="宋体" panose="02010600030101010101" pitchFamily="2" charset="-122"/>
            </a:endParaRPr>
          </a:p>
          <a:p>
            <a:pPr eaLnBrk="1" hangingPunct="1">
              <a:lnSpc>
                <a:spcPct val="90000"/>
              </a:lnSpc>
              <a:spcBef>
                <a:spcPts val="600"/>
              </a:spcBef>
              <a:spcAft>
                <a:spcPts val="600"/>
              </a:spcAft>
            </a:pPr>
            <a:r>
              <a:rPr lang="en-US" altLang="zh-CN" b="1" smtClean="0">
                <a:latin typeface="Palatino" pitchFamily="-128" charset="0"/>
                <a:ea typeface="宋体" panose="02010600030101010101" pitchFamily="2" charset="-122"/>
              </a:rPr>
              <a:t>has-knowledge-of</a:t>
            </a:r>
            <a:r>
              <a:rPr lang="zh-CN" altLang="en-US" b="1" smtClean="0">
                <a:latin typeface="Palatino" pitchFamily="-128" charset="0"/>
                <a:ea typeface="宋体" panose="02010600030101010101" pitchFamily="2" charset="-122"/>
              </a:rPr>
              <a:t>联系</a:t>
            </a:r>
            <a:endParaRPr lang="en-US" altLang="zh-CN" b="1" smtClean="0">
              <a:latin typeface="Palatino" pitchFamily="-128" charset="0"/>
              <a:ea typeface="宋体" panose="02010600030101010101" pitchFamily="2" charset="-122"/>
            </a:endParaRPr>
          </a:p>
          <a:p>
            <a:pPr lvl="1" eaLnBrk="1" hangingPunct="1">
              <a:lnSpc>
                <a:spcPct val="90000"/>
              </a:lnSpc>
              <a:spcBef>
                <a:spcPts val="600"/>
              </a:spcBef>
              <a:spcAft>
                <a:spcPts val="600"/>
              </a:spcAft>
            </a:pPr>
            <a:r>
              <a:rPr lang="zh-CN" altLang="en-US" sz="2400" b="1" smtClean="0">
                <a:latin typeface="Palatino" pitchFamily="-128" charset="0"/>
                <a:ea typeface="宋体" panose="02010600030101010101" pitchFamily="2" charset="-122"/>
              </a:rPr>
              <a:t>当一个类必须从另一个类中获取信息时，就建立了</a:t>
            </a:r>
            <a:r>
              <a:rPr lang="en-US" altLang="zh-CN" sz="2400" b="1" smtClean="0">
                <a:latin typeface="Palatino" pitchFamily="-128" charset="0"/>
                <a:ea typeface="宋体" panose="02010600030101010101" pitchFamily="2" charset="-122"/>
              </a:rPr>
              <a:t>has-knowledge-of</a:t>
            </a:r>
            <a:r>
              <a:rPr lang="zh-CN" altLang="en-US" sz="2400" b="1" smtClean="0">
                <a:latin typeface="Palatino" pitchFamily="-128" charset="0"/>
                <a:ea typeface="宋体" panose="02010600030101010101" pitchFamily="2" charset="-122"/>
              </a:rPr>
              <a:t>关联</a:t>
            </a:r>
            <a:endParaRPr lang="en-US" altLang="zh-CN" sz="2400" b="1" smtClean="0">
              <a:latin typeface="Palatino" pitchFamily="-128" charset="0"/>
              <a:ea typeface="宋体" panose="02010600030101010101" pitchFamily="2" charset="-122"/>
            </a:endParaRPr>
          </a:p>
          <a:p>
            <a:pPr eaLnBrk="1" hangingPunct="1">
              <a:lnSpc>
                <a:spcPct val="90000"/>
              </a:lnSpc>
              <a:spcBef>
                <a:spcPts val="600"/>
              </a:spcBef>
              <a:spcAft>
                <a:spcPts val="600"/>
              </a:spcAft>
            </a:pPr>
            <a:r>
              <a:rPr lang="en-US" altLang="zh-CN" b="1" smtClean="0">
                <a:latin typeface="Palatino" pitchFamily="-128" charset="0"/>
                <a:ea typeface="宋体" panose="02010600030101010101" pitchFamily="2" charset="-122"/>
              </a:rPr>
              <a:t>depends-upon</a:t>
            </a:r>
            <a:r>
              <a:rPr lang="zh-CN" altLang="en-US" b="1" smtClean="0">
                <a:latin typeface="Palatino" pitchFamily="-128" charset="0"/>
                <a:ea typeface="宋体" panose="02010600030101010101" pitchFamily="2" charset="-122"/>
              </a:rPr>
              <a:t>联系</a:t>
            </a:r>
            <a:endParaRPr lang="en-US" altLang="zh-CN" b="1" smtClean="0">
              <a:latin typeface="Palatino" pitchFamily="-128" charset="0"/>
              <a:ea typeface="宋体" panose="02010600030101010101" pitchFamily="2" charset="-122"/>
            </a:endParaRPr>
          </a:p>
          <a:p>
            <a:pPr lvl="1" eaLnBrk="1" hangingPunct="1">
              <a:lnSpc>
                <a:spcPct val="90000"/>
              </a:lnSpc>
              <a:spcBef>
                <a:spcPts val="600"/>
              </a:spcBef>
              <a:spcAft>
                <a:spcPts val="600"/>
              </a:spcAft>
            </a:pPr>
            <a:r>
              <a:rPr lang="zh-CN" altLang="en-US" sz="2400" b="1" smtClean="0">
                <a:latin typeface="Palatino" pitchFamily="-128" charset="0"/>
                <a:ea typeface="宋体" panose="02010600030101010101" pitchFamily="2" charset="-122"/>
              </a:rPr>
              <a:t>意味着两个类之间具有</a:t>
            </a:r>
            <a:r>
              <a:rPr lang="en-US" altLang="zh-CN" sz="2400" b="1" smtClean="0">
                <a:latin typeface="Palatino" pitchFamily="-128" charset="0"/>
                <a:ea typeface="宋体" panose="02010600030101010101" pitchFamily="2" charset="-122"/>
              </a:rPr>
              <a:t>has-knowledge-of</a:t>
            </a:r>
            <a:r>
              <a:rPr lang="zh-CN" altLang="en-US" sz="2400" b="1" smtClean="0">
                <a:latin typeface="Palatino" pitchFamily="-128" charset="0"/>
                <a:ea typeface="宋体" panose="02010600030101010101" pitchFamily="2" charset="-122"/>
              </a:rPr>
              <a:t>和</a:t>
            </a:r>
            <a:r>
              <a:rPr lang="en-US" altLang="zh-CN" sz="2400" b="1" smtClean="0">
                <a:latin typeface="Palatino" pitchFamily="-128" charset="0"/>
                <a:ea typeface="宋体" panose="02010600030101010101" pitchFamily="2" charset="-122"/>
              </a:rPr>
              <a:t>is-part-of</a:t>
            </a:r>
            <a:r>
              <a:rPr lang="zh-CN" altLang="en-US" sz="2400" b="1" smtClean="0">
                <a:latin typeface="Palatino" pitchFamily="-128" charset="0"/>
                <a:ea typeface="宋体" panose="02010600030101010101" pitchFamily="2" charset="-122"/>
              </a:rPr>
              <a:t>不能实现的依赖关系</a:t>
            </a:r>
          </a:p>
        </p:txBody>
      </p:sp>
      <p:pic>
        <p:nvPicPr>
          <p:cNvPr id="6246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876425"/>
            <a:ext cx="40195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70" name="Object 4"/>
          <p:cNvGraphicFramePr>
            <a:graphicFrameLocks noChangeAspect="1"/>
          </p:cNvGraphicFramePr>
          <p:nvPr/>
        </p:nvGraphicFramePr>
        <p:xfrm>
          <a:off x="12700" y="4729163"/>
          <a:ext cx="4114800" cy="1798637"/>
        </p:xfrm>
        <a:graphic>
          <a:graphicData uri="http://schemas.openxmlformats.org/presentationml/2006/ole">
            <mc:AlternateContent xmlns:mc="http://schemas.openxmlformats.org/markup-compatibility/2006">
              <mc:Choice xmlns:v="urn:schemas-microsoft-com:vml" Requires="v">
                <p:oleObj spid="_x0000_s62639" name="Picture" r:id="rId4" imgW="3403515" imgH="1484949" progId="Word.Picture.8">
                  <p:embed/>
                </p:oleObj>
              </mc:Choice>
              <mc:Fallback>
                <p:oleObj name="Picture" r:id="rId4" imgW="3403515" imgH="1484949"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4729163"/>
                        <a:ext cx="411480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E8A20B55-5B26-437C-985A-BA880CEA4A93}" type="slidenum">
              <a:rPr lang="en-US" altLang="zh-CN" sz="1000"/>
              <a:pPr algn="r" eaLnBrk="1" hangingPunct="1">
                <a:spcBef>
                  <a:spcPct val="0"/>
                </a:spcBef>
                <a:buClrTx/>
                <a:buSzTx/>
                <a:buFontTx/>
                <a:buNone/>
              </a:pPr>
              <a:t>44</a:t>
            </a:fld>
            <a:endParaRPr lang="en-US" altLang="zh-CN" sz="1000"/>
          </a:p>
        </p:txBody>
      </p:sp>
      <p:sp>
        <p:nvSpPr>
          <p:cNvPr id="63491" name="Rectangle 2"/>
          <p:cNvSpPr>
            <a:spLocks noGrp="1" noChangeArrowheads="1"/>
          </p:cNvSpPr>
          <p:nvPr>
            <p:ph type="title" idx="4294967295"/>
          </p:nvPr>
        </p:nvSpPr>
        <p:spPr>
          <a:xfrm>
            <a:off x="1187450" y="1052513"/>
            <a:ext cx="7924800" cy="647700"/>
          </a:xfrm>
        </p:spPr>
        <p:txBody>
          <a:bodyPr/>
          <a:lstStyle/>
          <a:p>
            <a:pPr eaLnBrk="1" hangingPunct="1"/>
            <a:r>
              <a:rPr lang="en-US" altLang="zh-CN" smtClean="0">
                <a:ea typeface="宋体" panose="02010600030101010101" pitchFamily="2" charset="-122"/>
              </a:rPr>
              <a:t>CRC</a:t>
            </a:r>
            <a:r>
              <a:rPr lang="zh-CN" altLang="en-US" smtClean="0">
                <a:ea typeface="宋体" panose="02010600030101010101" pitchFamily="2" charset="-122"/>
              </a:rPr>
              <a:t>建模</a:t>
            </a:r>
            <a:r>
              <a:rPr lang="en-US" altLang="zh-CN" smtClean="0">
                <a:ea typeface="宋体" panose="02010600030101010101" pitchFamily="2" charset="-122"/>
              </a:rPr>
              <a:t>——</a:t>
            </a:r>
            <a:r>
              <a:rPr lang="zh-CN" altLang="en-US" smtClean="0">
                <a:ea typeface="宋体" panose="02010600030101010101" pitchFamily="2" charset="-122"/>
              </a:rPr>
              <a:t>评审</a:t>
            </a:r>
            <a:endParaRPr lang="en-US" altLang="zh-CN" smtClean="0">
              <a:ea typeface="宋体" panose="02010600030101010101" pitchFamily="2" charset="-122"/>
            </a:endParaRPr>
          </a:p>
        </p:txBody>
      </p:sp>
      <p:sp>
        <p:nvSpPr>
          <p:cNvPr id="63492" name="Rectangle 3"/>
          <p:cNvSpPr>
            <a:spLocks noGrp="1" noChangeArrowheads="1"/>
          </p:cNvSpPr>
          <p:nvPr>
            <p:ph type="body" idx="4294967295"/>
          </p:nvPr>
        </p:nvSpPr>
        <p:spPr>
          <a:xfrm>
            <a:off x="395288" y="1752600"/>
            <a:ext cx="8745537" cy="5105400"/>
          </a:xfrm>
        </p:spPr>
        <p:txBody>
          <a:bodyPr/>
          <a:lstStyle/>
          <a:p>
            <a:pPr eaLnBrk="1" hangingPunct="1">
              <a:spcBef>
                <a:spcPts val="600"/>
              </a:spcBef>
            </a:pPr>
            <a:r>
              <a:rPr lang="zh-CN" altLang="en-US" smtClean="0">
                <a:latin typeface="Palatino" pitchFamily="-128" charset="0"/>
                <a:ea typeface="宋体" panose="02010600030101010101" pitchFamily="2" charset="-122"/>
              </a:rPr>
              <a:t>当开发出完整</a:t>
            </a:r>
            <a:r>
              <a:rPr lang="en-US" altLang="zh-CN" smtClean="0">
                <a:latin typeface="Palatino" pitchFamily="-128" charset="0"/>
                <a:ea typeface="宋体" panose="02010600030101010101" pitchFamily="2" charset="-122"/>
              </a:rPr>
              <a:t>CRC</a:t>
            </a:r>
            <a:r>
              <a:rPr lang="zh-CN" altLang="en-US" smtClean="0">
                <a:latin typeface="Palatino" pitchFamily="-128" charset="0"/>
                <a:ea typeface="宋体" panose="02010600030101010101" pitchFamily="2" charset="-122"/>
              </a:rPr>
              <a:t>模型时，共利益者使用如下方法评审模型：</a:t>
            </a:r>
          </a:p>
          <a:p>
            <a:pPr lvl="1" eaLnBrk="1" hangingPunct="1">
              <a:spcBef>
                <a:spcPts val="600"/>
              </a:spcBef>
            </a:pPr>
            <a:r>
              <a:rPr lang="zh-CN" altLang="en-US" sz="2400" b="1" smtClean="0">
                <a:solidFill>
                  <a:srgbClr val="C00000"/>
                </a:solidFill>
                <a:latin typeface="Palatino" pitchFamily="-128" charset="0"/>
                <a:ea typeface="宋体" panose="02010600030101010101" pitchFamily="2" charset="-122"/>
              </a:rPr>
              <a:t>所有评审人员拿到一部分</a:t>
            </a:r>
            <a:r>
              <a:rPr lang="en-US" altLang="zh-CN" sz="2400" b="1" smtClean="0">
                <a:solidFill>
                  <a:srgbClr val="C00000"/>
                </a:solidFill>
                <a:latin typeface="Palatino" pitchFamily="-128" charset="0"/>
                <a:ea typeface="宋体" panose="02010600030101010101" pitchFamily="2" charset="-122"/>
              </a:rPr>
              <a:t>CRC</a:t>
            </a:r>
            <a:r>
              <a:rPr lang="zh-CN" altLang="en-US" sz="2400" b="1" smtClean="0">
                <a:solidFill>
                  <a:srgbClr val="C00000"/>
                </a:solidFill>
                <a:latin typeface="Palatino" pitchFamily="-128" charset="0"/>
                <a:ea typeface="宋体" panose="02010600030101010101" pitchFamily="2" charset="-122"/>
              </a:rPr>
              <a:t>模型索引卡，卡片按照协作分开（即每个评审员不得有两张存在协作关系的卡片）</a:t>
            </a:r>
          </a:p>
          <a:p>
            <a:pPr lvl="1" eaLnBrk="1" hangingPunct="1">
              <a:spcBef>
                <a:spcPts val="600"/>
              </a:spcBef>
            </a:pPr>
            <a:r>
              <a:rPr lang="zh-CN" altLang="en-US" sz="2400" b="1" smtClean="0">
                <a:solidFill>
                  <a:srgbClr val="C00000"/>
                </a:solidFill>
                <a:latin typeface="Palatino" pitchFamily="-128" charset="0"/>
                <a:ea typeface="宋体" panose="02010600030101010101" pitchFamily="2" charset="-122"/>
              </a:rPr>
              <a:t>分类管理所有的用例场景（以及相关的用例图）</a:t>
            </a:r>
          </a:p>
          <a:p>
            <a:pPr lvl="1" eaLnBrk="1" hangingPunct="1">
              <a:spcBef>
                <a:spcPts val="600"/>
              </a:spcBef>
            </a:pPr>
            <a:r>
              <a:rPr lang="zh-CN" altLang="en-US" sz="2400" b="1" smtClean="0">
                <a:solidFill>
                  <a:srgbClr val="C00000"/>
                </a:solidFill>
                <a:latin typeface="Palatino" pitchFamily="-128" charset="0"/>
                <a:ea typeface="宋体" panose="02010600030101010101" pitchFamily="2" charset="-122"/>
              </a:rPr>
              <a:t>评审组长细致地阅读用例。当评审组长看到一个已命名的类时，给拥有相应类索引卡的人员一个令牌</a:t>
            </a:r>
          </a:p>
          <a:p>
            <a:pPr lvl="1" eaLnBrk="1" hangingPunct="1">
              <a:spcBef>
                <a:spcPts val="600"/>
              </a:spcBef>
            </a:pPr>
            <a:r>
              <a:rPr lang="zh-CN" altLang="en-US" sz="2400" b="1" smtClean="0">
                <a:solidFill>
                  <a:srgbClr val="C00000"/>
                </a:solidFill>
                <a:latin typeface="Palatino" pitchFamily="-128" charset="0"/>
                <a:ea typeface="宋体" panose="02010600030101010101" pitchFamily="2" charset="-122"/>
              </a:rPr>
              <a:t>当令牌传递时，类卡的拥有者需要说明卡上所记录的职责。评审组确定职责是否满足用例需求</a:t>
            </a:r>
          </a:p>
          <a:p>
            <a:pPr lvl="1" eaLnBrk="1" hangingPunct="1">
              <a:spcBef>
                <a:spcPts val="600"/>
              </a:spcBef>
            </a:pPr>
            <a:r>
              <a:rPr lang="zh-CN" altLang="en-US" sz="2400" b="1" smtClean="0">
                <a:solidFill>
                  <a:srgbClr val="C00000"/>
                </a:solidFill>
                <a:latin typeface="Palatino" pitchFamily="-128" charset="0"/>
                <a:ea typeface="宋体" panose="02010600030101010101" pitchFamily="2" charset="-122"/>
              </a:rPr>
              <a:t>如果记录在索引卡上的职责和协作不能满足用例，就需要修改卡片。修改可能包括定义新类，或在已有的卡上说明新的或修改的职责、协作</a:t>
            </a:r>
          </a:p>
          <a:p>
            <a:pPr eaLnBrk="1" hangingPunct="1">
              <a:spcBef>
                <a:spcPts val="600"/>
              </a:spcBef>
            </a:pPr>
            <a:r>
              <a:rPr lang="zh-CN" altLang="en-US" smtClean="0">
                <a:latin typeface="Palatino" pitchFamily="-128" charset="0"/>
                <a:ea typeface="宋体" panose="02010600030101010101" pitchFamily="2" charset="-122"/>
              </a:rPr>
              <a:t>持续进行直到用例编写结束</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13E51F1F-0DD6-4EDE-B600-B073E4CB411A}" type="slidenum">
              <a:rPr lang="en-US" altLang="zh-CN" sz="1000" smtClean="0"/>
              <a:pPr>
                <a:spcBef>
                  <a:spcPct val="0"/>
                </a:spcBef>
                <a:buClrTx/>
                <a:buSzTx/>
                <a:buFontTx/>
                <a:buNone/>
              </a:pPr>
              <a:t>45</a:t>
            </a:fld>
            <a:endParaRPr lang="en-US" altLang="zh-CN" sz="1000" smtClean="0"/>
          </a:p>
        </p:txBody>
      </p:sp>
      <p:sp>
        <p:nvSpPr>
          <p:cNvPr id="64515" name="Rectangle 2"/>
          <p:cNvSpPr>
            <a:spLocks noGrp="1" noChangeArrowheads="1"/>
          </p:cNvSpPr>
          <p:nvPr>
            <p:ph type="title"/>
          </p:nvPr>
        </p:nvSpPr>
        <p:spPr>
          <a:xfrm>
            <a:off x="827088" y="1073150"/>
            <a:ext cx="8316912" cy="627063"/>
          </a:xfrm>
        </p:spPr>
        <p:txBody>
          <a:bodyPr/>
          <a:lstStyle/>
          <a:p>
            <a:pPr eaLnBrk="1" hangingPunct="1"/>
            <a:r>
              <a:rPr lang="en-US" altLang="zh-CN" sz="3600" smtClean="0">
                <a:ea typeface="宋体" panose="02010600030101010101" pitchFamily="2" charset="-122"/>
              </a:rPr>
              <a:t>Associations and Dependencies (P160)</a:t>
            </a:r>
            <a:endParaRPr lang="en-US" altLang="zh-CN" smtClean="0">
              <a:ea typeface="宋体" panose="02010600030101010101" pitchFamily="2" charset="-122"/>
            </a:endParaRPr>
          </a:p>
        </p:txBody>
      </p:sp>
      <p:sp>
        <p:nvSpPr>
          <p:cNvPr id="64516" name="Rectangle 3"/>
          <p:cNvSpPr>
            <a:spLocks noGrp="1" noChangeArrowheads="1"/>
          </p:cNvSpPr>
          <p:nvPr>
            <p:ph type="body" idx="1"/>
          </p:nvPr>
        </p:nvSpPr>
        <p:spPr>
          <a:xfrm>
            <a:off x="3617913" y="1700213"/>
            <a:ext cx="5526087" cy="5170487"/>
          </a:xfrm>
        </p:spPr>
        <p:txBody>
          <a:bodyPr/>
          <a:lstStyle/>
          <a:p>
            <a:pPr eaLnBrk="1" hangingPunct="1">
              <a:spcBef>
                <a:spcPct val="0"/>
              </a:spcBef>
            </a:pPr>
            <a:r>
              <a:rPr lang="en-US" altLang="zh-CN" smtClean="0">
                <a:ea typeface="宋体" panose="02010600030101010101" pitchFamily="2" charset="-122"/>
              </a:rPr>
              <a:t>Analysis classes are often related in some fashion</a:t>
            </a:r>
          </a:p>
          <a:p>
            <a:pPr lvl="1" eaLnBrk="1" hangingPunct="1">
              <a:spcBef>
                <a:spcPct val="0"/>
              </a:spcBef>
            </a:pPr>
            <a:r>
              <a:rPr lang="en-US" altLang="zh-CN" smtClean="0">
                <a:ea typeface="宋体" panose="02010600030101010101" pitchFamily="2" charset="-122"/>
              </a:rPr>
              <a:t>In UML these relationships are called </a:t>
            </a:r>
            <a:r>
              <a:rPr lang="en-US" altLang="zh-CN" b="1" i="1" smtClean="0">
                <a:solidFill>
                  <a:schemeClr val="folHlink"/>
                </a:solidFill>
                <a:ea typeface="宋体" panose="02010600030101010101" pitchFamily="2" charset="-122"/>
              </a:rPr>
              <a:t>associations</a:t>
            </a:r>
          </a:p>
          <a:p>
            <a:pPr lvl="1" eaLnBrk="1" hangingPunct="1">
              <a:spcBef>
                <a:spcPct val="0"/>
              </a:spcBef>
            </a:pPr>
            <a:r>
              <a:rPr lang="en-US" altLang="zh-CN" smtClean="0">
                <a:ea typeface="宋体" panose="02010600030101010101" pitchFamily="2" charset="-122"/>
              </a:rPr>
              <a:t>Associations can be refined by indicating</a:t>
            </a:r>
            <a:r>
              <a:rPr lang="en-US" altLang="zh-CN" i="1" smtClean="0">
                <a:ea typeface="宋体" panose="02010600030101010101" pitchFamily="2" charset="-122"/>
              </a:rPr>
              <a:t> </a:t>
            </a:r>
            <a:r>
              <a:rPr lang="en-US" altLang="zh-CN" b="1" i="1" smtClean="0">
                <a:solidFill>
                  <a:schemeClr val="folHlink"/>
                </a:solidFill>
                <a:ea typeface="宋体" panose="02010600030101010101" pitchFamily="2" charset="-122"/>
              </a:rPr>
              <a:t>multiplicity</a:t>
            </a:r>
          </a:p>
          <a:p>
            <a:pPr eaLnBrk="1" hangingPunct="1">
              <a:spcBef>
                <a:spcPct val="0"/>
              </a:spcBef>
            </a:pPr>
            <a:r>
              <a:rPr lang="en-US" altLang="zh-CN" smtClean="0">
                <a:ea typeface="宋体" panose="02010600030101010101" pitchFamily="2" charset="-122"/>
              </a:rPr>
              <a:t>A </a:t>
            </a:r>
            <a:r>
              <a:rPr lang="en-US" altLang="zh-CN" b="1" smtClean="0">
                <a:solidFill>
                  <a:srgbClr val="C00000"/>
                </a:solidFill>
                <a:ea typeface="宋体" panose="02010600030101010101" pitchFamily="2" charset="-122"/>
              </a:rPr>
              <a:t>client-server</a:t>
            </a:r>
            <a:r>
              <a:rPr lang="en-US" altLang="zh-CN" smtClean="0">
                <a:ea typeface="宋体" panose="02010600030101010101" pitchFamily="2" charset="-122"/>
              </a:rPr>
              <a:t> relationship exists between two analysis classes. </a:t>
            </a:r>
          </a:p>
          <a:p>
            <a:pPr lvl="1" eaLnBrk="1" hangingPunct="1">
              <a:spcBef>
                <a:spcPct val="0"/>
              </a:spcBef>
            </a:pPr>
            <a:r>
              <a:rPr lang="en-US" altLang="zh-CN" smtClean="0">
                <a:ea typeface="宋体" panose="02010600030101010101" pitchFamily="2" charset="-122"/>
              </a:rPr>
              <a:t>In UML these relationships are called </a:t>
            </a:r>
            <a:r>
              <a:rPr lang="en-US" altLang="zh-CN" b="1" i="1" smtClean="0">
                <a:solidFill>
                  <a:schemeClr val="folHlink"/>
                </a:solidFill>
                <a:ea typeface="宋体" panose="02010600030101010101" pitchFamily="2" charset="-122"/>
              </a:rPr>
              <a:t>dependency</a:t>
            </a:r>
          </a:p>
          <a:p>
            <a:pPr lvl="1" eaLnBrk="1" hangingPunct="1">
              <a:spcBef>
                <a:spcPct val="0"/>
              </a:spcBef>
            </a:pPr>
            <a:r>
              <a:rPr lang="en-US" altLang="zh-CN" smtClean="0">
                <a:ea typeface="宋体" panose="02010600030101010101" pitchFamily="2" charset="-122"/>
              </a:rPr>
              <a:t>Dependencies are defined by a </a:t>
            </a:r>
            <a:r>
              <a:rPr lang="en-US" altLang="zh-CN" b="1" smtClean="0">
                <a:solidFill>
                  <a:srgbClr val="C00000"/>
                </a:solidFill>
                <a:ea typeface="宋体" panose="02010600030101010101" pitchFamily="2" charset="-122"/>
              </a:rPr>
              <a:t>stereotype</a:t>
            </a:r>
            <a:r>
              <a:rPr lang="en-US" altLang="zh-CN" smtClean="0">
                <a:ea typeface="宋体" panose="02010600030101010101" pitchFamily="2" charset="-122"/>
              </a:rPr>
              <a:t> with double Angle brackets</a:t>
            </a:r>
          </a:p>
          <a:p>
            <a:pPr lvl="1" eaLnBrk="1" hangingPunct="1">
              <a:spcBef>
                <a:spcPct val="0"/>
              </a:spcBef>
            </a:pPr>
            <a:r>
              <a:rPr lang="en-US" altLang="zh-CN" smtClean="0">
                <a:ea typeface="宋体" panose="02010600030101010101" pitchFamily="2" charset="-122"/>
              </a:rPr>
              <a:t>A stereotype is an “</a:t>
            </a:r>
            <a:r>
              <a:rPr lang="en-US" altLang="zh-CN" b="1" smtClean="0">
                <a:solidFill>
                  <a:srgbClr val="C00000"/>
                </a:solidFill>
                <a:ea typeface="宋体" panose="02010600030101010101" pitchFamily="2" charset="-122"/>
              </a:rPr>
              <a:t>extensibility mechanism</a:t>
            </a:r>
            <a:r>
              <a:rPr lang="en-US" altLang="zh-CN" smtClean="0">
                <a:ea typeface="宋体" panose="02010600030101010101" pitchFamily="2" charset="-122"/>
              </a:rPr>
              <a:t>” that allows you to define a special modeling element whose semantics are custom defined. </a:t>
            </a:r>
          </a:p>
        </p:txBody>
      </p:sp>
      <p:graphicFrame>
        <p:nvGraphicFramePr>
          <p:cNvPr id="64517" name="Object 5"/>
          <p:cNvGraphicFramePr>
            <a:graphicFrameLocks noChangeAspect="1"/>
          </p:cNvGraphicFramePr>
          <p:nvPr/>
        </p:nvGraphicFramePr>
        <p:xfrm>
          <a:off x="0" y="1919288"/>
          <a:ext cx="3582988" cy="3525837"/>
        </p:xfrm>
        <a:graphic>
          <a:graphicData uri="http://schemas.openxmlformats.org/presentationml/2006/ole">
            <mc:AlternateContent xmlns:mc="http://schemas.openxmlformats.org/markup-compatibility/2006">
              <mc:Choice xmlns:v="urn:schemas-microsoft-com:vml" Requires="v">
                <p:oleObj spid="_x0000_s64687" name="BMP 图像" r:id="rId4" imgW="2438095" imgH="2400635" progId="Paint.Picture">
                  <p:embed/>
                </p:oleObj>
              </mc:Choice>
              <mc:Fallback>
                <p:oleObj name="BMP 图像" r:id="rId4" imgW="2438095" imgH="2400635"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19288"/>
                        <a:ext cx="3582988" cy="352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4518"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225" y="5630863"/>
            <a:ext cx="3595688"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DA30075F-7DB3-47BC-901C-BC17831C1587}" type="slidenum">
              <a:rPr lang="en-US" altLang="zh-CN" sz="1000" smtClean="0"/>
              <a:pPr>
                <a:spcBef>
                  <a:spcPct val="0"/>
                </a:spcBef>
                <a:buClrTx/>
                <a:buSzTx/>
                <a:buFontTx/>
                <a:buNone/>
              </a:pPr>
              <a:t>46</a:t>
            </a:fld>
            <a:endParaRPr lang="en-US" altLang="zh-CN" sz="1000" smtClean="0"/>
          </a:p>
        </p:txBody>
      </p:sp>
      <p:sp>
        <p:nvSpPr>
          <p:cNvPr id="66563" name="Rectangle 2"/>
          <p:cNvSpPr>
            <a:spLocks noGrp="1" noChangeArrowheads="1"/>
          </p:cNvSpPr>
          <p:nvPr>
            <p:ph type="title"/>
          </p:nvPr>
        </p:nvSpPr>
        <p:spPr>
          <a:xfrm>
            <a:off x="1219200" y="1066800"/>
            <a:ext cx="7924800" cy="633413"/>
          </a:xfrm>
        </p:spPr>
        <p:txBody>
          <a:bodyPr/>
          <a:lstStyle/>
          <a:p>
            <a:pPr eaLnBrk="1" hangingPunct="1"/>
            <a:r>
              <a:rPr lang="en-US" altLang="zh-CN" dirty="0" smtClean="0">
                <a:ea typeface="宋体" panose="02010600030101010101" pitchFamily="2" charset="-122"/>
              </a:rPr>
              <a:t>Analysis Packages (P161)</a:t>
            </a:r>
          </a:p>
        </p:txBody>
      </p:sp>
      <p:sp>
        <p:nvSpPr>
          <p:cNvPr id="66564" name="Rectangle 3"/>
          <p:cNvSpPr>
            <a:spLocks noGrp="1" noChangeArrowheads="1"/>
          </p:cNvSpPr>
          <p:nvPr>
            <p:ph type="body" idx="1"/>
          </p:nvPr>
        </p:nvSpPr>
        <p:spPr>
          <a:xfrm>
            <a:off x="1403350" y="1773238"/>
            <a:ext cx="7740650" cy="1538287"/>
          </a:xfrm>
        </p:spPr>
        <p:txBody>
          <a:bodyPr/>
          <a:lstStyle/>
          <a:p>
            <a:pPr eaLnBrk="1" hangingPunct="1">
              <a:lnSpc>
                <a:spcPct val="90000"/>
              </a:lnSpc>
            </a:pPr>
            <a:r>
              <a:rPr lang="en-US" altLang="zh-CN" smtClean="0">
                <a:ea typeface="宋体" panose="02010600030101010101" pitchFamily="2" charset="-122"/>
              </a:rPr>
              <a:t>A package is used to assemble a collection of related classes.</a:t>
            </a:r>
          </a:p>
          <a:p>
            <a:pPr lvl="1" eaLnBrk="1" hangingPunct="1">
              <a:lnSpc>
                <a:spcPct val="90000"/>
              </a:lnSpc>
              <a:spcBef>
                <a:spcPct val="0"/>
              </a:spcBef>
            </a:pPr>
            <a:r>
              <a:rPr lang="en-US" altLang="zh-CN" smtClean="0">
                <a:ea typeface="宋体" panose="02010600030101010101" pitchFamily="2" charset="-122"/>
              </a:rPr>
              <a:t>Various elements of the analysis model are categorized in a manner that packages them as a grouping—called an </a:t>
            </a:r>
            <a:r>
              <a:rPr lang="en-US" altLang="zh-CN" b="1" smtClean="0">
                <a:solidFill>
                  <a:srgbClr val="C00000"/>
                </a:solidFill>
                <a:ea typeface="宋体" panose="02010600030101010101" pitchFamily="2" charset="-122"/>
              </a:rPr>
              <a:t>analysis package—that is given a representative name</a:t>
            </a:r>
            <a:r>
              <a:rPr lang="en-US" altLang="zh-CN" smtClean="0">
                <a:ea typeface="宋体" panose="02010600030101010101" pitchFamily="2" charset="-122"/>
              </a:rPr>
              <a:t>.</a:t>
            </a:r>
          </a:p>
        </p:txBody>
      </p:sp>
      <p:graphicFrame>
        <p:nvGraphicFramePr>
          <p:cNvPr id="66565" name="Object 5"/>
          <p:cNvGraphicFramePr>
            <a:graphicFrameLocks noChangeAspect="1"/>
          </p:cNvGraphicFramePr>
          <p:nvPr/>
        </p:nvGraphicFramePr>
        <p:xfrm>
          <a:off x="-36513" y="3311525"/>
          <a:ext cx="4103688" cy="3573463"/>
        </p:xfrm>
        <a:graphic>
          <a:graphicData uri="http://schemas.openxmlformats.org/presentationml/2006/ole">
            <mc:AlternateContent xmlns:mc="http://schemas.openxmlformats.org/markup-compatibility/2006">
              <mc:Choice xmlns:v="urn:schemas-microsoft-com:vml" Requires="v">
                <p:oleObj spid="_x0000_s66735" name="Picture" r:id="rId4" imgW="3470460" imgH="3020106" progId="Word.Picture.8">
                  <p:embed/>
                </p:oleObj>
              </mc:Choice>
              <mc:Fallback>
                <p:oleObj name="Picture" r:id="rId4" imgW="3470460" imgH="3020106"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13" y="3311525"/>
                        <a:ext cx="4103688"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3"/>
          <p:cNvSpPr txBox="1">
            <a:spLocks noChangeArrowheads="1"/>
          </p:cNvSpPr>
          <p:nvPr/>
        </p:nvSpPr>
        <p:spPr bwMode="auto">
          <a:xfrm>
            <a:off x="4067175" y="3384550"/>
            <a:ext cx="5076825"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a:lnSpc>
                <a:spcPct val="90000"/>
              </a:lnSpc>
              <a:defRPr/>
            </a:pPr>
            <a:r>
              <a:rPr lang="en-US" altLang="zh-CN" sz="2000" b="1" kern="0" dirty="0" smtClean="0">
                <a:solidFill>
                  <a:srgbClr val="C00000"/>
                </a:solidFill>
                <a:ea typeface="宋体" panose="02010600030101010101" pitchFamily="2" charset="-122"/>
              </a:rPr>
              <a:t>The plus sign </a:t>
            </a:r>
            <a:r>
              <a:rPr lang="en-US" altLang="zh-CN" sz="2000" kern="0" dirty="0" smtClean="0">
                <a:ea typeface="宋体" panose="02010600030101010101" pitchFamily="2" charset="-122"/>
              </a:rPr>
              <a:t>preceding the analysis class name in each package indicates that the classes have </a:t>
            </a:r>
            <a:r>
              <a:rPr lang="en-US" altLang="zh-CN" sz="2000" b="1" kern="0" dirty="0" smtClean="0">
                <a:solidFill>
                  <a:srgbClr val="C00000"/>
                </a:solidFill>
                <a:ea typeface="宋体" panose="02010600030101010101" pitchFamily="2" charset="-122"/>
              </a:rPr>
              <a:t>public visibility </a:t>
            </a:r>
            <a:r>
              <a:rPr lang="en-US" altLang="zh-CN" sz="2000" kern="0" dirty="0" smtClean="0">
                <a:ea typeface="宋体" panose="02010600030101010101" pitchFamily="2" charset="-122"/>
              </a:rPr>
              <a:t>and are therefore accessible from other packages.</a:t>
            </a:r>
          </a:p>
          <a:p>
            <a:pPr>
              <a:lnSpc>
                <a:spcPct val="90000"/>
              </a:lnSpc>
              <a:spcBef>
                <a:spcPts val="300"/>
              </a:spcBef>
              <a:defRPr/>
            </a:pPr>
            <a:r>
              <a:rPr lang="en-US" altLang="zh-CN" sz="2000" b="1" kern="0" dirty="0">
                <a:solidFill>
                  <a:srgbClr val="C00000"/>
                </a:solidFill>
                <a:ea typeface="宋体" panose="02010600030101010101" pitchFamily="2" charset="-122"/>
              </a:rPr>
              <a:t>A</a:t>
            </a:r>
            <a:r>
              <a:rPr lang="en-US" altLang="zh-CN" sz="2000" b="1" kern="0" dirty="0" smtClean="0">
                <a:solidFill>
                  <a:srgbClr val="C00000"/>
                </a:solidFill>
                <a:ea typeface="宋体" panose="02010600030101010101" pitchFamily="2" charset="-122"/>
              </a:rPr>
              <a:t> minus sign </a:t>
            </a:r>
            <a:r>
              <a:rPr lang="en-US" altLang="zh-CN" sz="2000" kern="0" dirty="0" smtClean="0">
                <a:ea typeface="宋体" panose="02010600030101010101" pitchFamily="2" charset="-122"/>
              </a:rPr>
              <a:t>indicates that an element is </a:t>
            </a:r>
            <a:r>
              <a:rPr lang="en-US" altLang="zh-CN" sz="2000" b="1" kern="0" dirty="0" smtClean="0">
                <a:solidFill>
                  <a:srgbClr val="C00000"/>
                </a:solidFill>
                <a:ea typeface="宋体" panose="02010600030101010101" pitchFamily="2" charset="-122"/>
              </a:rPr>
              <a:t>hidden</a:t>
            </a:r>
            <a:r>
              <a:rPr lang="en-US" altLang="zh-CN" sz="2000" kern="0" dirty="0" smtClean="0">
                <a:ea typeface="宋体" panose="02010600030101010101" pitchFamily="2" charset="-122"/>
              </a:rPr>
              <a:t> from all other packages</a:t>
            </a:r>
          </a:p>
          <a:p>
            <a:pPr>
              <a:lnSpc>
                <a:spcPct val="90000"/>
              </a:lnSpc>
              <a:spcBef>
                <a:spcPts val="300"/>
              </a:spcBef>
              <a:defRPr/>
            </a:pPr>
            <a:r>
              <a:rPr lang="en-US" altLang="zh-CN" sz="2000" b="1" kern="0" dirty="0" smtClean="0">
                <a:solidFill>
                  <a:srgbClr val="C00000"/>
                </a:solidFill>
                <a:ea typeface="宋体" panose="02010600030101010101" pitchFamily="2" charset="-122"/>
              </a:rPr>
              <a:t>A # symbol </a:t>
            </a:r>
            <a:r>
              <a:rPr lang="en-US" altLang="zh-CN" sz="2000" kern="0" dirty="0" smtClean="0">
                <a:ea typeface="宋体" panose="02010600030101010101" pitchFamily="2" charset="-122"/>
              </a:rPr>
              <a:t>indicates that an element is accessible only to </a:t>
            </a:r>
            <a:r>
              <a:rPr lang="en-US" altLang="zh-CN" sz="2000" b="1" kern="0" dirty="0" smtClean="0">
                <a:solidFill>
                  <a:srgbClr val="C00000"/>
                </a:solidFill>
                <a:ea typeface="宋体" panose="02010600030101010101" pitchFamily="2" charset="-122"/>
              </a:rPr>
              <a:t>packages contained within a given package</a:t>
            </a:r>
            <a:r>
              <a:rPr lang="en-US" altLang="zh-CN" sz="2000" kern="0" dirty="0" smtClean="0">
                <a:ea typeface="宋体" panose="02010600030101010101" pitchFamily="2" charset="-122"/>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45F850B8-05E9-462D-9EB0-4E75B2880305}" type="slidenum">
              <a:rPr lang="en-US" altLang="zh-CN" sz="1000" smtClean="0"/>
              <a:pPr>
                <a:spcBef>
                  <a:spcPct val="0"/>
                </a:spcBef>
                <a:buClrTx/>
                <a:buSzTx/>
                <a:buFontTx/>
                <a:buNone/>
              </a:pPr>
              <a:t>47</a:t>
            </a:fld>
            <a:endParaRPr lang="en-US" altLang="zh-CN" sz="1000" smtClean="0"/>
          </a:p>
        </p:txBody>
      </p:sp>
      <p:sp>
        <p:nvSpPr>
          <p:cNvPr id="68611" name="Rectangle 2"/>
          <p:cNvSpPr>
            <a:spLocks noGrp="1" noChangeArrowheads="1"/>
          </p:cNvSpPr>
          <p:nvPr>
            <p:ph type="title"/>
          </p:nvPr>
        </p:nvSpPr>
        <p:spPr>
          <a:xfrm>
            <a:off x="1219200" y="1066800"/>
            <a:ext cx="7924800" cy="633413"/>
          </a:xfrm>
        </p:spPr>
        <p:txBody>
          <a:bodyPr/>
          <a:lstStyle/>
          <a:p>
            <a:pPr eaLnBrk="1" hangingPunct="1">
              <a:spcBef>
                <a:spcPts val="300"/>
              </a:spcBef>
            </a:pPr>
            <a:r>
              <a:rPr lang="en-US" altLang="zh-CN" dirty="0" smtClean="0">
                <a:ea typeface="宋体" panose="02010600030101010101" pitchFamily="2" charset="-122"/>
              </a:rPr>
              <a:t>Behavioral Modeling (P165)</a:t>
            </a:r>
          </a:p>
        </p:txBody>
      </p:sp>
      <p:sp>
        <p:nvSpPr>
          <p:cNvPr id="20484" name="Rectangle 3"/>
          <p:cNvSpPr>
            <a:spLocks noGrp="1" noChangeArrowheads="1"/>
          </p:cNvSpPr>
          <p:nvPr>
            <p:ph type="body" idx="1"/>
          </p:nvPr>
        </p:nvSpPr>
        <p:spPr>
          <a:xfrm>
            <a:off x="395536" y="1752600"/>
            <a:ext cx="8748464" cy="5105400"/>
          </a:xfrm>
        </p:spPr>
        <p:txBody>
          <a:bodyPr/>
          <a:lstStyle/>
          <a:p>
            <a:pPr eaLnBrk="1" hangingPunct="1">
              <a:defRPr/>
            </a:pPr>
            <a:r>
              <a:rPr lang="en-US" altLang="zh-CN" dirty="0" smtClean="0">
                <a:ea typeface="宋体" panose="02010600030101010101" pitchFamily="2" charset="-122"/>
              </a:rPr>
              <a:t>The behavioral model indicates how software will respond to </a:t>
            </a:r>
            <a:r>
              <a:rPr lang="en-US" altLang="zh-CN" dirty="0" smtClean="0">
                <a:solidFill>
                  <a:schemeClr val="folHlink"/>
                </a:solidFill>
                <a:ea typeface="宋体" panose="02010600030101010101" pitchFamily="2" charset="-122"/>
              </a:rPr>
              <a:t>external events</a:t>
            </a:r>
            <a:r>
              <a:rPr lang="en-US" altLang="zh-CN" dirty="0" smtClean="0">
                <a:ea typeface="宋体" panose="02010600030101010101" pitchFamily="2" charset="-122"/>
              </a:rPr>
              <a:t> or </a:t>
            </a:r>
            <a:r>
              <a:rPr lang="en-US" altLang="zh-CN" dirty="0" smtClean="0">
                <a:solidFill>
                  <a:schemeClr val="folHlink"/>
                </a:solidFill>
                <a:ea typeface="宋体" panose="02010600030101010101" pitchFamily="2" charset="-122"/>
              </a:rPr>
              <a:t>stimuli</a:t>
            </a:r>
            <a:r>
              <a:rPr lang="en-US" altLang="zh-CN" dirty="0" smtClean="0">
                <a:ea typeface="宋体" panose="02010600030101010101" pitchFamily="2" charset="-122"/>
              </a:rPr>
              <a:t>.</a:t>
            </a:r>
          </a:p>
          <a:p>
            <a:pPr lvl="1" eaLnBrk="1" hangingPunct="1">
              <a:defRPr/>
            </a:pPr>
            <a:r>
              <a:rPr lang="en-US" altLang="zh-CN" dirty="0" smtClean="0">
                <a:ea typeface="宋体" panose="02010600030101010101" pitchFamily="2" charset="-122"/>
              </a:rPr>
              <a:t>represent the behavior of the system as a function of specific events and time </a:t>
            </a:r>
          </a:p>
          <a:p>
            <a:pPr eaLnBrk="1" hangingPunct="1">
              <a:defRPr/>
            </a:pPr>
            <a:r>
              <a:rPr lang="en-US" altLang="zh-CN" dirty="0" smtClean="0">
                <a:ea typeface="宋体" panose="02010600030101010101" pitchFamily="2" charset="-122"/>
              </a:rPr>
              <a:t>The analyst must perform the following steps:</a:t>
            </a:r>
          </a:p>
          <a:p>
            <a:pPr marL="857250" lvl="1" indent="-342900" eaLnBrk="1" hangingPunct="1">
              <a:spcBef>
                <a:spcPct val="0"/>
              </a:spcBef>
              <a:buSzPct val="100000"/>
              <a:buFont typeface="Helvetica" panose="020B0604020202020204" pitchFamily="34" charset="0"/>
              <a:buAutoNum type="arabicPeriod"/>
              <a:defRPr/>
            </a:pPr>
            <a:r>
              <a:rPr lang="en-US" altLang="zh-CN" dirty="0" smtClean="0">
                <a:ea typeface="宋体" panose="02010600030101010101" pitchFamily="2" charset="-122"/>
              </a:rPr>
              <a:t>Evaluate all use-cases to fully understand the sequence of interaction within the system.</a:t>
            </a:r>
          </a:p>
          <a:p>
            <a:pPr marL="857250" lvl="1" indent="-342900" eaLnBrk="1" hangingPunct="1">
              <a:spcBef>
                <a:spcPct val="0"/>
              </a:spcBef>
              <a:buSzPct val="100000"/>
              <a:buFont typeface="Helvetica" panose="020B0604020202020204" pitchFamily="34" charset="0"/>
              <a:buAutoNum type="arabicPeriod"/>
              <a:defRPr/>
            </a:pPr>
            <a:r>
              <a:rPr lang="en-US" altLang="zh-CN" dirty="0" smtClean="0">
                <a:ea typeface="宋体" panose="02010600030101010101" pitchFamily="2" charset="-122"/>
              </a:rPr>
              <a:t>Identify events that drive the interaction sequence and understand how these events relate to specific objects.</a:t>
            </a:r>
          </a:p>
          <a:p>
            <a:pPr marL="857250" lvl="1" indent="-342900" eaLnBrk="1" hangingPunct="1">
              <a:spcBef>
                <a:spcPct val="0"/>
              </a:spcBef>
              <a:buSzPct val="100000"/>
              <a:buFont typeface="Helvetica" panose="020B0604020202020204" pitchFamily="34" charset="0"/>
              <a:buAutoNum type="arabicPeriod"/>
              <a:defRPr/>
            </a:pPr>
            <a:r>
              <a:rPr lang="en-US" altLang="zh-CN" dirty="0" smtClean="0">
                <a:ea typeface="宋体" panose="02010600030101010101" pitchFamily="2" charset="-122"/>
              </a:rPr>
              <a:t>Create a sequence for each use-case.</a:t>
            </a:r>
          </a:p>
          <a:p>
            <a:pPr marL="857250" lvl="1" indent="-342900" eaLnBrk="1" hangingPunct="1">
              <a:spcBef>
                <a:spcPct val="0"/>
              </a:spcBef>
              <a:buSzPct val="100000"/>
              <a:buFont typeface="Helvetica" panose="020B0604020202020204" pitchFamily="34" charset="0"/>
              <a:buAutoNum type="arabicPeriod"/>
              <a:defRPr/>
            </a:pPr>
            <a:r>
              <a:rPr lang="en-US" altLang="zh-CN" dirty="0" smtClean="0">
                <a:ea typeface="宋体" panose="02010600030101010101" pitchFamily="2" charset="-122"/>
              </a:rPr>
              <a:t>Build a state diagram for the system.</a:t>
            </a:r>
          </a:p>
          <a:p>
            <a:pPr marL="857250" lvl="1" indent="-342900" eaLnBrk="1" hangingPunct="1">
              <a:spcBef>
                <a:spcPct val="0"/>
              </a:spcBef>
              <a:buSzPct val="100000"/>
              <a:buFont typeface="Helvetica" panose="020B0604020202020204" pitchFamily="34" charset="0"/>
              <a:buAutoNum type="arabicPeriod"/>
              <a:defRPr/>
            </a:pPr>
            <a:r>
              <a:rPr lang="en-US" altLang="zh-CN" dirty="0" smtClean="0">
                <a:ea typeface="宋体" panose="02010600030101010101" pitchFamily="2" charset="-122"/>
              </a:rPr>
              <a:t>Review the behavioral model to verify accuracy and consistency.</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26F30C27-4B5D-4630-B75E-DD87CD5E3149}" type="slidenum">
              <a:rPr lang="en-US" altLang="zh-CN" sz="1000" smtClean="0"/>
              <a:pPr>
                <a:spcBef>
                  <a:spcPct val="0"/>
                </a:spcBef>
                <a:buClrTx/>
                <a:buSzTx/>
                <a:buFontTx/>
                <a:buNone/>
              </a:pPr>
              <a:t>48</a:t>
            </a:fld>
            <a:endParaRPr lang="en-US" altLang="zh-CN" sz="1000" smtClean="0"/>
          </a:p>
        </p:txBody>
      </p:sp>
      <p:sp>
        <p:nvSpPr>
          <p:cNvPr id="70659" name="Rectangle 2"/>
          <p:cNvSpPr>
            <a:spLocks noGrp="1" noChangeArrowheads="1"/>
          </p:cNvSpPr>
          <p:nvPr>
            <p:ph type="title"/>
          </p:nvPr>
        </p:nvSpPr>
        <p:spPr>
          <a:xfrm>
            <a:off x="1219200" y="1066800"/>
            <a:ext cx="7924800" cy="633413"/>
          </a:xfrm>
        </p:spPr>
        <p:txBody>
          <a:bodyPr/>
          <a:lstStyle/>
          <a:p>
            <a:pPr eaLnBrk="1" hangingPunct="1">
              <a:spcBef>
                <a:spcPts val="300"/>
              </a:spcBef>
            </a:pPr>
            <a:r>
              <a:rPr lang="en-US" altLang="zh-CN" smtClean="0">
                <a:ea typeface="宋体" panose="02010600030101010101" pitchFamily="2" charset="-122"/>
              </a:rPr>
              <a:t>Identifying </a:t>
            </a:r>
            <a:r>
              <a:rPr lang="en-US" altLang="zh-CN" b="1" smtClean="0">
                <a:solidFill>
                  <a:srgbClr val="C00000"/>
                </a:solidFill>
                <a:ea typeface="宋体" panose="02010600030101010101" pitchFamily="2" charset="-122"/>
              </a:rPr>
              <a:t>Events and Object</a:t>
            </a:r>
            <a:r>
              <a:rPr lang="en-US" altLang="zh-CN" smtClean="0">
                <a:ea typeface="宋体" panose="02010600030101010101" pitchFamily="2" charset="-122"/>
              </a:rPr>
              <a:t/>
            </a:r>
            <a:br>
              <a:rPr lang="en-US" altLang="zh-CN" smtClean="0">
                <a:ea typeface="宋体" panose="02010600030101010101" pitchFamily="2" charset="-122"/>
              </a:rPr>
            </a:br>
            <a:r>
              <a:rPr lang="en-US" altLang="zh-CN" smtClean="0">
                <a:ea typeface="宋体" panose="02010600030101010101" pitchFamily="2" charset="-122"/>
              </a:rPr>
              <a:t>	——with the Use Case (P165)</a:t>
            </a:r>
          </a:p>
        </p:txBody>
      </p:sp>
      <p:sp>
        <p:nvSpPr>
          <p:cNvPr id="70660" name="Rectangle 3"/>
          <p:cNvSpPr>
            <a:spLocks noGrp="1" noChangeArrowheads="1"/>
          </p:cNvSpPr>
          <p:nvPr>
            <p:ph type="body" idx="1"/>
          </p:nvPr>
        </p:nvSpPr>
        <p:spPr>
          <a:xfrm>
            <a:off x="395536" y="1752600"/>
            <a:ext cx="8748464" cy="5105400"/>
          </a:xfrm>
        </p:spPr>
        <p:txBody>
          <a:bodyPr/>
          <a:lstStyle/>
          <a:p>
            <a:pPr eaLnBrk="1" hangingPunct="1"/>
            <a:r>
              <a:rPr lang="en-US" altLang="zh-CN" dirty="0" smtClean="0">
                <a:ea typeface="宋体" panose="02010600030101010101" pitchFamily="2" charset="-122"/>
              </a:rPr>
              <a:t>the use case represents a </a:t>
            </a:r>
            <a:r>
              <a:rPr lang="en-US" altLang="zh-CN" dirty="0" smtClean="0">
                <a:solidFill>
                  <a:srgbClr val="0000FF"/>
                </a:solidFill>
                <a:ea typeface="宋体" panose="02010600030101010101" pitchFamily="2" charset="-122"/>
              </a:rPr>
              <a:t>sequence of activities </a:t>
            </a:r>
            <a:r>
              <a:rPr lang="en-US" altLang="zh-CN" dirty="0" smtClean="0">
                <a:ea typeface="宋体" panose="02010600030101010101" pitchFamily="2" charset="-122"/>
              </a:rPr>
              <a:t>that involves actors and the system. </a:t>
            </a:r>
          </a:p>
          <a:p>
            <a:pPr lvl="1" eaLnBrk="1" hangingPunct="1"/>
            <a:r>
              <a:rPr lang="en-US" altLang="zh-CN" dirty="0" smtClean="0">
                <a:ea typeface="宋体" panose="02010600030101010101" pitchFamily="2" charset="-122"/>
              </a:rPr>
              <a:t>an </a:t>
            </a:r>
            <a:r>
              <a:rPr lang="en-US" altLang="zh-CN" dirty="0">
                <a:solidFill>
                  <a:srgbClr val="FF0000"/>
                </a:solidFill>
                <a:ea typeface="宋体" panose="02010600030101010101" pitchFamily="2" charset="-122"/>
              </a:rPr>
              <a:t>event occurs </a:t>
            </a:r>
            <a:r>
              <a:rPr lang="en-US" altLang="zh-CN" dirty="0" smtClean="0">
                <a:ea typeface="宋体" panose="02010600030101010101" pitchFamily="2" charset="-122"/>
              </a:rPr>
              <a:t>whenever the system and an actor </a:t>
            </a:r>
            <a:r>
              <a:rPr lang="en-US" altLang="zh-CN" dirty="0" smtClean="0">
                <a:solidFill>
                  <a:srgbClr val="FF0000"/>
                </a:solidFill>
                <a:ea typeface="宋体" panose="02010600030101010101" pitchFamily="2" charset="-122"/>
              </a:rPr>
              <a:t>exchange information</a:t>
            </a:r>
          </a:p>
          <a:p>
            <a:pPr lvl="1" eaLnBrk="1" hangingPunct="1"/>
            <a:r>
              <a:rPr lang="en-US" altLang="zh-CN" dirty="0" smtClean="0">
                <a:ea typeface="宋体" panose="02010600030101010101" pitchFamily="2" charset="-122"/>
              </a:rPr>
              <a:t>an </a:t>
            </a:r>
            <a:r>
              <a:rPr lang="en-US" altLang="zh-CN" dirty="0" smtClean="0">
                <a:solidFill>
                  <a:srgbClr val="FF0000"/>
                </a:solidFill>
                <a:ea typeface="宋体" panose="02010600030101010101" pitchFamily="2" charset="-122"/>
              </a:rPr>
              <a:t>event is not the information </a:t>
            </a:r>
            <a:r>
              <a:rPr lang="en-US" altLang="zh-CN" dirty="0" smtClean="0">
                <a:ea typeface="宋体" panose="02010600030101010101" pitchFamily="2" charset="-122"/>
              </a:rPr>
              <a:t>that has been exchanged, but rather the </a:t>
            </a:r>
            <a:r>
              <a:rPr lang="en-US" altLang="zh-CN" dirty="0" smtClean="0">
                <a:solidFill>
                  <a:srgbClr val="0000FF"/>
                </a:solidFill>
                <a:ea typeface="宋体" panose="02010600030101010101" pitchFamily="2" charset="-122"/>
              </a:rPr>
              <a:t>fact</a:t>
            </a:r>
            <a:r>
              <a:rPr lang="en-US" altLang="zh-CN" dirty="0" smtClean="0">
                <a:ea typeface="宋体" panose="02010600030101010101" pitchFamily="2" charset="-122"/>
              </a:rPr>
              <a:t> that information has been exchanged.</a:t>
            </a:r>
          </a:p>
          <a:p>
            <a:pPr eaLnBrk="1" hangingPunct="1"/>
            <a:r>
              <a:rPr lang="en-US" altLang="zh-CN" dirty="0" smtClean="0">
                <a:ea typeface="宋体" panose="02010600030101010101" pitchFamily="2" charset="-122"/>
              </a:rPr>
              <a:t>Once all events have been identified, they are allocated to the objects involved.</a:t>
            </a:r>
          </a:p>
          <a:p>
            <a:pPr lvl="1" eaLnBrk="1" hangingPunct="1"/>
            <a:r>
              <a:rPr lang="en-US" altLang="zh-CN" dirty="0" smtClean="0">
                <a:ea typeface="宋体" panose="02010600030101010101" pitchFamily="2" charset="-122"/>
              </a:rPr>
              <a:t>Objects can be responsible for generating events or recognizing events that have occurred elsewhere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C6642E38-9E91-40FC-B245-ECDB9577CE08}" type="slidenum">
              <a:rPr lang="en-US" altLang="zh-CN" sz="1000" smtClean="0"/>
              <a:pPr>
                <a:spcBef>
                  <a:spcPct val="0"/>
                </a:spcBef>
                <a:buClrTx/>
                <a:buSzTx/>
                <a:buFontTx/>
                <a:buNone/>
              </a:pPr>
              <a:t>49</a:t>
            </a:fld>
            <a:endParaRPr lang="en-US" altLang="zh-CN" sz="1000" smtClean="0"/>
          </a:p>
        </p:txBody>
      </p:sp>
      <p:sp>
        <p:nvSpPr>
          <p:cNvPr id="72707" name="Rectangle 2"/>
          <p:cNvSpPr>
            <a:spLocks noGrp="1" noChangeArrowheads="1"/>
          </p:cNvSpPr>
          <p:nvPr>
            <p:ph type="title"/>
          </p:nvPr>
        </p:nvSpPr>
        <p:spPr>
          <a:xfrm>
            <a:off x="1219200" y="1066800"/>
            <a:ext cx="7924800" cy="633413"/>
          </a:xfrm>
        </p:spPr>
        <p:txBody>
          <a:bodyPr/>
          <a:lstStyle/>
          <a:p>
            <a:pPr eaLnBrk="1" hangingPunct="1">
              <a:spcBef>
                <a:spcPts val="300"/>
              </a:spcBef>
            </a:pPr>
            <a:r>
              <a:rPr lang="zh-CN" altLang="en-US" smtClean="0">
                <a:ea typeface="宋体" panose="02010600030101010101" pitchFamily="2" charset="-122"/>
              </a:rPr>
              <a:t>识别用例事件和对象</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72708" name="Rectangle 3"/>
          <p:cNvSpPr>
            <a:spLocks noGrp="1" noChangeArrowheads="1"/>
          </p:cNvSpPr>
          <p:nvPr>
            <p:ph type="body" idx="1"/>
          </p:nvPr>
        </p:nvSpPr>
        <p:spPr>
          <a:xfrm>
            <a:off x="1447800" y="1752600"/>
            <a:ext cx="7696200" cy="5105400"/>
          </a:xfrm>
        </p:spPr>
        <p:txBody>
          <a:bodyPr/>
          <a:lstStyle/>
          <a:p>
            <a:pPr eaLnBrk="1" hangingPunct="1"/>
            <a:r>
              <a:rPr lang="en-US" altLang="zh-CN" b="1" smtClean="0">
                <a:ea typeface="宋体" panose="02010600030101010101" pitchFamily="2" charset="-122"/>
              </a:rPr>
              <a:t>SafeHome</a:t>
            </a:r>
            <a:r>
              <a:rPr lang="zh-CN" altLang="en-US" b="1" smtClean="0">
                <a:ea typeface="宋体" panose="02010600030101010101" pitchFamily="2" charset="-122"/>
              </a:rPr>
              <a:t>安全功能的</a:t>
            </a:r>
            <a:r>
              <a:rPr lang="zh-CN" altLang="en-US" b="1" smtClean="0">
                <a:solidFill>
                  <a:srgbClr val="C00000"/>
                </a:solidFill>
                <a:ea typeface="宋体" panose="02010600030101010101" pitchFamily="2" charset="-122"/>
              </a:rPr>
              <a:t>用例</a:t>
            </a:r>
            <a:r>
              <a:rPr lang="zh-CN" altLang="en-US" b="1" smtClean="0">
                <a:ea typeface="宋体" panose="02010600030101010101" pitchFamily="2" charset="-122"/>
              </a:rPr>
              <a:t>“</a:t>
            </a:r>
            <a:r>
              <a:rPr lang="zh-CN" altLang="en-US" b="1" smtClean="0">
                <a:solidFill>
                  <a:srgbClr val="C00000"/>
                </a:solidFill>
                <a:ea typeface="宋体" panose="02010600030101010101" pitchFamily="2" charset="-122"/>
              </a:rPr>
              <a:t>房主键入密码</a:t>
            </a:r>
            <a:r>
              <a:rPr lang="zh-CN" altLang="en-US" b="1" smtClean="0">
                <a:ea typeface="宋体" panose="02010600030101010101" pitchFamily="2" charset="-122"/>
              </a:rPr>
              <a:t>”</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zh-CN" altLang="en-US" b="1" smtClean="0">
                <a:solidFill>
                  <a:srgbClr val="C00000"/>
                </a:solidFill>
                <a:ea typeface="宋体" panose="02010600030101010101" pitchFamily="2" charset="-122"/>
              </a:rPr>
              <a:t>事件“输入密码”</a:t>
            </a:r>
            <a:endParaRPr lang="en-US" altLang="zh-CN" b="1" smtClean="0">
              <a:solidFill>
                <a:srgbClr val="C00000"/>
              </a:solidFill>
              <a:ea typeface="宋体" panose="02010600030101010101" pitchFamily="2" charset="-122"/>
            </a:endParaRPr>
          </a:p>
          <a:p>
            <a:pPr lvl="1" eaLnBrk="1" hangingPunct="1"/>
            <a:r>
              <a:rPr lang="zh-CN" altLang="en-US" sz="2400" b="1" smtClean="0">
                <a:solidFill>
                  <a:srgbClr val="C00000"/>
                </a:solidFill>
                <a:ea typeface="宋体" panose="02010600030101010101" pitchFamily="2" charset="-122"/>
              </a:rPr>
              <a:t>涉及对象：房主、</a:t>
            </a:r>
            <a:r>
              <a:rPr lang="en-US" altLang="zh-CN" sz="2400" b="1" smtClean="0">
                <a:solidFill>
                  <a:srgbClr val="C00000"/>
                </a:solidFill>
                <a:ea typeface="宋体" panose="02010600030101010101" pitchFamily="2" charset="-122"/>
              </a:rPr>
              <a:t>ControlPanel</a:t>
            </a:r>
          </a:p>
          <a:p>
            <a:pPr lvl="1" eaLnBrk="1" hangingPunct="1"/>
            <a:r>
              <a:rPr lang="zh-CN" altLang="en-US" sz="2400" smtClean="0">
                <a:ea typeface="宋体" panose="02010600030101010101" pitchFamily="2" charset="-122"/>
              </a:rPr>
              <a:t>传输的信息是</a:t>
            </a:r>
            <a:r>
              <a:rPr lang="en-US" altLang="zh-CN" sz="2400" smtClean="0">
                <a:ea typeface="宋体" panose="02010600030101010101" pitchFamily="2" charset="-122"/>
              </a:rPr>
              <a:t>4</a:t>
            </a:r>
            <a:r>
              <a:rPr lang="zh-CN" altLang="en-US" sz="2400" smtClean="0">
                <a:ea typeface="宋体" panose="02010600030101010101" pitchFamily="2" charset="-122"/>
              </a:rPr>
              <a:t>位数密码，但这不是行为模型的本质，不会改变用例的控制流</a:t>
            </a:r>
            <a:endParaRPr lang="en-US" altLang="zh-CN" sz="2400" smtClean="0">
              <a:ea typeface="宋体" panose="02010600030101010101" pitchFamily="2" charset="-122"/>
            </a:endParaRPr>
          </a:p>
          <a:p>
            <a:pPr eaLnBrk="1" hangingPunct="1"/>
            <a:r>
              <a:rPr lang="zh-CN" altLang="en-US" b="1" smtClean="0">
                <a:solidFill>
                  <a:srgbClr val="C00000"/>
                </a:solidFill>
                <a:ea typeface="宋体" panose="02010600030101010101" pitchFamily="2" charset="-122"/>
              </a:rPr>
              <a:t>事件“比较密码”</a:t>
            </a:r>
            <a:endParaRPr lang="en-US" altLang="zh-CN" b="1" smtClean="0">
              <a:solidFill>
                <a:srgbClr val="C00000"/>
              </a:solidFill>
              <a:ea typeface="宋体" panose="02010600030101010101" pitchFamily="2" charset="-122"/>
            </a:endParaRPr>
          </a:p>
          <a:p>
            <a:pPr lvl="1" eaLnBrk="1" hangingPunct="1"/>
            <a:r>
              <a:rPr lang="zh-CN" altLang="en-US" sz="2400" b="1" smtClean="0">
                <a:solidFill>
                  <a:srgbClr val="C00000"/>
                </a:solidFill>
                <a:ea typeface="宋体" panose="02010600030101010101" pitchFamily="2" charset="-122"/>
              </a:rPr>
              <a:t>涉及对象：</a:t>
            </a:r>
            <a:r>
              <a:rPr lang="en-US" altLang="zh-CN" sz="2400" b="1" smtClean="0">
                <a:solidFill>
                  <a:srgbClr val="C00000"/>
                </a:solidFill>
                <a:ea typeface="宋体" panose="02010600030101010101" pitchFamily="2" charset="-122"/>
              </a:rPr>
              <a:t>ControlPanel</a:t>
            </a:r>
            <a:r>
              <a:rPr lang="zh-CN" altLang="en-US" sz="2400" b="1" smtClean="0">
                <a:solidFill>
                  <a:srgbClr val="C00000"/>
                </a:solidFill>
                <a:ea typeface="宋体" panose="02010600030101010101" pitchFamily="2" charset="-122"/>
              </a:rPr>
              <a:t>、</a:t>
            </a:r>
            <a:r>
              <a:rPr lang="en-US" altLang="zh-CN" sz="2400" b="1" smtClean="0">
                <a:solidFill>
                  <a:srgbClr val="C00000"/>
                </a:solidFill>
                <a:ea typeface="宋体" panose="02010600030101010101" pitchFamily="2" charset="-122"/>
              </a:rPr>
              <a:t>system</a:t>
            </a:r>
          </a:p>
          <a:p>
            <a:pPr lvl="1" eaLnBrk="1" hangingPunct="1"/>
            <a:r>
              <a:rPr lang="zh-CN" altLang="en-US" sz="2400" smtClean="0">
                <a:ea typeface="宋体" panose="02010600030101010101" pitchFamily="2" charset="-122"/>
              </a:rPr>
              <a:t>明显影响软件的信息流和控制流</a:t>
            </a:r>
            <a:endParaRPr lang="en-US" altLang="zh-CN" sz="2400" smtClean="0">
              <a:ea typeface="宋体" panose="02010600030101010101" pitchFamily="2" charset="-122"/>
            </a:endParaRPr>
          </a:p>
        </p:txBody>
      </p:sp>
      <p:graphicFrame>
        <p:nvGraphicFramePr>
          <p:cNvPr id="72709" name="Object 6"/>
          <p:cNvGraphicFramePr>
            <a:graphicFrameLocks noChangeAspect="1"/>
          </p:cNvGraphicFramePr>
          <p:nvPr/>
        </p:nvGraphicFramePr>
        <p:xfrm>
          <a:off x="0" y="2209800"/>
          <a:ext cx="9144000" cy="1301750"/>
        </p:xfrm>
        <a:graphic>
          <a:graphicData uri="http://schemas.openxmlformats.org/presentationml/2006/ole">
            <mc:AlternateContent xmlns:mc="http://schemas.openxmlformats.org/markup-compatibility/2006">
              <mc:Choice xmlns:v="urn:schemas-microsoft-com:vml" Requires="v">
                <p:oleObj spid="_x0000_s72878" name="BMP 图像" r:id="rId4" imgW="6361905" imgH="905001" progId="Paint.Picture">
                  <p:embed/>
                </p:oleObj>
              </mc:Choice>
              <mc:Fallback>
                <p:oleObj name="BMP 图像" r:id="rId4" imgW="6361905" imgH="905001"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09800"/>
                        <a:ext cx="9144000"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ABAB8A5C-F3BB-4A97-8B86-EA1A4046C496}" type="slidenum">
              <a:rPr lang="en-US" altLang="zh-CN" sz="1000"/>
              <a:pPr algn="r" eaLnBrk="1" hangingPunct="1">
                <a:spcBef>
                  <a:spcPct val="0"/>
                </a:spcBef>
                <a:buClrTx/>
                <a:buSzTx/>
                <a:buFontTx/>
                <a:buNone/>
              </a:pPr>
              <a:t>5</a:t>
            </a:fld>
            <a:endParaRPr lang="en-US" altLang="zh-CN" sz="1000"/>
          </a:p>
        </p:txBody>
      </p:sp>
      <p:sp>
        <p:nvSpPr>
          <p:cNvPr id="10243" name="Rectangle 2"/>
          <p:cNvSpPr>
            <a:spLocks noGrp="1" noChangeArrowheads="1"/>
          </p:cNvSpPr>
          <p:nvPr>
            <p:ph type="title" idx="4294967295"/>
          </p:nvPr>
        </p:nvSpPr>
        <p:spPr>
          <a:xfrm>
            <a:off x="1258888" y="1066800"/>
            <a:ext cx="7885112" cy="633413"/>
          </a:xfrm>
        </p:spPr>
        <p:txBody>
          <a:bodyPr/>
          <a:lstStyle/>
          <a:p>
            <a:pPr eaLnBrk="1" hangingPunct="1"/>
            <a:r>
              <a:rPr lang="en-US" altLang="zh-CN" smtClean="0">
                <a:ea typeface="宋体" panose="02010600030101010101" pitchFamily="2" charset="-122"/>
              </a:rPr>
              <a:t>Rules of Thumb (P131)</a:t>
            </a:r>
          </a:p>
        </p:txBody>
      </p:sp>
      <p:sp>
        <p:nvSpPr>
          <p:cNvPr id="10244" name="Rectangle 3"/>
          <p:cNvSpPr>
            <a:spLocks noGrp="1" noChangeArrowheads="1"/>
          </p:cNvSpPr>
          <p:nvPr>
            <p:ph type="body" idx="4294967295"/>
          </p:nvPr>
        </p:nvSpPr>
        <p:spPr>
          <a:xfrm>
            <a:off x="1447800" y="1828800"/>
            <a:ext cx="7696200" cy="5029200"/>
          </a:xfrm>
        </p:spPr>
        <p:txBody>
          <a:bodyPr/>
          <a:lstStyle/>
          <a:p>
            <a:pPr eaLnBrk="1" hangingPunct="1">
              <a:lnSpc>
                <a:spcPct val="90000"/>
              </a:lnSpc>
            </a:pPr>
            <a:r>
              <a:rPr lang="en-US" altLang="zh-CN" dirty="0" smtClean="0">
                <a:ea typeface="宋体" panose="02010600030101010101" pitchFamily="2" charset="-122"/>
              </a:rPr>
              <a:t>The model should focus on requirements that are visible within the problem or business domain.</a:t>
            </a:r>
          </a:p>
          <a:p>
            <a:pPr lvl="1" eaLnBrk="1" hangingPunct="1">
              <a:lnSpc>
                <a:spcPct val="90000"/>
              </a:lnSpc>
            </a:pPr>
            <a:r>
              <a:rPr lang="en-US" altLang="zh-CN" sz="2400" dirty="0" smtClean="0">
                <a:solidFill>
                  <a:srgbClr val="0000FF"/>
                </a:solidFill>
                <a:ea typeface="宋体" panose="02010600030101010101" pitchFamily="2" charset="-122"/>
              </a:rPr>
              <a:t>The level of abstraction should be relatively high</a:t>
            </a:r>
            <a:r>
              <a:rPr lang="en-US" altLang="zh-CN" sz="2400" dirty="0" smtClean="0">
                <a:ea typeface="宋体" panose="02010600030101010101" pitchFamily="2" charset="-122"/>
              </a:rPr>
              <a:t>. </a:t>
            </a:r>
            <a:endParaRPr lang="en-US" altLang="zh-CN" sz="2400" dirty="0" smtClean="0">
              <a:ea typeface="宋体" panose="02010600030101010101" pitchFamily="2" charset="-122"/>
              <a:sym typeface="Symbol" panose="05050102010706020507" pitchFamily="18" charset="2"/>
            </a:endParaRPr>
          </a:p>
          <a:p>
            <a:pPr eaLnBrk="1" hangingPunct="1">
              <a:lnSpc>
                <a:spcPct val="90000"/>
              </a:lnSpc>
            </a:pPr>
            <a:r>
              <a:rPr lang="en-US" altLang="zh-CN" dirty="0" smtClean="0">
                <a:ea typeface="宋体" panose="02010600030101010101" pitchFamily="2" charset="-122"/>
              </a:rPr>
              <a:t>Each element of the analysis model should add to an overall understanding of software requirements and provide insight into the information domain, function and behavior of the system.</a:t>
            </a:r>
          </a:p>
          <a:p>
            <a:pPr eaLnBrk="1" hangingPunct="1">
              <a:lnSpc>
                <a:spcPct val="90000"/>
              </a:lnSpc>
            </a:pPr>
            <a:r>
              <a:rPr lang="en-US" altLang="zh-CN" dirty="0" smtClean="0">
                <a:ea typeface="宋体" panose="02010600030101010101" pitchFamily="2" charset="-122"/>
              </a:rPr>
              <a:t>Delay consideration of infrastructure and other non-functional models until design. </a:t>
            </a:r>
          </a:p>
          <a:p>
            <a:pPr eaLnBrk="1" hangingPunct="1">
              <a:lnSpc>
                <a:spcPct val="90000"/>
              </a:lnSpc>
            </a:pPr>
            <a:r>
              <a:rPr lang="en-US" altLang="zh-CN" dirty="0" smtClean="0">
                <a:ea typeface="宋体" panose="02010600030101010101" pitchFamily="2" charset="-122"/>
              </a:rPr>
              <a:t>Minimize coupling throughout the system. </a:t>
            </a:r>
          </a:p>
          <a:p>
            <a:pPr eaLnBrk="1" hangingPunct="1">
              <a:lnSpc>
                <a:spcPct val="90000"/>
              </a:lnSpc>
            </a:pPr>
            <a:r>
              <a:rPr lang="en-US" altLang="zh-CN" dirty="0" smtClean="0">
                <a:ea typeface="宋体" panose="02010600030101010101" pitchFamily="2" charset="-122"/>
              </a:rPr>
              <a:t>Be certain that the analysis model provides value to all stakeholders. </a:t>
            </a:r>
          </a:p>
          <a:p>
            <a:pPr eaLnBrk="1" hangingPunct="1">
              <a:lnSpc>
                <a:spcPct val="90000"/>
              </a:lnSpc>
            </a:pPr>
            <a:r>
              <a:rPr lang="en-US" altLang="zh-CN" dirty="0" smtClean="0">
                <a:ea typeface="宋体" panose="02010600030101010101" pitchFamily="2" charset="-122"/>
              </a:rPr>
              <a:t>Keep the model as simple as it can be.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E9939CFE-B86C-40E3-A43B-2A129F369386}" type="slidenum">
              <a:rPr lang="en-US" altLang="zh-CN" sz="1000" smtClean="0"/>
              <a:pPr>
                <a:spcBef>
                  <a:spcPct val="0"/>
                </a:spcBef>
                <a:buClrTx/>
                <a:buSzTx/>
                <a:buFontTx/>
                <a:buNone/>
              </a:pPr>
              <a:t>50</a:t>
            </a:fld>
            <a:endParaRPr lang="en-US" altLang="zh-CN" sz="1000" smtClean="0"/>
          </a:p>
        </p:txBody>
      </p:sp>
      <p:sp>
        <p:nvSpPr>
          <p:cNvPr id="73731" name="Rectangle 2"/>
          <p:cNvSpPr>
            <a:spLocks noGrp="1" noChangeArrowheads="1"/>
          </p:cNvSpPr>
          <p:nvPr>
            <p:ph type="title"/>
          </p:nvPr>
        </p:nvSpPr>
        <p:spPr>
          <a:xfrm>
            <a:off x="1219200" y="1066800"/>
            <a:ext cx="7924800" cy="633413"/>
          </a:xfrm>
        </p:spPr>
        <p:txBody>
          <a:bodyPr/>
          <a:lstStyle/>
          <a:p>
            <a:pPr eaLnBrk="1" hangingPunct="1">
              <a:spcBef>
                <a:spcPts val="300"/>
              </a:spcBef>
            </a:pPr>
            <a:r>
              <a:rPr lang="en-US" altLang="zh-CN" smtClean="0">
                <a:ea typeface="宋体" panose="02010600030101010101" pitchFamily="2" charset="-122"/>
              </a:rPr>
              <a:t>State Representations (P166)</a:t>
            </a:r>
          </a:p>
        </p:txBody>
      </p:sp>
      <p:sp>
        <p:nvSpPr>
          <p:cNvPr id="73732" name="Rectangle 3"/>
          <p:cNvSpPr>
            <a:spLocks noGrp="1" noChangeArrowheads="1"/>
          </p:cNvSpPr>
          <p:nvPr>
            <p:ph type="body" idx="1"/>
          </p:nvPr>
        </p:nvSpPr>
        <p:spPr>
          <a:xfrm>
            <a:off x="395536" y="1752600"/>
            <a:ext cx="8748464" cy="5105400"/>
          </a:xfrm>
        </p:spPr>
        <p:txBody>
          <a:bodyPr/>
          <a:lstStyle/>
          <a:p>
            <a:pPr>
              <a:lnSpc>
                <a:spcPct val="90000"/>
              </a:lnSpc>
            </a:pPr>
            <a:r>
              <a:rPr lang="en-US" altLang="zh-CN" dirty="0" smtClean="0">
                <a:ea typeface="宋体" panose="02010600030101010101" pitchFamily="2" charset="-122"/>
              </a:rPr>
              <a:t>The state of a class takes on both passive and active characteristics </a:t>
            </a:r>
          </a:p>
          <a:p>
            <a:pPr lvl="1">
              <a:lnSpc>
                <a:spcPct val="90000"/>
              </a:lnSpc>
            </a:pPr>
            <a:r>
              <a:rPr lang="en-US" altLang="zh-CN" dirty="0" smtClean="0">
                <a:ea typeface="宋体" panose="02010600030101010101" pitchFamily="2" charset="-122"/>
              </a:rPr>
              <a:t>A </a:t>
            </a:r>
            <a:r>
              <a:rPr lang="en-US" altLang="zh-CN" i="1" dirty="0" smtClean="0">
                <a:solidFill>
                  <a:schemeClr val="folHlink"/>
                </a:solidFill>
                <a:ea typeface="宋体" panose="02010600030101010101" pitchFamily="2" charset="-122"/>
              </a:rPr>
              <a:t>passive state</a:t>
            </a:r>
            <a:r>
              <a:rPr lang="en-US" altLang="zh-CN" dirty="0" smtClean="0">
                <a:solidFill>
                  <a:schemeClr val="folHlink"/>
                </a:solidFill>
                <a:ea typeface="宋体" panose="02010600030101010101" pitchFamily="2" charset="-122"/>
              </a:rPr>
              <a:t> </a:t>
            </a:r>
            <a:r>
              <a:rPr lang="en-US" altLang="zh-CN" dirty="0" smtClean="0">
                <a:ea typeface="宋体" panose="02010600030101010101" pitchFamily="2" charset="-122"/>
              </a:rPr>
              <a:t>is simply the current status of all of an object’s attributes</a:t>
            </a:r>
          </a:p>
          <a:p>
            <a:pPr lvl="1">
              <a:lnSpc>
                <a:spcPct val="90000"/>
              </a:lnSpc>
            </a:pPr>
            <a:r>
              <a:rPr lang="en-US" altLang="zh-CN" dirty="0" smtClean="0">
                <a:ea typeface="宋体" panose="02010600030101010101" pitchFamily="2" charset="-122"/>
              </a:rPr>
              <a:t>The </a:t>
            </a:r>
            <a:r>
              <a:rPr lang="en-US" altLang="zh-CN" i="1" dirty="0" smtClean="0">
                <a:solidFill>
                  <a:schemeClr val="folHlink"/>
                </a:solidFill>
                <a:ea typeface="宋体" panose="02010600030101010101" pitchFamily="2" charset="-122"/>
              </a:rPr>
              <a:t>active state</a:t>
            </a:r>
            <a:r>
              <a:rPr lang="en-US" altLang="zh-CN" dirty="0" smtClean="0">
                <a:ea typeface="宋体" panose="02010600030101010101" pitchFamily="2" charset="-122"/>
              </a:rPr>
              <a:t> of an object indicates the current status of the object as it undergoes a continuing transformation or processing </a:t>
            </a:r>
          </a:p>
          <a:p>
            <a:pPr lvl="1">
              <a:lnSpc>
                <a:spcPct val="90000"/>
              </a:lnSpc>
            </a:pPr>
            <a:endParaRPr lang="en-US" altLang="zh-CN" dirty="0" smtClean="0">
              <a:ea typeface="宋体" panose="02010600030101010101" pitchFamily="2" charset="-122"/>
            </a:endParaRPr>
          </a:p>
          <a:p>
            <a:pPr>
              <a:lnSpc>
                <a:spcPct val="90000"/>
              </a:lnSpc>
            </a:pPr>
            <a:endParaRPr lang="en-US" altLang="zh-CN" dirty="0" smtClean="0">
              <a:ea typeface="宋体" panose="02010600030101010101" pitchFamily="2" charset="-122"/>
            </a:endParaRPr>
          </a:p>
          <a:p>
            <a:pPr>
              <a:lnSpc>
                <a:spcPct val="90000"/>
              </a:lnSpc>
            </a:pPr>
            <a:endParaRPr lang="en-US" altLang="zh-CN" dirty="0" smtClean="0">
              <a:ea typeface="宋体" panose="02010600030101010101" pitchFamily="2" charset="-122"/>
            </a:endParaRPr>
          </a:p>
          <a:p>
            <a:pPr>
              <a:lnSpc>
                <a:spcPct val="90000"/>
              </a:lnSpc>
            </a:pPr>
            <a:r>
              <a:rPr lang="en-US" altLang="zh-CN" dirty="0" smtClean="0">
                <a:ea typeface="宋体" panose="02010600030101010101" pitchFamily="2" charset="-122"/>
              </a:rPr>
              <a:t>In the </a:t>
            </a:r>
            <a:r>
              <a:rPr lang="en-US" altLang="zh-CN" b="1" dirty="0" smtClean="0">
                <a:ea typeface="宋体" panose="02010600030101010101" pitchFamily="2" charset="-122"/>
              </a:rPr>
              <a:t>context of behavioral modeling</a:t>
            </a:r>
            <a:r>
              <a:rPr lang="en-US" altLang="zh-CN" dirty="0" smtClean="0">
                <a:ea typeface="宋体" panose="02010600030101010101" pitchFamily="2" charset="-122"/>
              </a:rPr>
              <a:t>, two different characterizations of states must be considered: </a:t>
            </a:r>
          </a:p>
          <a:p>
            <a:pPr lvl="1">
              <a:lnSpc>
                <a:spcPct val="90000"/>
              </a:lnSpc>
            </a:pPr>
            <a:r>
              <a:rPr lang="en-US" altLang="zh-CN" dirty="0" smtClean="0">
                <a:ea typeface="宋体" panose="02010600030101010101" pitchFamily="2" charset="-122"/>
              </a:rPr>
              <a:t>the </a:t>
            </a:r>
            <a:r>
              <a:rPr lang="en-US" altLang="zh-CN" dirty="0" smtClean="0">
                <a:solidFill>
                  <a:srgbClr val="FF0000"/>
                </a:solidFill>
                <a:ea typeface="宋体" panose="02010600030101010101" pitchFamily="2" charset="-122"/>
              </a:rPr>
              <a:t>state of each class </a:t>
            </a:r>
            <a:r>
              <a:rPr lang="en-US" altLang="zh-CN" dirty="0" smtClean="0">
                <a:ea typeface="宋体" panose="02010600030101010101" pitchFamily="2" charset="-122"/>
              </a:rPr>
              <a:t>as the </a:t>
            </a:r>
            <a:r>
              <a:rPr lang="en-US" altLang="zh-CN" dirty="0" smtClean="0">
                <a:solidFill>
                  <a:srgbClr val="0000FF"/>
                </a:solidFill>
                <a:ea typeface="宋体" panose="02010600030101010101" pitchFamily="2" charset="-122"/>
              </a:rPr>
              <a:t>system performs its function</a:t>
            </a:r>
          </a:p>
          <a:p>
            <a:pPr lvl="1">
              <a:lnSpc>
                <a:spcPct val="90000"/>
              </a:lnSpc>
            </a:pPr>
            <a:r>
              <a:rPr lang="en-US" altLang="zh-CN" dirty="0" smtClean="0">
                <a:ea typeface="宋体" panose="02010600030101010101" pitchFamily="2" charset="-122"/>
              </a:rPr>
              <a:t>the </a:t>
            </a:r>
            <a:r>
              <a:rPr lang="en-US" altLang="zh-CN" dirty="0" smtClean="0">
                <a:solidFill>
                  <a:srgbClr val="FF0000"/>
                </a:solidFill>
                <a:ea typeface="宋体" panose="02010600030101010101" pitchFamily="2" charset="-122"/>
              </a:rPr>
              <a:t>state of the system </a:t>
            </a:r>
            <a:r>
              <a:rPr lang="en-US" altLang="zh-CN" dirty="0" smtClean="0">
                <a:ea typeface="宋体" panose="02010600030101010101" pitchFamily="2" charset="-122"/>
              </a:rPr>
              <a:t>as observed from the outside as the </a:t>
            </a:r>
            <a:r>
              <a:rPr lang="en-US" altLang="zh-CN" dirty="0" smtClean="0">
                <a:solidFill>
                  <a:srgbClr val="0000FF"/>
                </a:solidFill>
                <a:ea typeface="宋体" panose="02010600030101010101" pitchFamily="2" charset="-122"/>
              </a:rPr>
              <a:t>system performs its function</a:t>
            </a:r>
          </a:p>
        </p:txBody>
      </p:sp>
      <p:pic>
        <p:nvPicPr>
          <p:cNvPr id="7373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 y="3717032"/>
            <a:ext cx="9144000"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灯片编号占位符 4"/>
          <p:cNvSpPr txBox="1">
            <a:spLocks noGrp="1"/>
          </p:cNvSpPr>
          <p:nvPr/>
        </p:nvSpPr>
        <p:spPr bwMode="auto">
          <a:xfrm>
            <a:off x="7321415"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CCA7AF8A-F53D-49A2-B140-60622E92E34F}" type="slidenum">
              <a:rPr lang="en-US" altLang="zh-CN" sz="1000"/>
              <a:pPr algn="r" eaLnBrk="1" hangingPunct="1">
                <a:spcBef>
                  <a:spcPct val="0"/>
                </a:spcBef>
                <a:buClrTx/>
                <a:buSzTx/>
                <a:buFontTx/>
                <a:buNone/>
              </a:pPr>
              <a:t>51</a:t>
            </a:fld>
            <a:endParaRPr lang="en-US" altLang="zh-CN" sz="1000"/>
          </a:p>
        </p:txBody>
      </p:sp>
      <p:pic>
        <p:nvPicPr>
          <p:cNvPr id="120834" name="Picture 2" descr="https://timgsa.baidu.com/timg?image&amp;quality=80&amp;size=b9999_10000&amp;sec=1585040975513&amp;di=fd21115bb96224c9f4fcab2b01cbbbc9&amp;imgtype=0&amp;src=http%3A%2F%2Fpic7.nipic.com%2F20100615%2F4684314_201257053256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43" y="1834332"/>
            <a:ext cx="2044930" cy="1533698"/>
          </a:xfrm>
          <a:prstGeom prst="rect">
            <a:avLst/>
          </a:prstGeom>
          <a:noFill/>
          <a:extLst>
            <a:ext uri="{909E8E84-426E-40DD-AFC4-6F175D3DCCD1}">
              <a14:hiddenFill xmlns:a14="http://schemas.microsoft.com/office/drawing/2010/main">
                <a:solidFill>
                  <a:srgbClr val="FFFFFF"/>
                </a:solidFill>
              </a14:hiddenFill>
            </a:ext>
          </a:extLst>
        </p:spPr>
      </p:pic>
      <p:pic>
        <p:nvPicPr>
          <p:cNvPr id="120836" name="Picture 4" descr="https://timgsa.baidu.com/timg?image&amp;quality=80&amp;size=b9999_10000&amp;sec=1585040994425&amp;di=ac749d5d2631ef4d05bf389481e5ae2c&amp;imgtype=0&amp;src=http%3A%2F%2Fpic.ossfiles.cn%3A9186%2Fgroup2%2FM00%2F59%2F97%2FrBgICV3Os5OAbSMzAAGJFMa6B4M5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236" y="4005064"/>
            <a:ext cx="1822744" cy="214252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725373" y="1798891"/>
            <a:ext cx="3100529" cy="4708981"/>
          </a:xfrm>
          <a:prstGeom prst="rect">
            <a:avLst/>
          </a:prstGeom>
          <a:solidFill>
            <a:schemeClr val="accent6">
              <a:lumMod val="20000"/>
              <a:lumOff val="80000"/>
            </a:schemeClr>
          </a:solidFill>
          <a:ln>
            <a:solidFill>
              <a:srgbClr val="FF0000"/>
            </a:solidFill>
          </a:ln>
        </p:spPr>
        <p:txBody>
          <a:bodyPr wrap="none" rtlCol="0">
            <a:spAutoFit/>
          </a:bodyPr>
          <a:lstStyle/>
          <a:p>
            <a:r>
              <a:rPr lang="en-US" altLang="zh-CN" sz="2000" dirty="0" smtClean="0"/>
              <a:t>class tree implements ... {</a:t>
            </a:r>
          </a:p>
          <a:p>
            <a:r>
              <a:rPr lang="zh-CN" altLang="en-US" sz="2000" dirty="0" smtClean="0"/>
              <a:t>  </a:t>
            </a:r>
            <a:r>
              <a:rPr lang="zh-CN" altLang="en-US" sz="2000" dirty="0" smtClean="0">
                <a:solidFill>
                  <a:srgbClr val="0000FF"/>
                </a:solidFill>
              </a:rPr>
              <a:t>树根： </a:t>
            </a:r>
            <a:r>
              <a:rPr lang="en-US" altLang="zh-CN" sz="2000" dirty="0" smtClean="0">
                <a:solidFill>
                  <a:srgbClr val="0000FF"/>
                </a:solidFill>
              </a:rPr>
              <a:t>...</a:t>
            </a:r>
          </a:p>
          <a:p>
            <a:r>
              <a:rPr lang="en-US" altLang="zh-CN" sz="2000" dirty="0">
                <a:solidFill>
                  <a:srgbClr val="0000FF"/>
                </a:solidFill>
              </a:rPr>
              <a:t> </a:t>
            </a:r>
            <a:r>
              <a:rPr lang="en-US" altLang="zh-CN" sz="2000" dirty="0" smtClean="0">
                <a:solidFill>
                  <a:srgbClr val="0000FF"/>
                </a:solidFill>
              </a:rPr>
              <a:t> </a:t>
            </a:r>
            <a:r>
              <a:rPr lang="zh-CN" altLang="en-US" sz="2000" dirty="0" smtClean="0">
                <a:solidFill>
                  <a:srgbClr val="0000FF"/>
                </a:solidFill>
              </a:rPr>
              <a:t>树干： </a:t>
            </a:r>
            <a:r>
              <a:rPr lang="en-US" altLang="zh-CN" sz="2000" dirty="0" smtClean="0">
                <a:solidFill>
                  <a:srgbClr val="0000FF"/>
                </a:solidFill>
              </a:rPr>
              <a:t>...</a:t>
            </a:r>
          </a:p>
          <a:p>
            <a:r>
              <a:rPr lang="en-US" altLang="zh-CN" sz="2000" dirty="0">
                <a:solidFill>
                  <a:srgbClr val="0000FF"/>
                </a:solidFill>
              </a:rPr>
              <a:t> </a:t>
            </a:r>
            <a:r>
              <a:rPr lang="en-US" altLang="zh-CN" sz="2000" dirty="0" smtClean="0">
                <a:solidFill>
                  <a:srgbClr val="0000FF"/>
                </a:solidFill>
              </a:rPr>
              <a:t> </a:t>
            </a:r>
            <a:r>
              <a:rPr lang="zh-CN" altLang="en-US" sz="2000" dirty="0" smtClean="0">
                <a:solidFill>
                  <a:srgbClr val="0000FF"/>
                </a:solidFill>
              </a:rPr>
              <a:t>树枝： </a:t>
            </a:r>
            <a:r>
              <a:rPr lang="en-US" altLang="zh-CN" sz="2000" dirty="0">
                <a:solidFill>
                  <a:srgbClr val="0000FF"/>
                </a:solidFill>
              </a:rPr>
              <a:t>...</a:t>
            </a:r>
            <a:endParaRPr lang="en-US" altLang="zh-CN" sz="2000" dirty="0" smtClean="0">
              <a:solidFill>
                <a:srgbClr val="0000FF"/>
              </a:solidFill>
            </a:endParaRPr>
          </a:p>
          <a:p>
            <a:r>
              <a:rPr lang="en-US" altLang="zh-CN" sz="2000" dirty="0">
                <a:solidFill>
                  <a:srgbClr val="0000FF"/>
                </a:solidFill>
              </a:rPr>
              <a:t> </a:t>
            </a:r>
            <a:r>
              <a:rPr lang="en-US" altLang="zh-CN" sz="2000" dirty="0" smtClean="0">
                <a:solidFill>
                  <a:srgbClr val="0000FF"/>
                </a:solidFill>
              </a:rPr>
              <a:t> </a:t>
            </a:r>
            <a:r>
              <a:rPr lang="zh-CN" altLang="en-US" sz="2000" dirty="0">
                <a:solidFill>
                  <a:srgbClr val="0000FF"/>
                </a:solidFill>
              </a:rPr>
              <a:t>树</a:t>
            </a:r>
            <a:r>
              <a:rPr lang="zh-CN" altLang="en-US" sz="2000" dirty="0" smtClean="0">
                <a:solidFill>
                  <a:srgbClr val="0000FF"/>
                </a:solidFill>
              </a:rPr>
              <a:t>叶：</a:t>
            </a:r>
            <a:r>
              <a:rPr lang="en-US" altLang="zh-CN" sz="2000" dirty="0" smtClean="0">
                <a:solidFill>
                  <a:srgbClr val="0000FF"/>
                </a:solidFill>
              </a:rPr>
              <a:t> ...</a:t>
            </a:r>
            <a:endParaRPr lang="en-US" altLang="zh-CN" sz="2000" dirty="0">
              <a:solidFill>
                <a:srgbClr val="0000FF"/>
              </a:solidFill>
            </a:endParaRPr>
          </a:p>
          <a:p>
            <a:r>
              <a:rPr lang="en-US" altLang="zh-CN" sz="2000" dirty="0" smtClean="0"/>
              <a:t>  public </a:t>
            </a:r>
            <a:r>
              <a:rPr lang="en-US" altLang="zh-CN" sz="2000" dirty="0" smtClean="0">
                <a:solidFill>
                  <a:srgbClr val="FF0000"/>
                </a:solidFill>
              </a:rPr>
              <a:t>tree</a:t>
            </a:r>
            <a:r>
              <a:rPr lang="zh-CN" altLang="en-US" sz="2000" dirty="0" smtClean="0"/>
              <a:t>（）</a:t>
            </a:r>
            <a:r>
              <a:rPr lang="en-US" altLang="zh-CN" sz="2000" dirty="0" smtClean="0"/>
              <a:t>{ ... ...  }</a:t>
            </a:r>
          </a:p>
          <a:p>
            <a:r>
              <a:rPr lang="en-US" altLang="zh-CN" sz="2000" dirty="0"/>
              <a:t> </a:t>
            </a:r>
            <a:r>
              <a:rPr lang="en-US" altLang="zh-CN" sz="2000" dirty="0" smtClean="0"/>
              <a:t> public </a:t>
            </a:r>
            <a:r>
              <a:rPr lang="zh-CN" altLang="en-US" sz="2000" dirty="0" smtClean="0"/>
              <a:t>春</a:t>
            </a:r>
            <a:r>
              <a:rPr lang="en-US" altLang="zh-CN" sz="2000" dirty="0" smtClean="0"/>
              <a:t>() { ... ... }  </a:t>
            </a:r>
          </a:p>
          <a:p>
            <a:r>
              <a:rPr lang="en-US" altLang="zh-CN" sz="2000" dirty="0" smtClean="0"/>
              <a:t>  public </a:t>
            </a:r>
            <a:r>
              <a:rPr lang="zh-CN" altLang="en-US" sz="2000" dirty="0" smtClean="0"/>
              <a:t>夏</a:t>
            </a:r>
            <a:r>
              <a:rPr lang="en-US" altLang="zh-CN" sz="2000" dirty="0" smtClean="0"/>
              <a:t>() </a:t>
            </a:r>
            <a:r>
              <a:rPr lang="en-US" altLang="zh-CN" sz="2000" dirty="0"/>
              <a:t>{ ... ... }  </a:t>
            </a:r>
          </a:p>
          <a:p>
            <a:r>
              <a:rPr lang="en-US" altLang="zh-CN" sz="2000" dirty="0" smtClean="0"/>
              <a:t>  public </a:t>
            </a:r>
            <a:r>
              <a:rPr lang="zh-CN" altLang="en-US" sz="2000" dirty="0" smtClean="0"/>
              <a:t>秋</a:t>
            </a:r>
            <a:r>
              <a:rPr lang="en-US" altLang="zh-CN" sz="2000" dirty="0" smtClean="0"/>
              <a:t>() </a:t>
            </a:r>
            <a:r>
              <a:rPr lang="en-US" altLang="zh-CN" sz="2000" dirty="0"/>
              <a:t>{ ... ... }  </a:t>
            </a:r>
          </a:p>
          <a:p>
            <a:r>
              <a:rPr lang="en-US" altLang="zh-CN" sz="2000" dirty="0" smtClean="0"/>
              <a:t>  public </a:t>
            </a:r>
            <a:r>
              <a:rPr lang="zh-CN" altLang="en-US" sz="2000" dirty="0" smtClean="0"/>
              <a:t>冬</a:t>
            </a:r>
            <a:r>
              <a:rPr lang="en-US" altLang="zh-CN" sz="2000" dirty="0" smtClean="0"/>
              <a:t>() </a:t>
            </a:r>
            <a:r>
              <a:rPr lang="en-US" altLang="zh-CN" sz="2000" dirty="0"/>
              <a:t>{ ... ... }  </a:t>
            </a:r>
          </a:p>
          <a:p>
            <a:r>
              <a:rPr lang="en-US" altLang="zh-CN" sz="2000" dirty="0"/>
              <a:t> </a:t>
            </a:r>
            <a:r>
              <a:rPr lang="en-US" altLang="zh-CN" sz="2000" dirty="0" smtClean="0"/>
              <a:t> public </a:t>
            </a:r>
            <a:r>
              <a:rPr lang="zh-CN" altLang="en-US" sz="2000" dirty="0" smtClean="0"/>
              <a:t>风</a:t>
            </a:r>
            <a:r>
              <a:rPr lang="en-US" altLang="zh-CN" sz="2000" dirty="0" smtClean="0"/>
              <a:t>() </a:t>
            </a:r>
            <a:r>
              <a:rPr lang="en-US" altLang="zh-CN" sz="2000" dirty="0"/>
              <a:t>{ ... ... }  </a:t>
            </a:r>
          </a:p>
          <a:p>
            <a:r>
              <a:rPr lang="en-US" altLang="zh-CN" sz="2000" dirty="0"/>
              <a:t>  public </a:t>
            </a:r>
            <a:r>
              <a:rPr lang="zh-CN" altLang="en-US" sz="2000" dirty="0"/>
              <a:t>霜</a:t>
            </a:r>
            <a:r>
              <a:rPr lang="en-US" altLang="zh-CN" sz="2000" dirty="0" smtClean="0"/>
              <a:t>() </a:t>
            </a:r>
            <a:r>
              <a:rPr lang="en-US" altLang="zh-CN" sz="2000" dirty="0"/>
              <a:t>{ ... ... }  </a:t>
            </a:r>
          </a:p>
          <a:p>
            <a:r>
              <a:rPr lang="en-US" altLang="zh-CN" sz="2000" dirty="0"/>
              <a:t>  public </a:t>
            </a:r>
            <a:r>
              <a:rPr lang="zh-CN" altLang="en-US" sz="2000" dirty="0" smtClean="0"/>
              <a:t>雪</a:t>
            </a:r>
            <a:r>
              <a:rPr lang="en-US" altLang="zh-CN" sz="2000" dirty="0" smtClean="0"/>
              <a:t>() </a:t>
            </a:r>
            <a:r>
              <a:rPr lang="en-US" altLang="zh-CN" sz="2000" dirty="0"/>
              <a:t>{ ... ... }  </a:t>
            </a:r>
          </a:p>
          <a:p>
            <a:r>
              <a:rPr lang="en-US" altLang="zh-CN" sz="2000" dirty="0"/>
              <a:t>  public </a:t>
            </a:r>
            <a:r>
              <a:rPr lang="zh-CN" altLang="en-US" sz="2000" dirty="0" smtClean="0"/>
              <a:t>雨</a:t>
            </a:r>
            <a:r>
              <a:rPr lang="en-US" altLang="zh-CN" sz="2000" dirty="0" smtClean="0"/>
              <a:t>() </a:t>
            </a:r>
            <a:r>
              <a:rPr lang="en-US" altLang="zh-CN" sz="2000" dirty="0"/>
              <a:t>{ ... ... }  </a:t>
            </a:r>
            <a:r>
              <a:rPr lang="en-US" altLang="zh-CN" sz="2000" dirty="0" smtClean="0"/>
              <a:t> </a:t>
            </a:r>
          </a:p>
          <a:p>
            <a:r>
              <a:rPr lang="en-US" altLang="zh-CN" sz="2000" dirty="0" smtClean="0"/>
              <a:t>}</a:t>
            </a:r>
            <a:endParaRPr lang="zh-CN" altLang="en-US" sz="2000" dirty="0"/>
          </a:p>
        </p:txBody>
      </p:sp>
      <p:sp>
        <p:nvSpPr>
          <p:cNvPr id="4" name="流程图: 多文档 3"/>
          <p:cNvSpPr/>
          <p:nvPr/>
        </p:nvSpPr>
        <p:spPr bwMode="auto">
          <a:xfrm>
            <a:off x="7018961" y="3787957"/>
            <a:ext cx="1075070" cy="649155"/>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zh-CN" altLang="en-US" dirty="0"/>
              <a:t>文件</a:t>
            </a:r>
            <a:endParaRPr kumimoji="0" lang="zh-CN" altLang="en-US" sz="2400" b="0" i="0" u="none" strike="noStrike" cap="none" normalizeH="0" baseline="0" dirty="0" smtClean="0">
              <a:ln>
                <a:noFill/>
              </a:ln>
              <a:solidFill>
                <a:schemeClr val="tx1"/>
              </a:solidFill>
              <a:effectLst/>
              <a:latin typeface="Arial" charset="0"/>
              <a:ea typeface="ＭＳ Ｐゴシック" pitchFamily="-128" charset="-128"/>
            </a:endParaRPr>
          </a:p>
        </p:txBody>
      </p:sp>
      <p:sp>
        <p:nvSpPr>
          <p:cNvPr id="5" name="文本框 4"/>
          <p:cNvSpPr txBox="1"/>
          <p:nvPr/>
        </p:nvSpPr>
        <p:spPr>
          <a:xfrm>
            <a:off x="8036410" y="3606173"/>
            <a:ext cx="712054" cy="1015663"/>
          </a:xfrm>
          <a:prstGeom prst="rect">
            <a:avLst/>
          </a:prstGeom>
          <a:noFill/>
        </p:spPr>
        <p:txBody>
          <a:bodyPr wrap="none" rtlCol="0">
            <a:spAutoFit/>
          </a:bodyPr>
          <a:lstStyle/>
          <a:p>
            <a:r>
              <a:rPr lang="en-US" altLang="zh-CN" sz="2000" dirty="0" smtClean="0"/>
              <a:t>DB </a:t>
            </a:r>
          </a:p>
          <a:p>
            <a:r>
              <a:rPr lang="en-US" altLang="zh-CN" sz="2000" dirty="0" smtClean="0"/>
              <a:t>XML</a:t>
            </a:r>
          </a:p>
          <a:p>
            <a:r>
              <a:rPr lang="en-US" altLang="zh-CN" sz="2000" dirty="0" smtClean="0"/>
              <a:t>Ini</a:t>
            </a:r>
            <a:endParaRPr lang="zh-CN" altLang="en-US" sz="2000" dirty="0"/>
          </a:p>
        </p:txBody>
      </p:sp>
      <p:sp>
        <p:nvSpPr>
          <p:cNvPr id="6" name="文本框 5"/>
          <p:cNvSpPr txBox="1"/>
          <p:nvPr/>
        </p:nvSpPr>
        <p:spPr>
          <a:xfrm rot="2640000">
            <a:off x="2129150" y="3068054"/>
            <a:ext cx="1859805" cy="338554"/>
          </a:xfrm>
          <a:prstGeom prst="rect">
            <a:avLst/>
          </a:prstGeom>
          <a:noFill/>
        </p:spPr>
        <p:txBody>
          <a:bodyPr wrap="none" rtlCol="0">
            <a:spAutoFit/>
          </a:bodyPr>
          <a:lstStyle/>
          <a:p>
            <a:r>
              <a:rPr lang="en-US" altLang="zh-CN" sz="1600" dirty="0" smtClean="0">
                <a:solidFill>
                  <a:srgbClr val="00B050"/>
                </a:solidFill>
              </a:rPr>
              <a:t>tree x = new tree()</a:t>
            </a:r>
            <a:endParaRPr lang="zh-CN" altLang="en-US" sz="1600" dirty="0">
              <a:solidFill>
                <a:srgbClr val="00B050"/>
              </a:solidFill>
            </a:endParaRPr>
          </a:p>
        </p:txBody>
      </p:sp>
      <p:cxnSp>
        <p:nvCxnSpPr>
          <p:cNvPr id="8" name="直接箭头连接符 7"/>
          <p:cNvCxnSpPr>
            <a:stCxn id="3" idx="1"/>
            <a:endCxn id="120834" idx="3"/>
          </p:cNvCxnSpPr>
          <p:nvPr/>
        </p:nvCxnSpPr>
        <p:spPr bwMode="auto">
          <a:xfrm flipH="1" flipV="1">
            <a:off x="2146073" y="2601181"/>
            <a:ext cx="1579300" cy="15522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a:stCxn id="3" idx="1"/>
            <a:endCxn id="120836" idx="3"/>
          </p:cNvCxnSpPr>
          <p:nvPr/>
        </p:nvCxnSpPr>
        <p:spPr bwMode="auto">
          <a:xfrm flipH="1">
            <a:off x="2034980" y="4153382"/>
            <a:ext cx="1690393" cy="92294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rot="-1740000">
            <a:off x="2020278" y="4543607"/>
            <a:ext cx="1859805" cy="338554"/>
          </a:xfrm>
          <a:prstGeom prst="rect">
            <a:avLst/>
          </a:prstGeom>
          <a:noFill/>
        </p:spPr>
        <p:txBody>
          <a:bodyPr wrap="none" rtlCol="0">
            <a:spAutoFit/>
          </a:bodyPr>
          <a:lstStyle/>
          <a:p>
            <a:r>
              <a:rPr lang="en-US" altLang="zh-CN" sz="1600" dirty="0" smtClean="0">
                <a:solidFill>
                  <a:srgbClr val="FF0000"/>
                </a:solidFill>
              </a:rPr>
              <a:t>tree y = new tree()</a:t>
            </a:r>
            <a:endParaRPr lang="zh-CN" altLang="en-US" sz="1600" dirty="0">
              <a:solidFill>
                <a:srgbClr val="FF0000"/>
              </a:solidFill>
            </a:endParaRPr>
          </a:p>
        </p:txBody>
      </p:sp>
      <p:sp>
        <p:nvSpPr>
          <p:cNvPr id="11" name="文本框 10"/>
          <p:cNvSpPr txBox="1"/>
          <p:nvPr/>
        </p:nvSpPr>
        <p:spPr>
          <a:xfrm>
            <a:off x="2110518" y="3237331"/>
            <a:ext cx="936475" cy="461665"/>
          </a:xfrm>
          <a:prstGeom prst="rect">
            <a:avLst/>
          </a:prstGeom>
          <a:noFill/>
        </p:spPr>
        <p:txBody>
          <a:bodyPr wrap="none" rtlCol="0">
            <a:spAutoFit/>
          </a:bodyPr>
          <a:lstStyle/>
          <a:p>
            <a:r>
              <a:rPr lang="en-US" altLang="zh-CN" dirty="0" smtClean="0"/>
              <a:t>x.</a:t>
            </a:r>
            <a:r>
              <a:rPr lang="zh-CN" altLang="en-US" dirty="0" smtClean="0"/>
              <a:t>秋</a:t>
            </a:r>
            <a:r>
              <a:rPr lang="en-US" altLang="zh-CN" dirty="0" smtClean="0"/>
              <a:t>()</a:t>
            </a:r>
            <a:endParaRPr lang="zh-CN" altLang="en-US" dirty="0"/>
          </a:p>
        </p:txBody>
      </p:sp>
      <p:sp>
        <p:nvSpPr>
          <p:cNvPr id="20" name="文本框 19"/>
          <p:cNvSpPr txBox="1"/>
          <p:nvPr/>
        </p:nvSpPr>
        <p:spPr>
          <a:xfrm>
            <a:off x="2512031" y="5071515"/>
            <a:ext cx="936475" cy="461665"/>
          </a:xfrm>
          <a:prstGeom prst="rect">
            <a:avLst/>
          </a:prstGeom>
          <a:noFill/>
        </p:spPr>
        <p:txBody>
          <a:bodyPr wrap="none" rtlCol="0">
            <a:spAutoFit/>
          </a:bodyPr>
          <a:lstStyle/>
          <a:p>
            <a:r>
              <a:rPr lang="en-US" altLang="zh-CN" dirty="0" smtClean="0"/>
              <a:t>y.</a:t>
            </a:r>
            <a:r>
              <a:rPr lang="zh-CN" altLang="en-US" dirty="0" smtClean="0"/>
              <a:t>霜</a:t>
            </a:r>
            <a:r>
              <a:rPr lang="en-US" altLang="zh-CN" dirty="0" smtClean="0"/>
              <a:t>()</a:t>
            </a:r>
            <a:endParaRPr lang="zh-CN" altLang="en-US" dirty="0"/>
          </a:p>
        </p:txBody>
      </p:sp>
      <p:cxnSp>
        <p:nvCxnSpPr>
          <p:cNvPr id="21" name="直接箭头连接符 20"/>
          <p:cNvCxnSpPr>
            <a:stCxn id="4" idx="1"/>
          </p:cNvCxnSpPr>
          <p:nvPr/>
        </p:nvCxnSpPr>
        <p:spPr bwMode="auto">
          <a:xfrm flipH="1" flipV="1">
            <a:off x="6293831" y="3566268"/>
            <a:ext cx="725130" cy="54626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endCxn id="17" idx="1"/>
          </p:cNvCxnSpPr>
          <p:nvPr/>
        </p:nvCxnSpPr>
        <p:spPr bwMode="auto">
          <a:xfrm flipH="1">
            <a:off x="6364528" y="4334224"/>
            <a:ext cx="577375" cy="668411"/>
          </a:xfrm>
          <a:prstGeom prst="straightConnector1">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左大括号 16"/>
          <p:cNvSpPr/>
          <p:nvPr/>
        </p:nvSpPr>
        <p:spPr bwMode="auto">
          <a:xfrm flipH="1">
            <a:off x="6053459" y="3839401"/>
            <a:ext cx="311069" cy="2308187"/>
          </a:xfrm>
          <a:prstGeom prst="leftBrace">
            <a:avLst>
              <a:gd name="adj1" fmla="val 38386"/>
              <a:gd name="adj2" fmla="val 50396"/>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ＭＳ Ｐゴシック" pitchFamily="-128" charset="-128"/>
            </a:endParaRPr>
          </a:p>
        </p:txBody>
      </p:sp>
      <p:sp>
        <p:nvSpPr>
          <p:cNvPr id="19" name="矩形 18"/>
          <p:cNvSpPr/>
          <p:nvPr/>
        </p:nvSpPr>
        <p:spPr>
          <a:xfrm>
            <a:off x="6916017" y="112353"/>
            <a:ext cx="2192487" cy="2862322"/>
          </a:xfrm>
          <a:prstGeom prst="rect">
            <a:avLst/>
          </a:prstGeom>
          <a:solidFill>
            <a:schemeClr val="accent6">
              <a:lumMod val="20000"/>
              <a:lumOff val="80000"/>
            </a:schemeClr>
          </a:solidFill>
          <a:ln>
            <a:solidFill>
              <a:srgbClr val="0000FF"/>
            </a:solidFill>
          </a:ln>
        </p:spPr>
        <p:txBody>
          <a:bodyPr wrap="square">
            <a:spAutoFit/>
          </a:bodyPr>
          <a:lstStyle/>
          <a:p>
            <a:r>
              <a:rPr lang="en-US" altLang="zh-CN" sz="1800" dirty="0" smtClean="0"/>
              <a:t>interface </a:t>
            </a:r>
            <a:r>
              <a:rPr lang="zh-CN" altLang="en-US" sz="1800" dirty="0"/>
              <a:t>四</a:t>
            </a:r>
            <a:r>
              <a:rPr lang="zh-CN" altLang="en-US" sz="1800" dirty="0" smtClean="0"/>
              <a:t>季变换</a:t>
            </a:r>
            <a:r>
              <a:rPr lang="en-US" altLang="zh-CN" sz="1800" dirty="0" smtClean="0"/>
              <a:t>{  </a:t>
            </a:r>
          </a:p>
          <a:p>
            <a:r>
              <a:rPr lang="en-US" altLang="zh-CN" sz="1800" dirty="0"/>
              <a:t> </a:t>
            </a:r>
            <a:r>
              <a:rPr lang="en-US" altLang="zh-CN" sz="1800" dirty="0" smtClean="0"/>
              <a:t> public </a:t>
            </a:r>
            <a:r>
              <a:rPr lang="zh-CN" altLang="en-US" sz="1800" dirty="0"/>
              <a:t>春</a:t>
            </a:r>
            <a:r>
              <a:rPr lang="en-US" altLang="zh-CN" sz="1800" dirty="0"/>
              <a:t>() { ... ... }  </a:t>
            </a:r>
          </a:p>
          <a:p>
            <a:r>
              <a:rPr lang="en-US" altLang="zh-CN" sz="1800" dirty="0"/>
              <a:t>  public </a:t>
            </a:r>
            <a:r>
              <a:rPr lang="zh-CN" altLang="en-US" sz="1800" dirty="0"/>
              <a:t>夏</a:t>
            </a:r>
            <a:r>
              <a:rPr lang="en-US" altLang="zh-CN" sz="1800" dirty="0"/>
              <a:t>() { ... ... }  </a:t>
            </a:r>
          </a:p>
          <a:p>
            <a:r>
              <a:rPr lang="en-US" altLang="zh-CN" sz="1800" dirty="0"/>
              <a:t>  public </a:t>
            </a:r>
            <a:r>
              <a:rPr lang="zh-CN" altLang="en-US" sz="1800" dirty="0"/>
              <a:t>秋</a:t>
            </a:r>
            <a:r>
              <a:rPr lang="en-US" altLang="zh-CN" sz="1800" dirty="0"/>
              <a:t>() { ... ... }  </a:t>
            </a:r>
          </a:p>
          <a:p>
            <a:r>
              <a:rPr lang="en-US" altLang="zh-CN" sz="1800" dirty="0"/>
              <a:t>  public </a:t>
            </a:r>
            <a:r>
              <a:rPr lang="zh-CN" altLang="en-US" sz="1800" dirty="0"/>
              <a:t>冬</a:t>
            </a:r>
            <a:r>
              <a:rPr lang="en-US" altLang="zh-CN" sz="1800" dirty="0"/>
              <a:t>() { ... ... }  </a:t>
            </a:r>
          </a:p>
          <a:p>
            <a:r>
              <a:rPr lang="en-US" altLang="zh-CN" sz="1800" dirty="0"/>
              <a:t>  public </a:t>
            </a:r>
            <a:r>
              <a:rPr lang="zh-CN" altLang="en-US" sz="1800" dirty="0"/>
              <a:t>风</a:t>
            </a:r>
            <a:r>
              <a:rPr lang="en-US" altLang="zh-CN" sz="1800" dirty="0"/>
              <a:t>() { ... ... }  </a:t>
            </a:r>
          </a:p>
          <a:p>
            <a:r>
              <a:rPr lang="en-US" altLang="zh-CN" sz="1800" dirty="0"/>
              <a:t>  public </a:t>
            </a:r>
            <a:r>
              <a:rPr lang="zh-CN" altLang="en-US" sz="1800" dirty="0"/>
              <a:t>霜</a:t>
            </a:r>
            <a:r>
              <a:rPr lang="en-US" altLang="zh-CN" sz="1800" dirty="0"/>
              <a:t>() { ... ... }  </a:t>
            </a:r>
          </a:p>
          <a:p>
            <a:r>
              <a:rPr lang="en-US" altLang="zh-CN" sz="1800" dirty="0"/>
              <a:t>  public </a:t>
            </a:r>
            <a:r>
              <a:rPr lang="zh-CN" altLang="en-US" sz="1800" dirty="0"/>
              <a:t>雪</a:t>
            </a:r>
            <a:r>
              <a:rPr lang="en-US" altLang="zh-CN" sz="1800" dirty="0"/>
              <a:t>() { ... ... }  </a:t>
            </a:r>
          </a:p>
          <a:p>
            <a:r>
              <a:rPr lang="en-US" altLang="zh-CN" sz="1800" dirty="0"/>
              <a:t>  public </a:t>
            </a:r>
            <a:r>
              <a:rPr lang="zh-CN" altLang="en-US" sz="1800" dirty="0"/>
              <a:t>雨</a:t>
            </a:r>
            <a:r>
              <a:rPr lang="en-US" altLang="zh-CN" sz="1800" dirty="0"/>
              <a:t>() { ... ... </a:t>
            </a:r>
            <a:r>
              <a:rPr lang="en-US" altLang="zh-CN" sz="1800" dirty="0" smtClean="0"/>
              <a:t>}</a:t>
            </a:r>
          </a:p>
          <a:p>
            <a:r>
              <a:rPr lang="en-US" altLang="zh-CN" sz="1800" dirty="0"/>
              <a:t>}</a:t>
            </a:r>
            <a:endParaRPr lang="zh-CN" altLang="en-US" sz="1800" dirty="0"/>
          </a:p>
        </p:txBody>
      </p:sp>
    </p:spTree>
    <p:extLst>
      <p:ext uri="{BB962C8B-B14F-4D97-AF65-F5344CB8AC3E}">
        <p14:creationId xmlns:p14="http://schemas.microsoft.com/office/powerpoint/2010/main" val="1076693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CCA7AF8A-F53D-49A2-B140-60622E92E34F}" type="slidenum">
              <a:rPr lang="en-US" altLang="zh-CN" sz="1000"/>
              <a:pPr algn="r" eaLnBrk="1" hangingPunct="1">
                <a:spcBef>
                  <a:spcPct val="0"/>
                </a:spcBef>
                <a:buClrTx/>
                <a:buSzTx/>
                <a:buFontTx/>
                <a:buNone/>
              </a:pPr>
              <a:t>52</a:t>
            </a:fld>
            <a:endParaRPr lang="en-US" altLang="zh-CN" sz="1000"/>
          </a:p>
        </p:txBody>
      </p:sp>
      <p:sp>
        <p:nvSpPr>
          <p:cNvPr id="3" name="文本框 2"/>
          <p:cNvSpPr txBox="1"/>
          <p:nvPr/>
        </p:nvSpPr>
        <p:spPr>
          <a:xfrm>
            <a:off x="5508104" y="1832613"/>
            <a:ext cx="2983509" cy="2554545"/>
          </a:xfrm>
          <a:prstGeom prst="rect">
            <a:avLst/>
          </a:prstGeom>
          <a:noFill/>
          <a:ln>
            <a:solidFill>
              <a:srgbClr val="FF0000"/>
            </a:solidFill>
          </a:ln>
        </p:spPr>
        <p:txBody>
          <a:bodyPr wrap="none" rtlCol="0">
            <a:spAutoFit/>
          </a:bodyPr>
          <a:lstStyle/>
          <a:p>
            <a:r>
              <a:rPr lang="en-US" altLang="zh-CN" sz="2000" dirty="0" smtClean="0"/>
              <a:t>class person {</a:t>
            </a:r>
          </a:p>
          <a:p>
            <a:r>
              <a:rPr lang="zh-CN" altLang="en-US" sz="2000" dirty="0" smtClean="0"/>
              <a:t>  </a:t>
            </a:r>
            <a:r>
              <a:rPr lang="en-US" altLang="zh-CN" sz="2000" dirty="0" smtClean="0">
                <a:solidFill>
                  <a:srgbClr val="FF0000"/>
                </a:solidFill>
              </a:rPr>
              <a:t>Age</a:t>
            </a:r>
            <a:r>
              <a:rPr lang="zh-CN" altLang="en-US" sz="2000" dirty="0" smtClean="0">
                <a:solidFill>
                  <a:srgbClr val="FF0000"/>
                </a:solidFill>
              </a:rPr>
              <a:t>： </a:t>
            </a:r>
            <a:r>
              <a:rPr lang="en-US" altLang="zh-CN" sz="2000" dirty="0" smtClean="0">
                <a:solidFill>
                  <a:srgbClr val="FF0000"/>
                </a:solidFill>
              </a:rPr>
              <a:t>integer</a:t>
            </a:r>
          </a:p>
          <a:p>
            <a:r>
              <a:rPr lang="en-US" altLang="zh-CN" sz="2000" dirty="0" smtClean="0"/>
              <a:t>  </a:t>
            </a:r>
            <a:r>
              <a:rPr lang="en-US" altLang="zh-CN" sz="2000" dirty="0"/>
              <a:t>public </a:t>
            </a:r>
            <a:r>
              <a:rPr lang="en-US" altLang="zh-CN" sz="2000" dirty="0" smtClean="0">
                <a:solidFill>
                  <a:srgbClr val="0000FF"/>
                </a:solidFill>
              </a:rPr>
              <a:t>person</a:t>
            </a:r>
            <a:r>
              <a:rPr lang="zh-CN" altLang="en-US" sz="2000" dirty="0" smtClean="0">
                <a:solidFill>
                  <a:srgbClr val="0000FF"/>
                </a:solidFill>
              </a:rPr>
              <a:t>（）</a:t>
            </a:r>
            <a:r>
              <a:rPr lang="en-US" altLang="zh-CN" sz="2000" dirty="0" smtClean="0"/>
              <a:t>{ ... ...  }</a:t>
            </a:r>
          </a:p>
          <a:p>
            <a:r>
              <a:rPr lang="en-US" altLang="zh-CN" sz="2000" dirty="0"/>
              <a:t> </a:t>
            </a:r>
            <a:r>
              <a:rPr lang="en-US" altLang="zh-CN" sz="2000" dirty="0" smtClean="0"/>
              <a:t> public </a:t>
            </a:r>
            <a:r>
              <a:rPr lang="zh-CN" altLang="en-US" sz="2000" dirty="0" smtClean="0"/>
              <a:t>过日子</a:t>
            </a:r>
            <a:r>
              <a:rPr lang="en-US" altLang="zh-CN" sz="2000" dirty="0" smtClean="0"/>
              <a:t>() </a:t>
            </a:r>
          </a:p>
          <a:p>
            <a:r>
              <a:rPr lang="en-US" altLang="zh-CN" sz="2000" dirty="0" smtClean="0"/>
              <a:t>    age ++</a:t>
            </a:r>
            <a:endParaRPr lang="en-US" altLang="zh-CN" sz="2000" dirty="0"/>
          </a:p>
          <a:p>
            <a:r>
              <a:rPr lang="en-US" altLang="zh-CN" sz="2000" dirty="0" smtClean="0"/>
              <a:t>   }</a:t>
            </a:r>
          </a:p>
          <a:p>
            <a:r>
              <a:rPr lang="en-US" altLang="zh-CN" sz="2000" dirty="0"/>
              <a:t> </a:t>
            </a:r>
            <a:r>
              <a:rPr lang="en-US" altLang="zh-CN" sz="2000" dirty="0" smtClean="0"/>
              <a:t> ... ...</a:t>
            </a:r>
          </a:p>
          <a:p>
            <a:r>
              <a:rPr lang="en-US" altLang="zh-CN" sz="2000" dirty="0"/>
              <a:t>}</a:t>
            </a:r>
            <a:endParaRPr lang="en-US" altLang="zh-CN" sz="2000" dirty="0" smtClean="0"/>
          </a:p>
        </p:txBody>
      </p:sp>
      <p:grpSp>
        <p:nvGrpSpPr>
          <p:cNvPr id="30" name="组合 29"/>
          <p:cNvGrpSpPr/>
          <p:nvPr/>
        </p:nvGrpSpPr>
        <p:grpSpPr>
          <a:xfrm>
            <a:off x="2304282" y="1754907"/>
            <a:ext cx="3381837" cy="1354979"/>
            <a:chOff x="2304282" y="1754907"/>
            <a:chExt cx="3381837" cy="1354979"/>
          </a:xfrm>
        </p:grpSpPr>
        <p:cxnSp>
          <p:nvCxnSpPr>
            <p:cNvPr id="8" name="直接箭头连接符 7"/>
            <p:cNvCxnSpPr>
              <a:stCxn id="3" idx="1"/>
              <a:endCxn id="13" idx="3"/>
            </p:cNvCxnSpPr>
            <p:nvPr/>
          </p:nvCxnSpPr>
          <p:spPr bwMode="auto">
            <a:xfrm flipH="1" flipV="1">
              <a:off x="2304282" y="1754907"/>
              <a:ext cx="3203822" cy="13549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p:cNvSpPr/>
            <p:nvPr/>
          </p:nvSpPr>
          <p:spPr>
            <a:xfrm rot="1320000">
              <a:off x="2377200" y="2004331"/>
              <a:ext cx="3308919" cy="461665"/>
            </a:xfrm>
            <a:prstGeom prst="rect">
              <a:avLst/>
            </a:prstGeom>
          </p:spPr>
          <p:txBody>
            <a:bodyPr wrap="none">
              <a:spAutoFit/>
            </a:bodyPr>
            <a:lstStyle/>
            <a:p>
              <a:r>
                <a:rPr lang="en-US" altLang="zh-CN" dirty="0">
                  <a:solidFill>
                    <a:srgbClr val="0000FF"/>
                  </a:solidFill>
                </a:rPr>
                <a:t>person x = new person</a:t>
              </a:r>
              <a:endParaRPr lang="zh-CN" altLang="en-US" dirty="0">
                <a:solidFill>
                  <a:srgbClr val="0000FF"/>
                </a:solidFill>
              </a:endParaRPr>
            </a:p>
          </p:txBody>
        </p:sp>
      </p:grpSp>
      <p:pic>
        <p:nvPicPr>
          <p:cNvPr id="13" name="Picture 2" descr="https://timgsa.baidu.com/timg?image&amp;quality=80&amp;size=b9999_10000&amp;sec=1586249130235&amp;di=87679c4289653abbd9e0f217083c8821&amp;imgtype=0&amp;src=http%3A%2F%2Finews.gtimg.com%2Fnewsapp_match%2F0%2F11302861250%2F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463" y="1052736"/>
            <a:ext cx="1749819" cy="1404342"/>
          </a:xfrm>
          <a:prstGeom prst="rect">
            <a:avLst/>
          </a:prstGeom>
          <a:noFill/>
          <a:ln>
            <a:solidFill>
              <a:srgbClr val="0000FF"/>
            </a:solidFill>
          </a:ln>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50383" y="4295769"/>
            <a:ext cx="1969090" cy="1969090"/>
          </a:xfrm>
          <a:prstGeom prst="rect">
            <a:avLst/>
          </a:prstGeom>
        </p:spPr>
      </p:pic>
      <p:pic>
        <p:nvPicPr>
          <p:cNvPr id="23" name="图片 2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5079" y="3056756"/>
            <a:ext cx="2183957" cy="2183957"/>
          </a:xfrm>
          <a:prstGeom prst="rect">
            <a:avLst/>
          </a:prstGeom>
        </p:spPr>
      </p:pic>
      <p:grpSp>
        <p:nvGrpSpPr>
          <p:cNvPr id="32" name="组合 31"/>
          <p:cNvGrpSpPr/>
          <p:nvPr/>
        </p:nvGrpSpPr>
        <p:grpSpPr>
          <a:xfrm>
            <a:off x="1456683" y="4516587"/>
            <a:ext cx="1552028" cy="1117628"/>
            <a:chOff x="1456683" y="4516587"/>
            <a:chExt cx="1552028" cy="1117628"/>
          </a:xfrm>
        </p:grpSpPr>
        <p:sp>
          <p:nvSpPr>
            <p:cNvPr id="11" name="文本框 10"/>
            <p:cNvSpPr txBox="1"/>
            <p:nvPr/>
          </p:nvSpPr>
          <p:spPr>
            <a:xfrm>
              <a:off x="1456683" y="5172550"/>
              <a:ext cx="1552028" cy="461665"/>
            </a:xfrm>
            <a:prstGeom prst="rect">
              <a:avLst/>
            </a:prstGeom>
            <a:noFill/>
          </p:spPr>
          <p:txBody>
            <a:bodyPr wrap="none" rtlCol="0">
              <a:spAutoFit/>
            </a:bodyPr>
            <a:lstStyle/>
            <a:p>
              <a:r>
                <a:rPr lang="en-US" altLang="zh-CN" dirty="0" smtClean="0">
                  <a:solidFill>
                    <a:srgbClr val="FF0000"/>
                  </a:solidFill>
                </a:rPr>
                <a:t>x.</a:t>
              </a:r>
              <a:r>
                <a:rPr lang="zh-CN" altLang="en-US" dirty="0" smtClean="0">
                  <a:solidFill>
                    <a:srgbClr val="FF0000"/>
                  </a:solidFill>
                </a:rPr>
                <a:t>过日子</a:t>
              </a:r>
              <a:r>
                <a:rPr lang="en-US" altLang="zh-CN" dirty="0" smtClean="0">
                  <a:solidFill>
                    <a:srgbClr val="FF0000"/>
                  </a:solidFill>
                </a:rPr>
                <a:t>()</a:t>
              </a:r>
              <a:endParaRPr lang="zh-CN" altLang="en-US" dirty="0">
                <a:solidFill>
                  <a:srgbClr val="FF0000"/>
                </a:solidFill>
              </a:endParaRPr>
            </a:p>
          </p:txBody>
        </p:sp>
        <p:sp>
          <p:nvSpPr>
            <p:cNvPr id="34" name="下箭头 33"/>
            <p:cNvSpPr/>
            <p:nvPr/>
          </p:nvSpPr>
          <p:spPr bwMode="auto">
            <a:xfrm rot="-2460000">
              <a:off x="2376437" y="4516587"/>
              <a:ext cx="250087" cy="755898"/>
            </a:xfrm>
            <a:prstGeom prst="downArrow">
              <a:avLst/>
            </a:prstGeom>
            <a:solidFill>
              <a:srgbClr val="FF0000"/>
            </a:solid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ＭＳ Ｐゴシック" pitchFamily="-128" charset="-128"/>
              </a:endParaRPr>
            </a:p>
          </p:txBody>
        </p:sp>
      </p:grpSp>
      <p:grpSp>
        <p:nvGrpSpPr>
          <p:cNvPr id="31" name="组合 30"/>
          <p:cNvGrpSpPr/>
          <p:nvPr/>
        </p:nvGrpSpPr>
        <p:grpSpPr>
          <a:xfrm>
            <a:off x="1331640" y="2457078"/>
            <a:ext cx="1894241" cy="755898"/>
            <a:chOff x="1331640" y="2457078"/>
            <a:chExt cx="1894241" cy="755898"/>
          </a:xfrm>
        </p:grpSpPr>
        <p:sp>
          <p:nvSpPr>
            <p:cNvPr id="33" name="下箭头 32"/>
            <p:cNvSpPr/>
            <p:nvPr/>
          </p:nvSpPr>
          <p:spPr bwMode="auto">
            <a:xfrm>
              <a:off x="1331640" y="2457078"/>
              <a:ext cx="250087" cy="755898"/>
            </a:xfrm>
            <a:prstGeom prst="downArrow">
              <a:avLst/>
            </a:prstGeom>
            <a:solidFill>
              <a:srgbClr val="FF0000"/>
            </a:solid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ＭＳ Ｐゴシック" pitchFamily="-128" charset="-128"/>
              </a:endParaRPr>
            </a:p>
          </p:txBody>
        </p:sp>
        <p:sp>
          <p:nvSpPr>
            <p:cNvPr id="35" name="文本框 34"/>
            <p:cNvSpPr txBox="1"/>
            <p:nvPr/>
          </p:nvSpPr>
          <p:spPr>
            <a:xfrm>
              <a:off x="1673853" y="2663254"/>
              <a:ext cx="1552028" cy="461665"/>
            </a:xfrm>
            <a:prstGeom prst="rect">
              <a:avLst/>
            </a:prstGeom>
            <a:noFill/>
          </p:spPr>
          <p:txBody>
            <a:bodyPr wrap="none" rtlCol="0">
              <a:spAutoFit/>
            </a:bodyPr>
            <a:lstStyle/>
            <a:p>
              <a:r>
                <a:rPr lang="en-US" altLang="zh-CN" dirty="0" smtClean="0">
                  <a:solidFill>
                    <a:srgbClr val="FF0000"/>
                  </a:solidFill>
                </a:rPr>
                <a:t>x.</a:t>
              </a:r>
              <a:r>
                <a:rPr lang="zh-CN" altLang="en-US" dirty="0" smtClean="0">
                  <a:solidFill>
                    <a:srgbClr val="FF0000"/>
                  </a:solidFill>
                </a:rPr>
                <a:t>过日子</a:t>
              </a:r>
              <a:r>
                <a:rPr lang="en-US" altLang="zh-CN" dirty="0" smtClean="0">
                  <a:solidFill>
                    <a:srgbClr val="FF0000"/>
                  </a:solidFill>
                </a:rPr>
                <a:t>()</a:t>
              </a:r>
              <a:endParaRPr lang="zh-CN" altLang="en-US" dirty="0">
                <a:solidFill>
                  <a:srgbClr val="FF0000"/>
                </a:solidFill>
              </a:endParaRPr>
            </a:p>
          </p:txBody>
        </p:sp>
      </p:grpSp>
    </p:spTree>
    <p:extLst>
      <p:ext uri="{BB962C8B-B14F-4D97-AF65-F5344CB8AC3E}">
        <p14:creationId xmlns:p14="http://schemas.microsoft.com/office/powerpoint/2010/main" val="4117700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right)">
                                      <p:cBhvr>
                                        <p:cTn id="7" dur="500"/>
                                        <p:tgtEl>
                                          <p:spTgt spid="3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up)">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up)">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09800"/>
            <a:ext cx="9144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308C8E52-23ED-4FD6-84F6-FF4B07D32414}" type="slidenum">
              <a:rPr lang="en-US" altLang="zh-CN" sz="1000" smtClean="0"/>
              <a:pPr>
                <a:spcBef>
                  <a:spcPct val="0"/>
                </a:spcBef>
                <a:buClrTx/>
                <a:buSzTx/>
                <a:buFontTx/>
                <a:buNone/>
              </a:pPr>
              <a:t>53</a:t>
            </a:fld>
            <a:endParaRPr lang="en-US" altLang="zh-CN" sz="1000" smtClean="0"/>
          </a:p>
        </p:txBody>
      </p:sp>
      <p:sp>
        <p:nvSpPr>
          <p:cNvPr id="75780" name="Rectangle 2"/>
          <p:cNvSpPr>
            <a:spLocks noGrp="1" noChangeArrowheads="1"/>
          </p:cNvSpPr>
          <p:nvPr>
            <p:ph type="title"/>
          </p:nvPr>
        </p:nvSpPr>
        <p:spPr>
          <a:xfrm>
            <a:off x="1219200" y="1066800"/>
            <a:ext cx="7924800" cy="633413"/>
          </a:xfrm>
        </p:spPr>
        <p:txBody>
          <a:bodyPr/>
          <a:lstStyle/>
          <a:p>
            <a:pPr eaLnBrk="1" hangingPunct="1">
              <a:spcBef>
                <a:spcPts val="300"/>
              </a:spcBef>
            </a:pPr>
            <a:r>
              <a:rPr lang="zh-CN" altLang="en-US" smtClean="0">
                <a:ea typeface="宋体" panose="02010600030101010101" pitchFamily="2" charset="-122"/>
              </a:rPr>
              <a:t>状态图</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75781" name="Rectangle 3"/>
          <p:cNvSpPr>
            <a:spLocks noGrp="1" noChangeArrowheads="1"/>
          </p:cNvSpPr>
          <p:nvPr>
            <p:ph type="body" idx="1"/>
          </p:nvPr>
        </p:nvSpPr>
        <p:spPr>
          <a:xfrm>
            <a:off x="838200" y="1752600"/>
            <a:ext cx="8305800" cy="457200"/>
          </a:xfrm>
        </p:spPr>
        <p:txBody>
          <a:bodyPr/>
          <a:lstStyle/>
          <a:p>
            <a:pPr>
              <a:lnSpc>
                <a:spcPct val="90000"/>
              </a:lnSpc>
            </a:pPr>
            <a:r>
              <a:rPr lang="zh-CN" altLang="en-US" b="1" smtClean="0">
                <a:ea typeface="宋体" panose="02010600030101010101" pitchFamily="2" charset="-122"/>
              </a:rPr>
              <a:t>用例“键入密码”中</a:t>
            </a:r>
            <a:r>
              <a:rPr lang="zh-CN" altLang="en-US" b="1" smtClean="0">
                <a:solidFill>
                  <a:srgbClr val="C00000"/>
                </a:solidFill>
                <a:ea typeface="宋体" panose="02010600030101010101" pitchFamily="2" charset="-122"/>
              </a:rPr>
              <a:t>类</a:t>
            </a:r>
            <a:r>
              <a:rPr lang="en-US" altLang="zh-CN" b="1" smtClean="0">
                <a:solidFill>
                  <a:srgbClr val="C00000"/>
                </a:solidFill>
                <a:ea typeface="宋体" panose="02010600030101010101" pitchFamily="2" charset="-122"/>
              </a:rPr>
              <a:t>ControlPanel</a:t>
            </a:r>
            <a:r>
              <a:rPr lang="zh-CN" altLang="en-US" b="1" smtClean="0">
                <a:solidFill>
                  <a:srgbClr val="C00000"/>
                </a:solidFill>
                <a:ea typeface="宋体" panose="02010600030101010101" pitchFamily="2" charset="-122"/>
              </a:rPr>
              <a:t>对象实例</a:t>
            </a:r>
            <a:r>
              <a:rPr lang="zh-CN" altLang="en-US" b="1" smtClean="0">
                <a:ea typeface="宋体" panose="02010600030101010101" pitchFamily="2" charset="-122"/>
              </a:rPr>
              <a:t>的状态图</a:t>
            </a:r>
            <a:endParaRPr lang="en-US" altLang="zh-CN" sz="20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8" y="2262188"/>
            <a:ext cx="9144000" cy="459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9ED6B238-E26C-4D5C-8DA8-F6A51BFBDA3C}" type="slidenum">
              <a:rPr lang="en-US" altLang="zh-CN" sz="1000" smtClean="0"/>
              <a:pPr>
                <a:spcBef>
                  <a:spcPct val="0"/>
                </a:spcBef>
                <a:buClrTx/>
                <a:buSzTx/>
                <a:buFontTx/>
                <a:buNone/>
              </a:pPr>
              <a:t>54</a:t>
            </a:fld>
            <a:endParaRPr lang="en-US" altLang="zh-CN" sz="1000" smtClean="0"/>
          </a:p>
        </p:txBody>
      </p:sp>
      <p:sp>
        <p:nvSpPr>
          <p:cNvPr id="77828" name="Rectangle 2"/>
          <p:cNvSpPr>
            <a:spLocks noGrp="1" noChangeArrowheads="1"/>
          </p:cNvSpPr>
          <p:nvPr>
            <p:ph type="title"/>
          </p:nvPr>
        </p:nvSpPr>
        <p:spPr>
          <a:xfrm>
            <a:off x="1219200" y="1066800"/>
            <a:ext cx="7924800" cy="633413"/>
          </a:xfrm>
        </p:spPr>
        <p:txBody>
          <a:bodyPr/>
          <a:lstStyle/>
          <a:p>
            <a:pPr eaLnBrk="1" hangingPunct="1">
              <a:spcBef>
                <a:spcPts val="300"/>
              </a:spcBef>
            </a:pPr>
            <a:r>
              <a:rPr lang="zh-CN" altLang="en-US" smtClean="0">
                <a:ea typeface="宋体" panose="02010600030101010101" pitchFamily="2" charset="-122"/>
              </a:rPr>
              <a:t>顺序图</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77829" name="Rectangle 3"/>
          <p:cNvSpPr>
            <a:spLocks noGrp="1" noChangeArrowheads="1"/>
          </p:cNvSpPr>
          <p:nvPr>
            <p:ph type="body" idx="1"/>
          </p:nvPr>
        </p:nvSpPr>
        <p:spPr>
          <a:xfrm>
            <a:off x="838200" y="1752600"/>
            <a:ext cx="8305800" cy="457200"/>
          </a:xfrm>
        </p:spPr>
        <p:txBody>
          <a:bodyPr/>
          <a:lstStyle/>
          <a:p>
            <a:pPr marL="342900" lvl="1" indent="-342900">
              <a:lnSpc>
                <a:spcPct val="90000"/>
              </a:lnSpc>
              <a:buSzPct val="75000"/>
            </a:pPr>
            <a:r>
              <a:rPr lang="en-US" altLang="zh-CN" sz="2400" b="1" smtClean="0">
                <a:ea typeface="宋体" panose="02010600030101010101" pitchFamily="2" charset="-122"/>
              </a:rPr>
              <a:t>SafeHome</a:t>
            </a:r>
            <a:r>
              <a:rPr lang="zh-CN" altLang="en-US" sz="2400" b="1" smtClean="0">
                <a:ea typeface="宋体" panose="02010600030101010101" pitchFamily="2" charset="-122"/>
              </a:rPr>
              <a:t>安全功能的顺序图（部分）</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64E33734-FFCA-4881-8D62-0E3F168E210F}" type="slidenum">
              <a:rPr lang="en-US" altLang="zh-CN" sz="1000"/>
              <a:pPr algn="r" eaLnBrk="1" hangingPunct="1">
                <a:spcBef>
                  <a:spcPct val="0"/>
                </a:spcBef>
                <a:buClrTx/>
                <a:buSzTx/>
                <a:buFontTx/>
                <a:buNone/>
              </a:pPr>
              <a:t>55</a:t>
            </a:fld>
            <a:endParaRPr lang="en-US" altLang="zh-CN" sz="1000"/>
          </a:p>
        </p:txBody>
      </p:sp>
      <p:sp>
        <p:nvSpPr>
          <p:cNvPr id="79875" name="Rectangle 2"/>
          <p:cNvSpPr>
            <a:spLocks noGrp="1" noChangeArrowheads="1"/>
          </p:cNvSpPr>
          <p:nvPr>
            <p:ph type="title" idx="4294967295"/>
          </p:nvPr>
        </p:nvSpPr>
        <p:spPr>
          <a:xfrm>
            <a:off x="1219200" y="1066800"/>
            <a:ext cx="7924800" cy="633413"/>
          </a:xfrm>
        </p:spPr>
        <p:txBody>
          <a:bodyPr/>
          <a:lstStyle/>
          <a:p>
            <a:pPr eaLnBrk="1" hangingPunct="1"/>
            <a:r>
              <a:rPr lang="en-US" altLang="zh-CN" i="1" smtClean="0">
                <a:ea typeface="宋体" panose="02010600030101010101" pitchFamily="2" charset="-122"/>
              </a:rPr>
              <a:t>Flow-Oriented Modeling</a:t>
            </a:r>
          </a:p>
        </p:txBody>
      </p:sp>
      <p:sp>
        <p:nvSpPr>
          <p:cNvPr id="53252" name="Rectangle 3"/>
          <p:cNvSpPr>
            <a:spLocks noGrp="1" noChangeArrowheads="1"/>
          </p:cNvSpPr>
          <p:nvPr>
            <p:ph type="body" idx="4294967295"/>
          </p:nvPr>
        </p:nvSpPr>
        <p:spPr>
          <a:xfrm>
            <a:off x="1447800" y="1752600"/>
            <a:ext cx="7696200" cy="5105400"/>
          </a:xfrm>
        </p:spPr>
        <p:txBody>
          <a:bodyPr/>
          <a:lstStyle/>
          <a:p>
            <a:pPr eaLnBrk="1" hangingPunct="1">
              <a:defRPr/>
            </a:pPr>
            <a:r>
              <a:rPr lang="en-US" altLang="zh-CN" dirty="0" smtClean="0">
                <a:effectLst>
                  <a:outerShdw blurRad="38100" dist="38100" dir="2700000" algn="tl">
                    <a:srgbClr val="FFFFFF"/>
                  </a:outerShdw>
                </a:effectLst>
                <a:latin typeface="Palatino" pitchFamily="-128" charset="0"/>
                <a:ea typeface="宋体" panose="02010600030101010101" pitchFamily="2" charset="-122"/>
              </a:rPr>
              <a:t>An </a:t>
            </a:r>
            <a:r>
              <a:rPr lang="en-US" altLang="zh-CN" b="1" dirty="0">
                <a:solidFill>
                  <a:srgbClr val="FF0000"/>
                </a:solidFill>
                <a:effectLst>
                  <a:outerShdw blurRad="38100" dist="38100" dir="2700000" algn="tl">
                    <a:srgbClr val="FFFFFF"/>
                  </a:outerShdw>
                </a:effectLst>
                <a:latin typeface="Palatino" pitchFamily="-128" charset="0"/>
                <a:ea typeface="宋体" panose="02010600030101010101" pitchFamily="2" charset="-122"/>
              </a:rPr>
              <a:t>input-process-output</a:t>
            </a:r>
            <a:r>
              <a:rPr lang="en-US" altLang="zh-CN" dirty="0">
                <a:effectLst>
                  <a:outerShdw blurRad="38100" dist="38100" dir="2700000" algn="tl">
                    <a:srgbClr val="FFFFFF"/>
                  </a:outerShdw>
                </a:effectLst>
                <a:latin typeface="Palatino" pitchFamily="-128" charset="0"/>
                <a:ea typeface="宋体" panose="02010600030101010101" pitchFamily="2" charset="-122"/>
              </a:rPr>
              <a:t> view of a system</a:t>
            </a:r>
            <a:endParaRPr lang="en-US" altLang="zh-CN" dirty="0" smtClean="0">
              <a:effectLst>
                <a:outerShdw blurRad="38100" dist="38100" dir="2700000" algn="tl">
                  <a:srgbClr val="FFFFFF"/>
                </a:outerShdw>
              </a:effectLst>
              <a:latin typeface="Palatino" pitchFamily="-128" charset="0"/>
              <a:ea typeface="宋体" panose="02010600030101010101" pitchFamily="2" charset="-122"/>
            </a:endParaRPr>
          </a:p>
          <a:p>
            <a:pPr lvl="1" eaLnBrk="1" hangingPunct="1">
              <a:defRPr/>
            </a:pPr>
            <a:r>
              <a:rPr lang="en-US" altLang="zh-CN" dirty="0" smtClean="0">
                <a:effectLst>
                  <a:outerShdw blurRad="38100" dist="38100" dir="2700000" algn="tl">
                    <a:srgbClr val="FFFFFF"/>
                  </a:outerShdw>
                </a:effectLst>
                <a:latin typeface="Palatino" pitchFamily="-128" charset="0"/>
                <a:ea typeface="宋体" panose="02010600030101010101" pitchFamily="2" charset="-122"/>
              </a:rPr>
              <a:t>Represents how data objects are transformed at they move through the system</a:t>
            </a:r>
            <a:endParaRPr lang="en-US" altLang="zh-CN" sz="2400" dirty="0" smtClean="0">
              <a:effectLst>
                <a:outerShdw blurRad="38100" dist="38100" dir="2700000" algn="tl">
                  <a:srgbClr val="FFFFFF"/>
                </a:outerShdw>
              </a:effectLst>
              <a:latin typeface="Palatino" pitchFamily="-128" charset="0"/>
              <a:ea typeface="宋体" panose="02010600030101010101" pitchFamily="2" charset="-122"/>
            </a:endParaRPr>
          </a:p>
          <a:p>
            <a:pPr eaLnBrk="1" hangingPunct="1">
              <a:defRPr/>
            </a:pPr>
            <a:r>
              <a:rPr lang="en-US" altLang="zh-CN" dirty="0" smtClean="0">
                <a:effectLst>
                  <a:outerShdw blurRad="38100" dist="38100" dir="2700000" algn="tl">
                    <a:srgbClr val="FFFFFF"/>
                  </a:outerShdw>
                </a:effectLst>
                <a:latin typeface="Palatino" pitchFamily="-128" charset="0"/>
                <a:ea typeface="宋体" panose="02010600030101010101" pitchFamily="2" charset="-122"/>
              </a:rPr>
              <a:t>A hierarchical fashion</a:t>
            </a:r>
          </a:p>
          <a:p>
            <a:pPr lvl="1" eaLnBrk="1" hangingPunct="1">
              <a:spcBef>
                <a:spcPct val="0"/>
              </a:spcBef>
              <a:defRPr/>
            </a:pPr>
            <a:r>
              <a:rPr lang="en-US" altLang="zh-CN" b="1" dirty="0" smtClean="0">
                <a:solidFill>
                  <a:schemeClr val="folHlink"/>
                </a:solidFill>
                <a:latin typeface="Palatino" pitchFamily="-128" charset="0"/>
                <a:ea typeface="宋体" panose="02010600030101010101" pitchFamily="2" charset="-122"/>
              </a:rPr>
              <a:t>the first data flow model</a:t>
            </a:r>
            <a:r>
              <a:rPr lang="en-US" altLang="zh-CN" b="1" dirty="0" smtClean="0">
                <a:latin typeface="Palatino" pitchFamily="-128" charset="0"/>
                <a:ea typeface="宋体" panose="02010600030101010101" pitchFamily="2" charset="-122"/>
              </a:rPr>
              <a:t> </a:t>
            </a:r>
            <a:r>
              <a:rPr lang="en-US" altLang="zh-CN" dirty="0" smtClean="0">
                <a:latin typeface="Palatino" pitchFamily="-128" charset="0"/>
                <a:ea typeface="宋体" panose="02010600030101010101" pitchFamily="2" charset="-122"/>
              </a:rPr>
              <a:t>(a level 0 DFD or context diagram) represents the system as a whole.</a:t>
            </a:r>
          </a:p>
          <a:p>
            <a:pPr lvl="1" eaLnBrk="1" hangingPunct="1">
              <a:spcBef>
                <a:spcPct val="0"/>
              </a:spcBef>
              <a:defRPr/>
            </a:pPr>
            <a:r>
              <a:rPr lang="en-US" altLang="zh-CN" b="1" dirty="0" smtClean="0">
                <a:solidFill>
                  <a:schemeClr val="folHlink"/>
                </a:solidFill>
                <a:latin typeface="Palatino" pitchFamily="-128" charset="0"/>
                <a:ea typeface="宋体" panose="02010600030101010101" pitchFamily="2" charset="-122"/>
              </a:rPr>
              <a:t>subsequent data flow diagrams refine the context diagram</a:t>
            </a:r>
            <a:r>
              <a:rPr lang="en-US" altLang="zh-CN" b="1" dirty="0" smtClean="0">
                <a:latin typeface="Palatino" pitchFamily="-128" charset="0"/>
                <a:ea typeface="宋体" panose="02010600030101010101" pitchFamily="2" charset="-122"/>
              </a:rPr>
              <a:t> </a:t>
            </a:r>
            <a:r>
              <a:rPr lang="en-US" altLang="zh-CN" dirty="0" smtClean="0">
                <a:latin typeface="Palatino" pitchFamily="-128" charset="0"/>
                <a:ea typeface="宋体" panose="02010600030101010101" pitchFamily="2" charset="-122"/>
              </a:rPr>
              <a:t>providing increasing detail with each subsequent level.</a:t>
            </a:r>
          </a:p>
          <a:p>
            <a:pPr lvl="1" eaLnBrk="1" hangingPunct="1">
              <a:spcBef>
                <a:spcPct val="0"/>
              </a:spcBef>
              <a:defRPr/>
            </a:pPr>
            <a:r>
              <a:rPr lang="en-US" altLang="zh-CN" dirty="0" smtClean="0">
                <a:latin typeface="Palatino" pitchFamily="-128" charset="0"/>
                <a:ea typeface="宋体" panose="02010600030101010101" pitchFamily="2" charset="-122"/>
              </a:rPr>
              <a:t>Enable to </a:t>
            </a:r>
            <a:r>
              <a:rPr lang="en-US" altLang="zh-CN" b="1" dirty="0">
                <a:solidFill>
                  <a:srgbClr val="C00000"/>
                </a:solidFill>
                <a:latin typeface="Palatino" pitchFamily="-128" charset="0"/>
                <a:ea typeface="宋体" panose="02010600030101010101" pitchFamily="2" charset="-122"/>
              </a:rPr>
              <a:t>develop models of the </a:t>
            </a:r>
            <a:r>
              <a:rPr lang="en-US" altLang="zh-CN" b="1" dirty="0">
                <a:solidFill>
                  <a:srgbClr val="0000FF"/>
                </a:solidFill>
                <a:latin typeface="Palatino" pitchFamily="-128" charset="0"/>
                <a:ea typeface="宋体" panose="02010600030101010101" pitchFamily="2" charset="-122"/>
              </a:rPr>
              <a:t>information</a:t>
            </a:r>
            <a:r>
              <a:rPr lang="en-US" altLang="zh-CN" b="1" dirty="0">
                <a:solidFill>
                  <a:srgbClr val="C00000"/>
                </a:solidFill>
                <a:latin typeface="Palatino" pitchFamily="-128" charset="0"/>
                <a:ea typeface="宋体" panose="02010600030101010101" pitchFamily="2" charset="-122"/>
              </a:rPr>
              <a:t> domain </a:t>
            </a:r>
            <a:r>
              <a:rPr lang="en-US" altLang="zh-CN" b="1" dirty="0" smtClean="0">
                <a:solidFill>
                  <a:srgbClr val="C00000"/>
                </a:solidFill>
                <a:latin typeface="Palatino" pitchFamily="-128" charset="0"/>
                <a:ea typeface="宋体" panose="02010600030101010101" pitchFamily="2" charset="-122"/>
              </a:rPr>
              <a:t>and </a:t>
            </a:r>
            <a:r>
              <a:rPr lang="en-US" altLang="zh-CN" b="1" dirty="0" smtClean="0">
                <a:solidFill>
                  <a:srgbClr val="0000FF"/>
                </a:solidFill>
                <a:latin typeface="Palatino" pitchFamily="-128" charset="0"/>
                <a:ea typeface="宋体" panose="02010600030101010101" pitchFamily="2" charset="-122"/>
              </a:rPr>
              <a:t>functional</a:t>
            </a:r>
            <a:r>
              <a:rPr lang="en-US" altLang="zh-CN" b="1" dirty="0" smtClean="0">
                <a:solidFill>
                  <a:srgbClr val="C00000"/>
                </a:solidFill>
                <a:latin typeface="Palatino" pitchFamily="-128" charset="0"/>
                <a:ea typeface="宋体" panose="02010600030101010101" pitchFamily="2" charset="-122"/>
              </a:rPr>
              <a:t> domain</a:t>
            </a:r>
          </a:p>
        </p:txBody>
      </p:sp>
      <p:grpSp>
        <p:nvGrpSpPr>
          <p:cNvPr id="79877" name="组合 12"/>
          <p:cNvGrpSpPr>
            <a:grpSpLocks/>
          </p:cNvGrpSpPr>
          <p:nvPr/>
        </p:nvGrpSpPr>
        <p:grpSpPr bwMode="auto">
          <a:xfrm>
            <a:off x="2362200" y="5257800"/>
            <a:ext cx="6451600" cy="1447800"/>
            <a:chOff x="1600200" y="3321844"/>
            <a:chExt cx="6451600" cy="1447800"/>
          </a:xfrm>
        </p:grpSpPr>
        <p:sp>
          <p:nvSpPr>
            <p:cNvPr id="79878" name="AutoShape 5"/>
            <p:cNvSpPr>
              <a:spLocks noChangeArrowheads="1"/>
            </p:cNvSpPr>
            <p:nvPr/>
          </p:nvSpPr>
          <p:spPr bwMode="auto">
            <a:xfrm>
              <a:off x="2692307" y="3688557"/>
              <a:ext cx="1282700" cy="619125"/>
            </a:xfrm>
            <a:prstGeom prst="rightArrow">
              <a:avLst>
                <a:gd name="adj1" fmla="val 50000"/>
                <a:gd name="adj2" fmla="val 103599"/>
              </a:avLst>
            </a:prstGeom>
            <a:solidFill>
              <a:schemeClr val="hlink"/>
            </a:solidFill>
            <a:ln w="25400">
              <a:solidFill>
                <a:schemeClr val="bg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79879" name="AutoShape 6"/>
            <p:cNvSpPr>
              <a:spLocks noChangeArrowheads="1"/>
            </p:cNvSpPr>
            <p:nvPr/>
          </p:nvSpPr>
          <p:spPr bwMode="auto">
            <a:xfrm>
              <a:off x="5729194" y="3679032"/>
              <a:ext cx="1282700" cy="619125"/>
            </a:xfrm>
            <a:prstGeom prst="rightArrow">
              <a:avLst>
                <a:gd name="adj1" fmla="val 50000"/>
                <a:gd name="adj2" fmla="val 103599"/>
              </a:avLst>
            </a:prstGeom>
            <a:solidFill>
              <a:schemeClr val="hlink"/>
            </a:solidFill>
            <a:ln w="25400">
              <a:solidFill>
                <a:schemeClr val="bg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16" name="Rectangle 8"/>
            <p:cNvSpPr>
              <a:spLocks noChangeArrowheads="1"/>
            </p:cNvSpPr>
            <p:nvPr/>
          </p:nvSpPr>
          <p:spPr bwMode="auto">
            <a:xfrm>
              <a:off x="2716213" y="3777457"/>
              <a:ext cx="801687" cy="393700"/>
            </a:xfrm>
            <a:prstGeom prst="rect">
              <a:avLst/>
            </a:prstGeom>
            <a:noFill/>
            <a:ln w="25400">
              <a:noFill/>
              <a:miter lim="800000"/>
              <a:headEnd/>
              <a:tailEnd/>
            </a:ln>
            <a:effectLst/>
          </p:spPr>
          <p:txBody>
            <a:bodyPr wrap="none" lIns="90487" tIns="44450" rIns="90487" bIns="44450">
              <a:spAutoFit/>
            </a:bodyPr>
            <a:lstStyle/>
            <a:p>
              <a:pPr>
                <a:defRPr/>
              </a:pPr>
              <a:r>
                <a:rPr lang="en-US" altLang="zh-CN" sz="2000" b="1">
                  <a:effectLst>
                    <a:outerShdw blurRad="38100" dist="38100" dir="2700000" algn="tl">
                      <a:srgbClr val="FFFFFF"/>
                    </a:outerShdw>
                  </a:effectLst>
                  <a:latin typeface="Arial" charset="0"/>
                  <a:ea typeface="ＭＳ Ｐゴシック" pitchFamily="-128" charset="-128"/>
                </a:rPr>
                <a:t>input</a:t>
              </a:r>
            </a:p>
          </p:txBody>
        </p:sp>
        <p:sp>
          <p:nvSpPr>
            <p:cNvPr id="17" name="Rectangle 9"/>
            <p:cNvSpPr>
              <a:spLocks noChangeArrowheads="1"/>
            </p:cNvSpPr>
            <p:nvPr/>
          </p:nvSpPr>
          <p:spPr bwMode="auto">
            <a:xfrm>
              <a:off x="5727700" y="3739357"/>
              <a:ext cx="971550" cy="393700"/>
            </a:xfrm>
            <a:prstGeom prst="rect">
              <a:avLst/>
            </a:prstGeom>
            <a:noFill/>
            <a:ln w="25400">
              <a:noFill/>
              <a:miter lim="800000"/>
              <a:headEnd/>
              <a:tailEnd/>
            </a:ln>
            <a:effectLst/>
          </p:spPr>
          <p:txBody>
            <a:bodyPr wrap="none" lIns="90487" tIns="44450" rIns="90487" bIns="44450">
              <a:spAutoFit/>
            </a:bodyPr>
            <a:lstStyle/>
            <a:p>
              <a:pPr>
                <a:defRPr/>
              </a:pPr>
              <a:r>
                <a:rPr lang="en-US" altLang="zh-CN" sz="2000" b="1" dirty="0">
                  <a:effectLst>
                    <a:outerShdw blurRad="38100" dist="38100" dir="2700000" algn="tl">
                      <a:srgbClr val="FFFFFF"/>
                    </a:outerShdw>
                  </a:effectLst>
                  <a:latin typeface="Arial" charset="0"/>
                  <a:ea typeface="ＭＳ Ｐゴシック" pitchFamily="-128" charset="-128"/>
                </a:rPr>
                <a:t>output</a:t>
              </a:r>
            </a:p>
          </p:txBody>
        </p:sp>
        <p:sp>
          <p:nvSpPr>
            <p:cNvPr id="79882" name="Oval 29"/>
            <p:cNvSpPr>
              <a:spLocks noChangeArrowheads="1"/>
            </p:cNvSpPr>
            <p:nvPr/>
          </p:nvSpPr>
          <p:spPr bwMode="auto">
            <a:xfrm>
              <a:off x="4079782" y="3321844"/>
              <a:ext cx="1447800" cy="1447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19" name="Rectangle 7"/>
            <p:cNvSpPr>
              <a:spLocks noChangeArrowheads="1"/>
            </p:cNvSpPr>
            <p:nvPr/>
          </p:nvSpPr>
          <p:spPr bwMode="auto">
            <a:xfrm>
              <a:off x="4127500" y="3675857"/>
              <a:ext cx="1338263" cy="774700"/>
            </a:xfrm>
            <a:prstGeom prst="rect">
              <a:avLst/>
            </a:prstGeom>
            <a:noFill/>
            <a:ln w="25400">
              <a:noFill/>
              <a:miter lim="800000"/>
              <a:headEnd/>
              <a:tailEnd/>
            </a:ln>
            <a:effectLst/>
          </p:spPr>
          <p:txBody>
            <a:bodyPr wrap="none" lIns="90487" tIns="44450" rIns="90487" bIns="44450">
              <a:spAutoFit/>
            </a:bodyPr>
            <a:lstStyle/>
            <a:p>
              <a:pPr algn="ctr">
                <a:lnSpc>
                  <a:spcPct val="75000"/>
                </a:lnSpc>
                <a:defRPr/>
              </a:pPr>
              <a:r>
                <a:rPr lang="en-US" altLang="zh-CN" sz="2000" b="1" dirty="0">
                  <a:effectLst>
                    <a:outerShdw blurRad="38100" dist="38100" dir="2700000" algn="tl">
                      <a:srgbClr val="FFFFFF"/>
                    </a:outerShdw>
                  </a:effectLst>
                  <a:latin typeface="Arial" charset="0"/>
                  <a:ea typeface="ＭＳ Ｐゴシック" pitchFamily="-128" charset="-128"/>
                </a:rPr>
                <a:t>computer</a:t>
              </a:r>
            </a:p>
            <a:p>
              <a:pPr algn="ctr">
                <a:lnSpc>
                  <a:spcPct val="75000"/>
                </a:lnSpc>
                <a:defRPr/>
              </a:pPr>
              <a:r>
                <a:rPr lang="en-US" altLang="zh-CN" sz="2000" b="1" dirty="0">
                  <a:effectLst>
                    <a:outerShdw blurRad="38100" dist="38100" dir="2700000" algn="tl">
                      <a:srgbClr val="FFFFFF"/>
                    </a:outerShdw>
                  </a:effectLst>
                  <a:latin typeface="Arial" charset="0"/>
                  <a:ea typeface="ＭＳ Ｐゴシック" pitchFamily="-128" charset="-128"/>
                </a:rPr>
                <a:t>based</a:t>
              </a:r>
            </a:p>
            <a:p>
              <a:pPr algn="ctr">
                <a:lnSpc>
                  <a:spcPct val="75000"/>
                </a:lnSpc>
                <a:defRPr/>
              </a:pPr>
              <a:r>
                <a:rPr lang="en-US" altLang="zh-CN" sz="2000" b="1" dirty="0">
                  <a:effectLst>
                    <a:outerShdw blurRad="38100" dist="38100" dir="2700000" algn="tl">
                      <a:srgbClr val="FFFFFF"/>
                    </a:outerShdw>
                  </a:effectLst>
                  <a:latin typeface="Arial" charset="0"/>
                  <a:ea typeface="ＭＳ Ｐゴシック" pitchFamily="-128" charset="-128"/>
                </a:rPr>
                <a:t>system</a:t>
              </a:r>
            </a:p>
          </p:txBody>
        </p:sp>
        <p:sp>
          <p:nvSpPr>
            <p:cNvPr id="79884" name="Rectangle 3"/>
            <p:cNvSpPr>
              <a:spLocks noChangeArrowheads="1"/>
            </p:cNvSpPr>
            <p:nvPr/>
          </p:nvSpPr>
          <p:spPr bwMode="auto">
            <a:xfrm>
              <a:off x="1600200" y="3521075"/>
              <a:ext cx="965200" cy="898525"/>
            </a:xfrm>
            <a:prstGeom prst="rect">
              <a:avLst/>
            </a:prstGeom>
            <a:solidFill>
              <a:schemeClr val="folHlink"/>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79885" name="Rectangle 3"/>
            <p:cNvSpPr>
              <a:spLocks noChangeArrowheads="1"/>
            </p:cNvSpPr>
            <p:nvPr/>
          </p:nvSpPr>
          <p:spPr bwMode="auto">
            <a:xfrm>
              <a:off x="7086600" y="3521075"/>
              <a:ext cx="965200" cy="898525"/>
            </a:xfrm>
            <a:prstGeom prst="rect">
              <a:avLst/>
            </a:prstGeom>
            <a:solidFill>
              <a:schemeClr val="folHlink"/>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33D79D20-CD51-4051-81B1-A4AF421E201F}" type="slidenum">
              <a:rPr lang="en-US" altLang="zh-CN" sz="1000"/>
              <a:pPr algn="r" eaLnBrk="1" hangingPunct="1">
                <a:spcBef>
                  <a:spcPct val="0"/>
                </a:spcBef>
                <a:buClrTx/>
                <a:buSzTx/>
                <a:buFontTx/>
                <a:buNone/>
              </a:pPr>
              <a:t>56</a:t>
            </a:fld>
            <a:endParaRPr lang="en-US" altLang="zh-CN" sz="1000"/>
          </a:p>
        </p:txBody>
      </p:sp>
      <p:sp>
        <p:nvSpPr>
          <p:cNvPr id="81923" name="Rectangle 2"/>
          <p:cNvSpPr>
            <a:spLocks noGrp="1" noChangeArrowheads="1"/>
          </p:cNvSpPr>
          <p:nvPr>
            <p:ph type="title" idx="4294967295"/>
          </p:nvPr>
        </p:nvSpPr>
        <p:spPr>
          <a:xfrm>
            <a:off x="1219200" y="1066800"/>
            <a:ext cx="7924800" cy="633413"/>
          </a:xfrm>
        </p:spPr>
        <p:txBody>
          <a:bodyPr/>
          <a:lstStyle/>
          <a:p>
            <a:pPr eaLnBrk="1" hangingPunct="1"/>
            <a:r>
              <a:rPr lang="en-US" altLang="zh-CN" smtClean="0">
                <a:ea typeface="宋体" panose="02010600030101010101" pitchFamily="2" charset="-122"/>
              </a:rPr>
              <a:t>DFD</a:t>
            </a:r>
            <a:r>
              <a:rPr lang="zh-CN" altLang="en-US" smtClean="0">
                <a:ea typeface="宋体" panose="02010600030101010101" pitchFamily="2" charset="-122"/>
              </a:rPr>
              <a:t>建模符号</a:t>
            </a:r>
            <a:endParaRPr lang="en-US" altLang="zh-CN" smtClean="0">
              <a:ea typeface="宋体" panose="02010600030101010101" pitchFamily="2" charset="-122"/>
            </a:endParaRPr>
          </a:p>
        </p:txBody>
      </p:sp>
      <p:sp>
        <p:nvSpPr>
          <p:cNvPr id="53252" name="Rectangle 3"/>
          <p:cNvSpPr>
            <a:spLocks noGrp="1" noChangeArrowheads="1"/>
          </p:cNvSpPr>
          <p:nvPr>
            <p:ph type="body" idx="4294967295"/>
          </p:nvPr>
        </p:nvSpPr>
        <p:spPr>
          <a:xfrm>
            <a:off x="914400" y="1752600"/>
            <a:ext cx="8229600" cy="3124200"/>
          </a:xfrm>
        </p:spPr>
        <p:txBody>
          <a:bodyPr/>
          <a:lstStyle/>
          <a:p>
            <a:pPr eaLnBrk="1" hangingPunct="1">
              <a:defRPr/>
            </a:pPr>
            <a:r>
              <a:rPr lang="zh-CN" altLang="en-US" b="1" dirty="0" smtClean="0">
                <a:solidFill>
                  <a:srgbClr val="C00000"/>
                </a:solidFill>
                <a:latin typeface="Palatino" pitchFamily="-128" charset="0"/>
                <a:ea typeface="宋体" panose="02010600030101010101" pitchFamily="2" charset="-122"/>
              </a:rPr>
              <a:t>外部实体</a:t>
            </a:r>
            <a:r>
              <a:rPr lang="zh-CN" altLang="en-US" b="1" dirty="0" smtClean="0">
                <a:effectLst>
                  <a:outerShdw blurRad="38100" dist="38100" dir="2700000" algn="tl">
                    <a:srgbClr val="FFFFFF"/>
                  </a:outerShdw>
                </a:effectLst>
                <a:latin typeface="Arial" charset="0"/>
                <a:ea typeface="ＭＳ Ｐゴシック" pitchFamily="-128" charset="-128"/>
              </a:rPr>
              <a:t>（</a:t>
            </a:r>
            <a:r>
              <a:rPr lang="en-US" altLang="zh-CN" b="1" dirty="0" smtClean="0">
                <a:effectLst>
                  <a:outerShdw blurRad="38100" dist="38100" dir="2700000" algn="tl">
                    <a:srgbClr val="FFFFFF"/>
                  </a:outerShdw>
                </a:effectLst>
                <a:latin typeface="Arial" charset="0"/>
                <a:ea typeface="ＭＳ Ｐゴシック" pitchFamily="-128" charset="-128"/>
              </a:rPr>
              <a:t>external entity</a:t>
            </a:r>
            <a:r>
              <a:rPr lang="zh-CN" altLang="en-US" b="1" dirty="0" smtClean="0">
                <a:effectLst>
                  <a:outerShdw blurRad="38100" dist="38100" dir="2700000" algn="tl">
                    <a:srgbClr val="FFFFFF"/>
                  </a:outerShdw>
                </a:effectLst>
                <a:latin typeface="Arial" charset="0"/>
                <a:ea typeface="ＭＳ Ｐゴシック" pitchFamily="-128" charset="-128"/>
              </a:rPr>
              <a:t>）</a:t>
            </a:r>
            <a:endParaRPr lang="en-US" altLang="zh-CN" b="1" dirty="0" smtClean="0">
              <a:solidFill>
                <a:srgbClr val="C00000"/>
              </a:solidFill>
              <a:latin typeface="Palatino" pitchFamily="-128" charset="0"/>
              <a:ea typeface="宋体" panose="02010600030101010101" pitchFamily="2" charset="-122"/>
            </a:endParaRPr>
          </a:p>
          <a:p>
            <a:pPr lvl="1" eaLnBrk="1" hangingPunct="1">
              <a:defRPr/>
            </a:pPr>
            <a:r>
              <a:rPr lang="en-US" altLang="zh-CN" i="1" dirty="0">
                <a:latin typeface="Palatino" pitchFamily="-128" charset="0"/>
                <a:ea typeface="ＭＳ Ｐゴシック" pitchFamily="-128" charset="-128"/>
              </a:rPr>
              <a:t>A producer or consumer of data</a:t>
            </a:r>
          </a:p>
          <a:p>
            <a:pPr lvl="1">
              <a:defRPr/>
            </a:pPr>
            <a:r>
              <a:rPr lang="en-US" altLang="zh-CN" i="1" dirty="0" smtClean="0">
                <a:solidFill>
                  <a:schemeClr val="folHlink"/>
                </a:solidFill>
                <a:latin typeface="Palatino" pitchFamily="-128" charset="0"/>
                <a:ea typeface="ＭＳ Ｐゴシック" pitchFamily="-128" charset="-128"/>
              </a:rPr>
              <a:t>Data </a:t>
            </a:r>
            <a:r>
              <a:rPr lang="en-US" altLang="zh-CN" i="1" dirty="0">
                <a:solidFill>
                  <a:schemeClr val="folHlink"/>
                </a:solidFill>
                <a:latin typeface="Palatino" pitchFamily="-128" charset="0"/>
                <a:ea typeface="ＭＳ Ｐゴシック" pitchFamily="-128" charset="-128"/>
              </a:rPr>
              <a:t>must always originate </a:t>
            </a:r>
            <a:r>
              <a:rPr lang="en-US" altLang="zh-CN" i="1" dirty="0" smtClean="0">
                <a:solidFill>
                  <a:schemeClr val="folHlink"/>
                </a:solidFill>
                <a:latin typeface="Palatino" pitchFamily="-128" charset="0"/>
                <a:ea typeface="ＭＳ Ｐゴシック" pitchFamily="-128" charset="-128"/>
              </a:rPr>
              <a:t>somewhere and </a:t>
            </a:r>
            <a:r>
              <a:rPr lang="en-US" altLang="zh-CN" i="1" dirty="0">
                <a:solidFill>
                  <a:schemeClr val="folHlink"/>
                </a:solidFill>
                <a:latin typeface="Palatino" pitchFamily="-128" charset="0"/>
                <a:ea typeface="ＭＳ Ｐゴシック" pitchFamily="-128" charset="-128"/>
              </a:rPr>
              <a:t>must always be sent to </a:t>
            </a:r>
            <a:r>
              <a:rPr lang="en-US" altLang="zh-CN" i="1" dirty="0" smtClean="0">
                <a:solidFill>
                  <a:schemeClr val="folHlink"/>
                </a:solidFill>
                <a:latin typeface="Palatino" pitchFamily="-128" charset="0"/>
                <a:ea typeface="ＭＳ Ｐゴシック" pitchFamily="-128" charset="-128"/>
              </a:rPr>
              <a:t>something</a:t>
            </a:r>
            <a:r>
              <a:rPr lang="zh-CN" altLang="en-US" i="1" dirty="0" smtClean="0">
                <a:solidFill>
                  <a:schemeClr val="folHlink"/>
                </a:solidFill>
                <a:latin typeface="Palatino" pitchFamily="-128" charset="0"/>
                <a:ea typeface="ＭＳ Ｐゴシック" pitchFamily="-128" charset="-128"/>
              </a:rPr>
              <a:t>（</a:t>
            </a:r>
            <a:r>
              <a:rPr lang="en-US" altLang="zh-CN" i="1" dirty="0" smtClean="0">
                <a:solidFill>
                  <a:schemeClr val="folHlink"/>
                </a:solidFill>
                <a:latin typeface="Palatino" pitchFamily="-128" charset="0"/>
                <a:ea typeface="ＭＳ Ｐゴシック" pitchFamily="-128" charset="-128"/>
              </a:rPr>
              <a:t>role of user, device or computer-based </a:t>
            </a:r>
            <a:r>
              <a:rPr lang="en-US" altLang="zh-CN" i="1" dirty="0">
                <a:solidFill>
                  <a:schemeClr val="folHlink"/>
                </a:solidFill>
                <a:latin typeface="Palatino" pitchFamily="-128" charset="0"/>
                <a:ea typeface="ＭＳ Ｐゴシック" pitchFamily="-128" charset="-128"/>
              </a:rPr>
              <a:t>system</a:t>
            </a:r>
            <a:r>
              <a:rPr lang="zh-CN" altLang="en-US" i="1" dirty="0" smtClean="0">
                <a:solidFill>
                  <a:schemeClr val="folHlink"/>
                </a:solidFill>
                <a:latin typeface="Palatino" pitchFamily="-128" charset="0"/>
                <a:ea typeface="ＭＳ Ｐゴシック" pitchFamily="-128" charset="-128"/>
              </a:rPr>
              <a:t>）</a:t>
            </a:r>
            <a:endParaRPr lang="en-US" altLang="zh-CN" b="1" dirty="0">
              <a:solidFill>
                <a:srgbClr val="C00000"/>
              </a:solidFill>
              <a:latin typeface="Palatino" pitchFamily="-128" charset="0"/>
              <a:ea typeface="宋体" panose="02010600030101010101" pitchFamily="2" charset="-122"/>
            </a:endParaRPr>
          </a:p>
          <a:p>
            <a:pPr>
              <a:lnSpc>
                <a:spcPct val="85000"/>
              </a:lnSpc>
              <a:defRPr/>
            </a:pPr>
            <a:r>
              <a:rPr lang="zh-CN" altLang="en-US" b="1" dirty="0" smtClean="0">
                <a:solidFill>
                  <a:srgbClr val="C00000"/>
                </a:solidFill>
                <a:latin typeface="Palatino" pitchFamily="-128" charset="0"/>
                <a:ea typeface="宋体" panose="02010600030101010101" pitchFamily="2" charset="-122"/>
              </a:rPr>
              <a:t>处理</a:t>
            </a:r>
            <a:r>
              <a:rPr lang="zh-CN" altLang="en-US" b="1" dirty="0" smtClean="0">
                <a:effectLst>
                  <a:outerShdw blurRad="38100" dist="38100" dir="2700000" algn="tl">
                    <a:srgbClr val="FFFFFF"/>
                  </a:outerShdw>
                </a:effectLst>
                <a:latin typeface="Arial" charset="0"/>
                <a:ea typeface="ＭＳ Ｐゴシック" pitchFamily="-128" charset="-128"/>
              </a:rPr>
              <a:t>（</a:t>
            </a:r>
            <a:r>
              <a:rPr lang="en-US" altLang="zh-CN" b="1" dirty="0" smtClean="0">
                <a:effectLst>
                  <a:outerShdw blurRad="38100" dist="38100" dir="2700000" algn="tl">
                    <a:srgbClr val="FFFFFF"/>
                  </a:outerShdw>
                </a:effectLst>
                <a:latin typeface="Arial" charset="0"/>
                <a:ea typeface="ＭＳ Ｐゴシック" pitchFamily="-128" charset="-128"/>
              </a:rPr>
              <a:t>process</a:t>
            </a:r>
            <a:r>
              <a:rPr lang="zh-CN" altLang="en-US" b="1" dirty="0" smtClean="0">
                <a:effectLst>
                  <a:outerShdw blurRad="38100" dist="38100" dir="2700000" algn="tl">
                    <a:srgbClr val="FFFFFF"/>
                  </a:outerShdw>
                </a:effectLst>
                <a:latin typeface="Arial" charset="0"/>
                <a:ea typeface="ＭＳ Ｐゴシック" pitchFamily="-128" charset="-128"/>
              </a:rPr>
              <a:t>）</a:t>
            </a:r>
            <a:endParaRPr lang="en-US" altLang="zh-CN" b="1" dirty="0" smtClean="0">
              <a:solidFill>
                <a:srgbClr val="C00000"/>
              </a:solidFill>
              <a:latin typeface="Palatino" pitchFamily="-128" charset="0"/>
              <a:ea typeface="宋体" panose="02010600030101010101" pitchFamily="2" charset="-122"/>
            </a:endParaRPr>
          </a:p>
          <a:p>
            <a:pPr lvl="1">
              <a:lnSpc>
                <a:spcPct val="85000"/>
              </a:lnSpc>
              <a:defRPr/>
            </a:pPr>
            <a:r>
              <a:rPr lang="en-US" altLang="zh-CN" i="1" dirty="0">
                <a:latin typeface="Palatino" pitchFamily="-128" charset="0"/>
                <a:ea typeface="ＭＳ Ｐゴシック" pitchFamily="-128" charset="-128"/>
              </a:rPr>
              <a:t>A data transformer (changes input to output)</a:t>
            </a:r>
          </a:p>
          <a:p>
            <a:pPr lvl="1">
              <a:defRPr/>
            </a:pPr>
            <a:r>
              <a:rPr lang="en-US" altLang="zh-CN" i="1" dirty="0" smtClean="0">
                <a:solidFill>
                  <a:schemeClr val="folHlink"/>
                </a:solidFill>
                <a:latin typeface="Palatino" pitchFamily="-128" charset="0"/>
                <a:ea typeface="ＭＳ Ｐゴシック" pitchFamily="-128" charset="-128"/>
              </a:rPr>
              <a:t>Data </a:t>
            </a:r>
            <a:r>
              <a:rPr lang="en-US" altLang="zh-CN" i="1" dirty="0">
                <a:solidFill>
                  <a:schemeClr val="folHlink"/>
                </a:solidFill>
                <a:latin typeface="Palatino" pitchFamily="-128" charset="0"/>
                <a:ea typeface="ＭＳ Ｐゴシック" pitchFamily="-128" charset="-128"/>
              </a:rPr>
              <a:t>must always be processed in </a:t>
            </a:r>
            <a:r>
              <a:rPr lang="en-US" altLang="zh-CN" i="1" dirty="0" smtClean="0">
                <a:solidFill>
                  <a:schemeClr val="folHlink"/>
                </a:solidFill>
                <a:latin typeface="Palatino" pitchFamily="-128" charset="0"/>
                <a:ea typeface="ＭＳ Ｐゴシック" pitchFamily="-128" charset="-128"/>
              </a:rPr>
              <a:t>some way </a:t>
            </a:r>
            <a:r>
              <a:rPr lang="en-US" altLang="zh-CN" i="1" dirty="0">
                <a:solidFill>
                  <a:schemeClr val="folHlink"/>
                </a:solidFill>
                <a:latin typeface="Palatino" pitchFamily="-128" charset="0"/>
                <a:ea typeface="ＭＳ Ｐゴシック" pitchFamily="-128" charset="-128"/>
              </a:rPr>
              <a:t>to achieve system </a:t>
            </a:r>
            <a:r>
              <a:rPr lang="en-US" altLang="zh-CN" i="1" dirty="0" smtClean="0">
                <a:solidFill>
                  <a:schemeClr val="folHlink"/>
                </a:solidFill>
                <a:latin typeface="Palatino" pitchFamily="-128" charset="0"/>
                <a:ea typeface="ＭＳ Ｐゴシック" pitchFamily="-128" charset="-128"/>
              </a:rPr>
              <a:t>function</a:t>
            </a:r>
            <a:r>
              <a:rPr lang="zh-CN" altLang="en-US" i="1" dirty="0" smtClean="0">
                <a:solidFill>
                  <a:schemeClr val="folHlink"/>
                </a:solidFill>
                <a:latin typeface="Palatino" pitchFamily="-128" charset="0"/>
                <a:ea typeface="ＭＳ Ｐゴシック" pitchFamily="-128" charset="-128"/>
              </a:rPr>
              <a:t>（</a:t>
            </a:r>
            <a:r>
              <a:rPr lang="en-US" altLang="zh-CN" i="1" dirty="0" smtClean="0">
                <a:solidFill>
                  <a:srgbClr val="C00000"/>
                </a:solidFill>
                <a:latin typeface="Palatino" pitchFamily="-128" charset="0"/>
                <a:ea typeface="ＭＳ Ｐゴシック" pitchFamily="-128" charset="-128"/>
              </a:rPr>
              <a:t>compute </a:t>
            </a:r>
            <a:r>
              <a:rPr lang="en-US" altLang="zh-CN" i="1" dirty="0">
                <a:solidFill>
                  <a:srgbClr val="C00000"/>
                </a:solidFill>
                <a:latin typeface="Palatino" pitchFamily="-128" charset="0"/>
                <a:ea typeface="ＭＳ Ｐゴシック" pitchFamily="-128" charset="-128"/>
              </a:rPr>
              <a:t>taxes, determine area</a:t>
            </a:r>
            <a:r>
              <a:rPr lang="en-US" altLang="zh-CN" i="1" dirty="0" smtClean="0">
                <a:solidFill>
                  <a:srgbClr val="C00000"/>
                </a:solidFill>
                <a:latin typeface="Palatino" pitchFamily="-128" charset="0"/>
                <a:ea typeface="ＭＳ Ｐゴシック" pitchFamily="-128" charset="-128"/>
              </a:rPr>
              <a:t>, format </a:t>
            </a:r>
            <a:r>
              <a:rPr lang="en-US" altLang="zh-CN" i="1" dirty="0">
                <a:solidFill>
                  <a:srgbClr val="C00000"/>
                </a:solidFill>
                <a:latin typeface="Palatino" pitchFamily="-128" charset="0"/>
                <a:ea typeface="ＭＳ Ｐゴシック" pitchFamily="-128" charset="-128"/>
              </a:rPr>
              <a:t>report, display </a:t>
            </a:r>
            <a:r>
              <a:rPr lang="en-US" altLang="zh-CN" i="1" dirty="0" smtClean="0">
                <a:solidFill>
                  <a:srgbClr val="C00000"/>
                </a:solidFill>
                <a:latin typeface="Palatino" pitchFamily="-128" charset="0"/>
                <a:ea typeface="ＭＳ Ｐゴシック" pitchFamily="-128" charset="-128"/>
              </a:rPr>
              <a:t>graph</a:t>
            </a:r>
            <a:r>
              <a:rPr lang="zh-CN" altLang="en-US" i="1" dirty="0" smtClean="0">
                <a:solidFill>
                  <a:srgbClr val="C00000"/>
                </a:solidFill>
                <a:latin typeface="Palatino" pitchFamily="-128" charset="0"/>
                <a:ea typeface="ＭＳ Ｐゴシック" pitchFamily="-128" charset="-128"/>
              </a:rPr>
              <a:t>）</a:t>
            </a:r>
            <a:r>
              <a:rPr lang="en-US" altLang="zh-CN" i="1" dirty="0" smtClean="0">
                <a:solidFill>
                  <a:srgbClr val="C00000"/>
                </a:solidFill>
                <a:latin typeface="Palatino" pitchFamily="-128" charset="0"/>
                <a:ea typeface="ＭＳ Ｐゴシック" pitchFamily="-128" charset="-128"/>
              </a:rPr>
              <a:t> </a:t>
            </a:r>
            <a:endParaRPr lang="en-US" altLang="zh-CN" i="1" dirty="0">
              <a:solidFill>
                <a:srgbClr val="C00000"/>
              </a:solidFill>
              <a:latin typeface="Palatino" pitchFamily="-128" charset="0"/>
              <a:ea typeface="ＭＳ Ｐゴシック" pitchFamily="-128" charset="-128"/>
            </a:endParaRPr>
          </a:p>
        </p:txBody>
      </p:sp>
      <p:pic>
        <p:nvPicPr>
          <p:cNvPr id="8192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613275"/>
            <a:ext cx="38100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26" name="Object 6"/>
          <p:cNvGraphicFramePr>
            <a:graphicFrameLocks noChangeAspect="1"/>
          </p:cNvGraphicFramePr>
          <p:nvPr/>
        </p:nvGraphicFramePr>
        <p:xfrm>
          <a:off x="146050" y="1752600"/>
          <a:ext cx="692150" cy="4949825"/>
        </p:xfrm>
        <a:graphic>
          <a:graphicData uri="http://schemas.openxmlformats.org/presentationml/2006/ole">
            <mc:AlternateContent xmlns:mc="http://schemas.openxmlformats.org/markup-compatibility/2006">
              <mc:Choice xmlns:v="urn:schemas-microsoft-com:vml" Requires="v">
                <p:oleObj spid="_x0000_s82096" name="Picture" r:id="rId4" imgW="667923" imgH="4759140" progId="Word.Picture.8">
                  <p:embed/>
                </p:oleObj>
              </mc:Choice>
              <mc:Fallback>
                <p:oleObj name="Picture" r:id="rId4" imgW="667923" imgH="4759140" progId="Word.Picture.8">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50" y="1752600"/>
                        <a:ext cx="692150"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3"/>
          <p:cNvSpPr txBox="1">
            <a:spLocks noChangeArrowheads="1"/>
          </p:cNvSpPr>
          <p:nvPr/>
        </p:nvSpPr>
        <p:spPr bwMode="auto">
          <a:xfrm>
            <a:off x="914400" y="4876800"/>
            <a:ext cx="48006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defRPr/>
            </a:pPr>
            <a:r>
              <a:rPr lang="zh-CN" altLang="en-US" b="1" kern="0" dirty="0" smtClean="0">
                <a:solidFill>
                  <a:srgbClr val="C00000"/>
                </a:solidFill>
                <a:latin typeface="Palatino" pitchFamily="-128" charset="0"/>
                <a:ea typeface="宋体" panose="02010600030101010101" pitchFamily="2" charset="-122"/>
              </a:rPr>
              <a:t>数据流</a:t>
            </a:r>
            <a:r>
              <a:rPr lang="zh-CN" altLang="en-US" b="1" kern="0" dirty="0" smtClean="0">
                <a:effectLst>
                  <a:outerShdw blurRad="38100" dist="38100" dir="2700000" algn="tl">
                    <a:srgbClr val="FFFFFF"/>
                  </a:outerShdw>
                </a:effectLst>
                <a:latin typeface="Arial" charset="0"/>
                <a:ea typeface="ＭＳ Ｐゴシック" pitchFamily="-128" charset="-128"/>
              </a:rPr>
              <a:t>（</a:t>
            </a:r>
            <a:r>
              <a:rPr lang="en-US" altLang="zh-CN" b="1" kern="0" dirty="0" smtClean="0">
                <a:effectLst>
                  <a:outerShdw blurRad="38100" dist="38100" dir="2700000" algn="tl">
                    <a:srgbClr val="FFFFFF"/>
                  </a:outerShdw>
                </a:effectLst>
                <a:latin typeface="Arial" charset="0"/>
                <a:ea typeface="ＭＳ Ｐゴシック" pitchFamily="-128" charset="-128"/>
              </a:rPr>
              <a:t>data flow</a:t>
            </a:r>
            <a:r>
              <a:rPr lang="zh-CN" altLang="en-US" b="1" kern="0" dirty="0" smtClean="0">
                <a:effectLst>
                  <a:outerShdw blurRad="38100" dist="38100" dir="2700000" algn="tl">
                    <a:srgbClr val="FFFFFF"/>
                  </a:outerShdw>
                </a:effectLst>
                <a:latin typeface="Arial" charset="0"/>
                <a:ea typeface="ＭＳ Ｐゴシック" pitchFamily="-128" charset="-128"/>
              </a:rPr>
              <a:t>）</a:t>
            </a:r>
            <a:endParaRPr lang="en-US" altLang="zh-CN" b="1" kern="0" dirty="0" smtClean="0">
              <a:effectLst>
                <a:outerShdw blurRad="38100" dist="38100" dir="2700000" algn="tl">
                  <a:srgbClr val="FFFFFF"/>
                </a:outerShdw>
              </a:effectLst>
              <a:latin typeface="Arial" charset="0"/>
              <a:ea typeface="ＭＳ Ｐゴシック" pitchFamily="-128" charset="-128"/>
            </a:endParaRPr>
          </a:p>
          <a:p>
            <a:pPr lvl="1">
              <a:lnSpc>
                <a:spcPct val="85000"/>
              </a:lnSpc>
              <a:defRPr/>
            </a:pPr>
            <a:r>
              <a:rPr lang="en-US" altLang="zh-CN" i="1" dirty="0">
                <a:solidFill>
                  <a:schemeClr val="folHlink"/>
                </a:solidFill>
                <a:latin typeface="Palatino" pitchFamily="-128" charset="0"/>
                <a:ea typeface="ＭＳ Ｐゴシック" pitchFamily="-128" charset="-128"/>
              </a:rPr>
              <a:t>Data flows through a system, beginning as input and transformed into output.</a:t>
            </a:r>
          </a:p>
          <a:p>
            <a:pPr eaLnBrk="1" hangingPunct="1">
              <a:defRPr/>
            </a:pPr>
            <a:r>
              <a:rPr lang="zh-CN" altLang="en-US" b="1" kern="0" dirty="0" smtClean="0">
                <a:solidFill>
                  <a:srgbClr val="C00000"/>
                </a:solidFill>
                <a:latin typeface="Palatino" pitchFamily="-128" charset="0"/>
                <a:ea typeface="宋体" panose="02010600030101010101" pitchFamily="2" charset="-122"/>
              </a:rPr>
              <a:t>数据存储</a:t>
            </a:r>
            <a:r>
              <a:rPr lang="zh-CN" altLang="en-US" b="1" kern="0" dirty="0" smtClean="0">
                <a:effectLst>
                  <a:outerShdw blurRad="38100" dist="38100" dir="2700000" algn="tl">
                    <a:srgbClr val="FFFFFF"/>
                  </a:outerShdw>
                </a:effectLst>
                <a:latin typeface="Arial" charset="0"/>
                <a:ea typeface="ＭＳ Ｐゴシック" pitchFamily="-128" charset="-128"/>
              </a:rPr>
              <a:t>（</a:t>
            </a:r>
            <a:r>
              <a:rPr lang="en-US" altLang="zh-CN" b="1" kern="0" dirty="0" smtClean="0">
                <a:effectLst>
                  <a:outerShdw blurRad="38100" dist="38100" dir="2700000" algn="tl">
                    <a:srgbClr val="FFFFFF"/>
                  </a:outerShdw>
                </a:effectLst>
                <a:latin typeface="Arial" charset="0"/>
                <a:ea typeface="ＭＳ Ｐゴシック" pitchFamily="-128" charset="-128"/>
              </a:rPr>
              <a:t>data store</a:t>
            </a:r>
            <a:r>
              <a:rPr lang="zh-CN" altLang="en-US" b="1" kern="0" dirty="0" smtClean="0">
                <a:effectLst>
                  <a:outerShdw blurRad="38100" dist="38100" dir="2700000" algn="tl">
                    <a:srgbClr val="FFFFFF"/>
                  </a:outerShdw>
                </a:effectLst>
                <a:latin typeface="Arial" charset="0"/>
                <a:ea typeface="ＭＳ Ｐゴシック" pitchFamily="-128" charset="-128"/>
              </a:rPr>
              <a:t>）</a:t>
            </a:r>
            <a:endParaRPr lang="en-US" altLang="zh-CN" b="1" kern="0" dirty="0" smtClean="0">
              <a:solidFill>
                <a:srgbClr val="C00000"/>
              </a:solidFill>
              <a:latin typeface="Palatino" pitchFamily="-128" charset="0"/>
              <a:ea typeface="宋体" panose="02010600030101010101" pitchFamily="2" charset="-122"/>
            </a:endParaRPr>
          </a:p>
          <a:p>
            <a:pPr lvl="1">
              <a:lnSpc>
                <a:spcPct val="85000"/>
              </a:lnSpc>
              <a:defRPr/>
            </a:pPr>
            <a:r>
              <a:rPr lang="en-US" altLang="zh-CN" i="1" dirty="0">
                <a:solidFill>
                  <a:schemeClr val="folHlink"/>
                </a:solidFill>
                <a:latin typeface="Palatino" pitchFamily="-128" charset="0"/>
                <a:ea typeface="ＭＳ Ｐゴシック" pitchFamily="-128" charset="-128"/>
              </a:rPr>
              <a:t>Data is often stored for later </a:t>
            </a:r>
            <a:r>
              <a:rPr lang="en-US" altLang="zh-CN" i="1" dirty="0" smtClean="0">
                <a:solidFill>
                  <a:schemeClr val="folHlink"/>
                </a:solidFill>
                <a:latin typeface="Palatino" pitchFamily="-128" charset="0"/>
                <a:ea typeface="ＭＳ Ｐゴシック" pitchFamily="-128" charset="-128"/>
              </a:rPr>
              <a:t>use</a:t>
            </a:r>
            <a:endParaRPr lang="en-US" altLang="zh-CN" i="1" dirty="0">
              <a:solidFill>
                <a:schemeClr val="folHlink"/>
              </a:solidFill>
              <a:latin typeface="Palatino" pitchFamily="-128" charset="0"/>
              <a:ea typeface="ＭＳ Ｐゴシック" pitchFamily="-128" charset="-128"/>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A11391C2-5356-410C-97C6-466B28629BA3}" type="slidenum">
              <a:rPr lang="en-US" altLang="zh-CN" sz="1000"/>
              <a:pPr algn="r" eaLnBrk="1" hangingPunct="1">
                <a:spcBef>
                  <a:spcPct val="0"/>
                </a:spcBef>
                <a:buClrTx/>
                <a:buSzTx/>
                <a:buFontTx/>
                <a:buNone/>
              </a:pPr>
              <a:t>57</a:t>
            </a:fld>
            <a:endParaRPr lang="en-US" altLang="zh-CN" sz="1000"/>
          </a:p>
        </p:txBody>
      </p:sp>
      <p:sp>
        <p:nvSpPr>
          <p:cNvPr id="82947" name="Rectangle 2"/>
          <p:cNvSpPr>
            <a:spLocks noGrp="1" noChangeArrowheads="1"/>
          </p:cNvSpPr>
          <p:nvPr>
            <p:ph type="title" idx="4294967295"/>
          </p:nvPr>
        </p:nvSpPr>
        <p:spPr>
          <a:xfrm>
            <a:off x="1219200" y="1049867"/>
            <a:ext cx="7924800" cy="633413"/>
          </a:xfrm>
        </p:spPr>
        <p:txBody>
          <a:bodyPr/>
          <a:lstStyle/>
          <a:p>
            <a:pPr eaLnBrk="1" hangingPunct="1"/>
            <a:r>
              <a:rPr lang="en-US" altLang="zh-CN" smtClean="0">
                <a:ea typeface="宋体" panose="02010600030101010101" pitchFamily="2" charset="-122"/>
              </a:rPr>
              <a:t>DFD</a:t>
            </a:r>
            <a:r>
              <a:rPr lang="zh-CN" altLang="en-US" smtClean="0">
                <a:ea typeface="宋体" panose="02010600030101010101" pitchFamily="2" charset="-122"/>
              </a:rPr>
              <a:t>的指导原则</a:t>
            </a:r>
            <a:endParaRPr lang="en-US" altLang="zh-CN" smtClean="0">
              <a:ea typeface="宋体" panose="02010600030101010101" pitchFamily="2" charset="-122"/>
            </a:endParaRPr>
          </a:p>
        </p:txBody>
      </p:sp>
      <p:sp>
        <p:nvSpPr>
          <p:cNvPr id="53252" name="Rectangle 3"/>
          <p:cNvSpPr>
            <a:spLocks noGrp="1" noChangeArrowheads="1"/>
          </p:cNvSpPr>
          <p:nvPr>
            <p:ph type="body" idx="4294967295"/>
          </p:nvPr>
        </p:nvSpPr>
        <p:spPr>
          <a:xfrm>
            <a:off x="467544" y="1752600"/>
            <a:ext cx="8676456" cy="2146614"/>
          </a:xfrm>
        </p:spPr>
        <p:txBody>
          <a:bodyPr/>
          <a:lstStyle/>
          <a:p>
            <a:pPr eaLnBrk="1" hangingPunct="1">
              <a:defRPr/>
            </a:pPr>
            <a:r>
              <a:rPr lang="zh-CN" altLang="en-US" dirty="0" smtClean="0">
                <a:effectLst>
                  <a:outerShdw blurRad="38100" dist="38100" dir="2700000" algn="tl">
                    <a:srgbClr val="FFFFFF"/>
                  </a:outerShdw>
                </a:effectLst>
                <a:latin typeface="Palatino" pitchFamily="-128" charset="0"/>
                <a:ea typeface="宋体" panose="02010600030101010101" pitchFamily="2" charset="-122"/>
              </a:rPr>
              <a:t>第</a:t>
            </a:r>
            <a:r>
              <a:rPr lang="en-US" altLang="zh-CN" dirty="0" smtClean="0">
                <a:effectLst>
                  <a:outerShdw blurRad="38100" dist="38100" dir="2700000" algn="tl">
                    <a:srgbClr val="FFFFFF"/>
                  </a:outerShdw>
                </a:effectLst>
                <a:latin typeface="Palatino" pitchFamily="-128" charset="0"/>
                <a:ea typeface="宋体" panose="02010600030101010101" pitchFamily="2" charset="-122"/>
              </a:rPr>
              <a:t>0</a:t>
            </a:r>
            <a:r>
              <a:rPr lang="zh-CN" altLang="en-US" dirty="0" smtClean="0">
                <a:effectLst>
                  <a:outerShdw blurRad="38100" dist="38100" dir="2700000" algn="tl">
                    <a:srgbClr val="FFFFFF"/>
                  </a:outerShdw>
                </a:effectLst>
                <a:latin typeface="Palatino" pitchFamily="-128" charset="0"/>
                <a:ea typeface="宋体" panose="02010600030101010101" pitchFamily="2" charset="-122"/>
              </a:rPr>
              <a:t>层的</a:t>
            </a:r>
            <a:r>
              <a:rPr lang="en-US" altLang="zh-CN" dirty="0" smtClean="0">
                <a:effectLst>
                  <a:outerShdw blurRad="38100" dist="38100" dir="2700000" algn="tl">
                    <a:srgbClr val="FFFFFF"/>
                  </a:outerShdw>
                </a:effectLst>
                <a:latin typeface="Palatino" pitchFamily="-128" charset="0"/>
                <a:ea typeface="宋体" panose="02010600030101010101" pitchFamily="2" charset="-122"/>
              </a:rPr>
              <a:t>DFD</a:t>
            </a:r>
            <a:r>
              <a:rPr lang="zh-CN" altLang="en-US" dirty="0" smtClean="0">
                <a:effectLst>
                  <a:outerShdw blurRad="38100" dist="38100" dir="2700000" algn="tl">
                    <a:srgbClr val="FFFFFF"/>
                  </a:outerShdw>
                </a:effectLst>
                <a:latin typeface="Palatino" pitchFamily="-128" charset="0"/>
                <a:ea typeface="宋体" panose="02010600030101010101" pitchFamily="2" charset="-122"/>
              </a:rPr>
              <a:t>把软件或系统描述成一个泡泡</a:t>
            </a:r>
            <a:endParaRPr lang="zh-CN" altLang="en-US" dirty="0">
              <a:effectLst>
                <a:outerShdw blurRad="38100" dist="38100" dir="2700000" algn="tl">
                  <a:srgbClr val="FFFFFF"/>
                </a:outerShdw>
              </a:effectLst>
              <a:latin typeface="Palatino" pitchFamily="-128" charset="0"/>
              <a:ea typeface="宋体" panose="02010600030101010101" pitchFamily="2" charset="-122"/>
            </a:endParaRPr>
          </a:p>
          <a:p>
            <a:pPr eaLnBrk="1" hangingPunct="1">
              <a:defRPr/>
            </a:pPr>
            <a:r>
              <a:rPr lang="zh-CN" altLang="en-US" dirty="0" smtClean="0">
                <a:effectLst>
                  <a:outerShdw blurRad="38100" dist="38100" dir="2700000" algn="tl">
                    <a:srgbClr val="FFFFFF"/>
                  </a:outerShdw>
                </a:effectLst>
                <a:latin typeface="Palatino" pitchFamily="-128" charset="0"/>
                <a:ea typeface="宋体" panose="02010600030101010101" pitchFamily="2" charset="-122"/>
              </a:rPr>
              <a:t>仔细标记主要的输入和输出</a:t>
            </a:r>
            <a:endParaRPr lang="en-US" altLang="zh-CN" dirty="0" smtClean="0">
              <a:effectLst>
                <a:outerShdw blurRad="38100" dist="38100" dir="2700000" algn="tl">
                  <a:srgbClr val="FFFFFF"/>
                </a:outerShdw>
              </a:effectLst>
              <a:latin typeface="Palatino" pitchFamily="-128" charset="0"/>
              <a:ea typeface="宋体" panose="02010600030101010101" pitchFamily="2" charset="-122"/>
            </a:endParaRPr>
          </a:p>
          <a:p>
            <a:pPr eaLnBrk="1" hangingPunct="1">
              <a:defRPr/>
            </a:pPr>
            <a:r>
              <a:rPr lang="zh-CN" altLang="en-US" dirty="0" smtClean="0">
                <a:effectLst>
                  <a:outerShdw blurRad="38100" dist="38100" dir="2700000" algn="tl">
                    <a:srgbClr val="FFFFFF"/>
                  </a:outerShdw>
                </a:effectLst>
                <a:latin typeface="Palatino" pitchFamily="-128" charset="0"/>
                <a:ea typeface="宋体" panose="02010600030101010101" pitchFamily="2" charset="-122"/>
              </a:rPr>
              <a:t>通过把选定的处理、数据</a:t>
            </a:r>
            <a:r>
              <a:rPr lang="zh-CN" altLang="en-US" dirty="0">
                <a:effectLst>
                  <a:outerShdw blurRad="38100" dist="38100" dir="2700000" algn="tl">
                    <a:srgbClr val="FFFFFF"/>
                  </a:outerShdw>
                </a:effectLst>
                <a:latin typeface="Palatino" pitchFamily="-128" charset="0"/>
                <a:ea typeface="宋体" panose="02010600030101010101" pitchFamily="2" charset="-122"/>
              </a:rPr>
              <a:t>对象和数据存储</a:t>
            </a:r>
            <a:r>
              <a:rPr lang="zh-CN" altLang="en-US" dirty="0" smtClean="0">
                <a:effectLst>
                  <a:outerShdw blurRad="38100" dist="38100" dir="2700000" algn="tl">
                    <a:srgbClr val="FFFFFF"/>
                  </a:outerShdw>
                </a:effectLst>
                <a:latin typeface="Palatino" pitchFamily="-128" charset="0"/>
                <a:ea typeface="宋体" panose="02010600030101010101" pitchFamily="2" charset="-122"/>
              </a:rPr>
              <a:t>分离为下一层表示而开始精化过程</a:t>
            </a:r>
            <a:endParaRPr lang="zh-CN" altLang="en-US" dirty="0">
              <a:effectLst>
                <a:outerShdw blurRad="38100" dist="38100" dir="2700000" algn="tl">
                  <a:srgbClr val="FFFFFF"/>
                </a:outerShdw>
              </a:effectLst>
              <a:latin typeface="Palatino" pitchFamily="-128" charset="0"/>
              <a:ea typeface="宋体" panose="02010600030101010101" pitchFamily="2" charset="-122"/>
            </a:endParaRPr>
          </a:p>
          <a:p>
            <a:pPr eaLnBrk="1" hangingPunct="1">
              <a:defRPr/>
            </a:pPr>
            <a:r>
              <a:rPr lang="zh-CN" altLang="en-US" dirty="0" smtClean="0">
                <a:effectLst>
                  <a:outerShdw blurRad="38100" dist="38100" dir="2700000" algn="tl">
                    <a:srgbClr val="FFFFFF"/>
                  </a:outerShdw>
                </a:effectLst>
                <a:latin typeface="Palatino" pitchFamily="-128" charset="0"/>
                <a:ea typeface="宋体" panose="02010600030101010101" pitchFamily="2" charset="-122"/>
              </a:rPr>
              <a:t>使用</a:t>
            </a:r>
            <a:r>
              <a:rPr lang="zh-CN" altLang="en-US" dirty="0">
                <a:effectLst>
                  <a:outerShdw blurRad="38100" dist="38100" dir="2700000" algn="tl">
                    <a:srgbClr val="FFFFFF"/>
                  </a:outerShdw>
                </a:effectLst>
                <a:latin typeface="Palatino" pitchFamily="-128" charset="0"/>
                <a:ea typeface="宋体" panose="02010600030101010101" pitchFamily="2" charset="-122"/>
              </a:rPr>
              <a:t>有意义的名称标记所有的箭头和</a:t>
            </a:r>
            <a:r>
              <a:rPr lang="zh-CN" altLang="en-US" dirty="0" smtClean="0">
                <a:effectLst>
                  <a:outerShdw blurRad="38100" dist="38100" dir="2700000" algn="tl">
                    <a:srgbClr val="FFFFFF"/>
                  </a:outerShdw>
                </a:effectLst>
                <a:latin typeface="Palatino" pitchFamily="-128" charset="0"/>
                <a:ea typeface="宋体" panose="02010600030101010101" pitchFamily="2" charset="-122"/>
              </a:rPr>
              <a:t>泡泡</a:t>
            </a:r>
            <a:endParaRPr lang="zh-CN" altLang="en-US" dirty="0">
              <a:effectLst>
                <a:outerShdw blurRad="38100" dist="38100" dir="2700000" algn="tl">
                  <a:srgbClr val="FFFFFF"/>
                </a:outerShdw>
              </a:effectLst>
              <a:latin typeface="Palatino" pitchFamily="-128" charset="0"/>
              <a:ea typeface="宋体" panose="02010600030101010101" pitchFamily="2" charset="-122"/>
            </a:endParaRPr>
          </a:p>
        </p:txBody>
      </p:sp>
      <p:pic>
        <p:nvPicPr>
          <p:cNvPr id="6" name="图片 5"/>
          <p:cNvPicPr>
            <a:picLocks noChangeAspect="1"/>
          </p:cNvPicPr>
          <p:nvPr/>
        </p:nvPicPr>
        <p:blipFill>
          <a:blip r:embed="rId2">
            <a:clrChange>
              <a:clrFrom>
                <a:srgbClr val="FFFFFF"/>
              </a:clrFrom>
              <a:clrTo>
                <a:srgbClr val="FFFFFF">
                  <a:alpha val="0"/>
                </a:srgbClr>
              </a:clrTo>
            </a:clrChange>
          </a:blip>
          <a:stretch>
            <a:fillRect/>
          </a:stretch>
        </p:blipFill>
        <p:spPr>
          <a:xfrm>
            <a:off x="-1" y="3893532"/>
            <a:ext cx="4271111" cy="2948751"/>
          </a:xfrm>
          <a:prstGeom prst="rect">
            <a:avLst/>
          </a:prstGeom>
        </p:spPr>
      </p:pic>
      <p:sp>
        <p:nvSpPr>
          <p:cNvPr id="7" name="Rectangle 3"/>
          <p:cNvSpPr txBox="1">
            <a:spLocks noChangeArrowheads="1"/>
          </p:cNvSpPr>
          <p:nvPr/>
        </p:nvSpPr>
        <p:spPr bwMode="auto">
          <a:xfrm>
            <a:off x="4271110" y="3893532"/>
            <a:ext cx="4872890" cy="241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defRPr/>
            </a:pPr>
            <a:r>
              <a:rPr lang="zh-CN" altLang="en-US" kern="0" dirty="0" smtClean="0">
                <a:effectLst>
                  <a:outerShdw blurRad="38100" dist="38100" dir="2700000" algn="tl">
                    <a:srgbClr val="FFFFFF"/>
                  </a:outerShdw>
                </a:effectLst>
                <a:latin typeface="Palatino" pitchFamily="-128" charset="0"/>
                <a:ea typeface="宋体" panose="02010600030101010101" pitchFamily="2" charset="-122"/>
              </a:rPr>
              <a:t>当从一个层次转到另一个层次时要保持</a:t>
            </a:r>
            <a:r>
              <a:rPr lang="zh-CN" altLang="en-US" b="1" kern="0" dirty="0" smtClean="0">
                <a:solidFill>
                  <a:srgbClr val="0000FF"/>
                </a:solidFill>
                <a:effectLst>
                  <a:outerShdw blurRad="38100" dist="38100" dir="2700000" algn="tl">
                    <a:srgbClr val="FFFFFF"/>
                  </a:outerShdw>
                </a:effectLst>
                <a:latin typeface="黑体" panose="02010609060101010101" pitchFamily="49" charset="-122"/>
                <a:ea typeface="黑体" panose="02010609060101010101" pitchFamily="49" charset="-122"/>
              </a:rPr>
              <a:t>信息流连续性</a:t>
            </a:r>
            <a:endParaRPr lang="en-US" altLang="zh-CN" b="1" kern="0" dirty="0" smtClean="0">
              <a:solidFill>
                <a:srgbClr val="0000FF"/>
              </a:solidFill>
              <a:effectLst>
                <a:outerShdw blurRad="38100" dist="38100" dir="2700000" algn="tl">
                  <a:srgbClr val="FFFFFF"/>
                </a:outerShdw>
              </a:effectLst>
              <a:latin typeface="黑体" panose="02010609060101010101" pitchFamily="49" charset="-122"/>
              <a:ea typeface="黑体" panose="02010609060101010101" pitchFamily="49" charset="-122"/>
            </a:endParaRPr>
          </a:p>
          <a:p>
            <a:pPr lvl="1" eaLnBrk="1" hangingPunct="1">
              <a:defRPr/>
            </a:pPr>
            <a:r>
              <a:rPr lang="zh-CN" altLang="en-US" kern="0" dirty="0" smtClean="0">
                <a:effectLst>
                  <a:outerShdw blurRad="38100" dist="38100" dir="2700000" algn="tl">
                    <a:srgbClr val="FFFFFF"/>
                  </a:outerShdw>
                </a:effectLst>
                <a:latin typeface="Palatino" pitchFamily="-128" charset="0"/>
                <a:ea typeface="宋体" panose="02010600030101010101" pitchFamily="2" charset="-122"/>
              </a:rPr>
              <a:t>当精化每一层</a:t>
            </a:r>
            <a:r>
              <a:rPr lang="en-US" altLang="zh-CN" kern="0" dirty="0" smtClean="0">
                <a:effectLst>
                  <a:outerShdw blurRad="38100" dist="38100" dir="2700000" algn="tl">
                    <a:srgbClr val="FFFFFF"/>
                  </a:outerShdw>
                </a:effectLst>
                <a:latin typeface="Palatino" pitchFamily="-128" charset="0"/>
                <a:ea typeface="宋体" panose="02010600030101010101" pitchFamily="2" charset="-122"/>
              </a:rPr>
              <a:t>DFD</a:t>
            </a:r>
            <a:r>
              <a:rPr lang="zh-CN" altLang="en-US" kern="0" dirty="0" smtClean="0">
                <a:effectLst>
                  <a:outerShdw blurRad="38100" dist="38100" dir="2700000" algn="tl">
                    <a:srgbClr val="FFFFFF"/>
                  </a:outerShdw>
                </a:effectLst>
                <a:latin typeface="Palatino" pitchFamily="-128" charset="0"/>
                <a:ea typeface="宋体" panose="02010600030101010101" pitchFamily="2" charset="-122"/>
              </a:rPr>
              <a:t>时，必须维护信息流的连续性，这意味着在某一层的输入和输出必须和精化后的输入和输出相同</a:t>
            </a:r>
          </a:p>
          <a:p>
            <a:pPr eaLnBrk="1" hangingPunct="1">
              <a:defRPr/>
            </a:pPr>
            <a:r>
              <a:rPr lang="zh-CN" altLang="en-US" kern="0" dirty="0" smtClean="0">
                <a:effectLst>
                  <a:outerShdw blurRad="38100" dist="38100" dir="2700000" algn="tl">
                    <a:srgbClr val="FFFFFF"/>
                  </a:outerShdw>
                </a:effectLst>
                <a:latin typeface="Palatino" pitchFamily="-128" charset="0"/>
                <a:ea typeface="宋体" panose="02010600030101010101" pitchFamily="2" charset="-122"/>
              </a:rPr>
              <a:t>一次精化一个泡泡</a:t>
            </a:r>
            <a:endParaRPr lang="en-US" altLang="zh-CN" b="1" kern="0" dirty="0" smtClean="0">
              <a:solidFill>
                <a:srgbClr val="C00000"/>
              </a:solidFill>
              <a:latin typeface="Palatino" pitchFamily="-12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 y="3893532"/>
            <a:ext cx="4271111" cy="2948751"/>
          </a:xfrm>
          <a:prstGeom prst="rect">
            <a:avLst/>
          </a:prstGeom>
        </p:spPr>
      </p:pic>
      <p:sp>
        <p:nvSpPr>
          <p:cNvPr id="83971"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E823FC7F-9407-4A8D-9EA8-8A52D955EDE2}" type="slidenum">
              <a:rPr lang="en-US" altLang="zh-CN" sz="1000"/>
              <a:pPr algn="r" eaLnBrk="1" hangingPunct="1">
                <a:spcBef>
                  <a:spcPct val="0"/>
                </a:spcBef>
                <a:buClrTx/>
                <a:buSzTx/>
                <a:buFontTx/>
                <a:buNone/>
              </a:pPr>
              <a:t>58</a:t>
            </a:fld>
            <a:endParaRPr lang="en-US" altLang="zh-CN" sz="1000"/>
          </a:p>
        </p:txBody>
      </p:sp>
      <p:sp>
        <p:nvSpPr>
          <p:cNvPr id="83972" name="Rectangle 2"/>
          <p:cNvSpPr>
            <a:spLocks noGrp="1" noChangeArrowheads="1"/>
          </p:cNvSpPr>
          <p:nvPr>
            <p:ph type="title" idx="4294967295"/>
          </p:nvPr>
        </p:nvSpPr>
        <p:spPr>
          <a:xfrm>
            <a:off x="1219200" y="1066800"/>
            <a:ext cx="7924800" cy="633413"/>
          </a:xfrm>
        </p:spPr>
        <p:txBody>
          <a:bodyPr/>
          <a:lstStyle/>
          <a:p>
            <a:pPr eaLnBrk="1" hangingPunct="1"/>
            <a:r>
              <a:rPr lang="en-US" altLang="zh-CN" smtClean="0">
                <a:ea typeface="宋体" panose="02010600030101010101" pitchFamily="2" charset="-122"/>
              </a:rPr>
              <a:t>Create a Data Flow Modeling</a:t>
            </a:r>
          </a:p>
        </p:txBody>
      </p:sp>
      <p:sp>
        <p:nvSpPr>
          <p:cNvPr id="83973" name="Rectangle 3"/>
          <p:cNvSpPr>
            <a:spLocks noGrp="1" noChangeArrowheads="1"/>
          </p:cNvSpPr>
          <p:nvPr>
            <p:ph type="body" idx="4294967295"/>
          </p:nvPr>
        </p:nvSpPr>
        <p:spPr>
          <a:xfrm>
            <a:off x="395536" y="1752600"/>
            <a:ext cx="8748464" cy="2514600"/>
          </a:xfrm>
        </p:spPr>
        <p:txBody>
          <a:bodyPr/>
          <a:lstStyle/>
          <a:p>
            <a:pPr eaLnBrk="1" hangingPunct="1"/>
            <a:r>
              <a:rPr lang="en-US" altLang="zh-CN" dirty="0" smtClean="0">
                <a:ea typeface="宋体" panose="02010600030101010101" pitchFamily="2" charset="-122"/>
              </a:rPr>
              <a:t>create a level 0 DFD</a:t>
            </a:r>
          </a:p>
          <a:p>
            <a:pPr lvl="1" eaLnBrk="1" hangingPunct="1">
              <a:spcBef>
                <a:spcPts val="200"/>
              </a:spcBef>
            </a:pPr>
            <a:r>
              <a:rPr lang="en-US" altLang="zh-CN" sz="1800" dirty="0" smtClean="0">
                <a:ea typeface="宋体" panose="02010600030101010101" pitchFamily="2" charset="-122"/>
              </a:rPr>
              <a:t>review user scenarios and/or the data model to isolate data objects and use a grammatical parse to determine “operations”</a:t>
            </a:r>
          </a:p>
          <a:p>
            <a:pPr lvl="1" eaLnBrk="1" hangingPunct="1">
              <a:spcBef>
                <a:spcPts val="200"/>
              </a:spcBef>
            </a:pPr>
            <a:r>
              <a:rPr lang="en-US" altLang="zh-CN" sz="1800" dirty="0" smtClean="0">
                <a:ea typeface="宋体" panose="02010600030101010101" pitchFamily="2" charset="-122"/>
              </a:rPr>
              <a:t>determine external entities (producers and consumers of data)</a:t>
            </a:r>
          </a:p>
          <a:p>
            <a:pPr eaLnBrk="1" hangingPunct="1">
              <a:lnSpc>
                <a:spcPct val="90000"/>
              </a:lnSpc>
            </a:pPr>
            <a:r>
              <a:rPr lang="en-US" altLang="zh-CN" dirty="0" smtClean="0">
                <a:ea typeface="宋体" panose="02010600030101010101" pitchFamily="2" charset="-122"/>
              </a:rPr>
              <a:t>develop a level 1 DFD</a:t>
            </a:r>
            <a:r>
              <a:rPr lang="zh-CN" altLang="en-US" dirty="0" smtClean="0">
                <a:ea typeface="宋体" panose="02010600030101010101" pitchFamily="2" charset="-122"/>
              </a:rPr>
              <a:t>：</a:t>
            </a:r>
            <a:r>
              <a:rPr lang="en-US" altLang="zh-CN" sz="1800" dirty="0" smtClean="0">
                <a:ea typeface="宋体" panose="02010600030101010101" pitchFamily="2" charset="-122"/>
              </a:rPr>
              <a:t>apply a “grammatical parse” to the use case narrative during the first requirements gathering meeting, and isolate all nouns (and noun phrases) and verbs (and verb phrases) </a:t>
            </a:r>
          </a:p>
        </p:txBody>
      </p:sp>
      <p:sp>
        <p:nvSpPr>
          <p:cNvPr id="15" name="Rectangle 3"/>
          <p:cNvSpPr txBox="1">
            <a:spLocks noChangeArrowheads="1"/>
          </p:cNvSpPr>
          <p:nvPr/>
        </p:nvSpPr>
        <p:spPr bwMode="auto">
          <a:xfrm>
            <a:off x="3995936" y="4005064"/>
            <a:ext cx="5148064" cy="284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lvl="1" eaLnBrk="1" hangingPunct="1">
              <a:spcBef>
                <a:spcPts val="200"/>
              </a:spcBef>
              <a:defRPr/>
            </a:pPr>
            <a:r>
              <a:rPr lang="en-US" altLang="zh-CN" sz="1800" dirty="0" smtClean="0">
                <a:ea typeface="宋体" panose="02010600030101010101" pitchFamily="2" charset="-122"/>
              </a:rPr>
              <a:t>write a narrative describing the transform</a:t>
            </a:r>
          </a:p>
          <a:p>
            <a:pPr lvl="1" eaLnBrk="1" hangingPunct="1">
              <a:spcBef>
                <a:spcPts val="200"/>
              </a:spcBef>
              <a:defRPr/>
            </a:pPr>
            <a:r>
              <a:rPr lang="en-US" altLang="zh-CN" sz="1800" dirty="0" smtClean="0">
                <a:ea typeface="宋体" panose="02010600030101010101" pitchFamily="2" charset="-122"/>
              </a:rPr>
              <a:t>parse to determine next level transforms</a:t>
            </a:r>
          </a:p>
          <a:p>
            <a:pPr lvl="1" eaLnBrk="1" hangingPunct="1">
              <a:spcBef>
                <a:spcPts val="200"/>
              </a:spcBef>
              <a:defRPr/>
            </a:pPr>
            <a:r>
              <a:rPr lang="en-US" altLang="zh-CN" sz="1800" dirty="0" smtClean="0">
                <a:ea typeface="宋体" panose="02010600030101010101" pitchFamily="2" charset="-122"/>
              </a:rPr>
              <a:t>“balance” the flow to maintain data flow continuity </a:t>
            </a:r>
          </a:p>
          <a:p>
            <a:pPr eaLnBrk="1" hangingPunct="1">
              <a:defRPr/>
            </a:pPr>
            <a:r>
              <a:rPr lang="en-US" altLang="zh-CN" kern="0" dirty="0" smtClean="0">
                <a:ea typeface="宋体" panose="02010600030101010101" pitchFamily="2" charset="-122"/>
              </a:rPr>
              <a:t>The refinement of DFDs continues </a:t>
            </a:r>
            <a:r>
              <a:rPr lang="en-US" altLang="zh-CN" kern="0" dirty="0">
                <a:ea typeface="宋体" panose="02010600030101010101" pitchFamily="2" charset="-122"/>
              </a:rPr>
              <a:t>until each bubble performs a simple function</a:t>
            </a:r>
            <a:r>
              <a:rPr lang="zh-CN" altLang="en-US" kern="0" dirty="0">
                <a:ea typeface="宋体" panose="02010600030101010101" pitchFamily="2" charset="-122"/>
              </a:rPr>
              <a:t> </a:t>
            </a:r>
            <a:r>
              <a:rPr lang="en-US" altLang="zh-CN" kern="0" dirty="0">
                <a:ea typeface="宋体" panose="02010600030101010101" pitchFamily="2" charset="-122"/>
              </a:rPr>
              <a:t>(between 3 and 7)</a:t>
            </a:r>
          </a:p>
        </p:txBody>
      </p:sp>
      <p:pic>
        <p:nvPicPr>
          <p:cNvPr id="3" name="图片 2"/>
          <p:cNvPicPr>
            <a:picLocks noChangeAspect="1"/>
          </p:cNvPicPr>
          <p:nvPr/>
        </p:nvPicPr>
        <p:blipFill>
          <a:blip r:embed="rId4"/>
          <a:stretch>
            <a:fillRect/>
          </a:stretch>
        </p:blipFill>
        <p:spPr>
          <a:xfrm>
            <a:off x="1413634" y="2250976"/>
            <a:ext cx="6506026" cy="4032448"/>
          </a:xfrm>
          <a:prstGeom prst="rect">
            <a:avLst/>
          </a:prstGeom>
          <a:ln>
            <a:solidFill>
              <a:srgbClr val="0000FF"/>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9875" y="4349750"/>
            <a:ext cx="50482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AAF467C7-8A13-438F-8347-7B9102E68499}" type="slidenum">
              <a:rPr lang="en-US" altLang="zh-CN" sz="1000"/>
              <a:pPr algn="r" eaLnBrk="1" hangingPunct="1">
                <a:spcBef>
                  <a:spcPct val="0"/>
                </a:spcBef>
                <a:buClrTx/>
                <a:buSzTx/>
                <a:buFontTx/>
                <a:buNone/>
              </a:pPr>
              <a:t>59</a:t>
            </a:fld>
            <a:endParaRPr lang="en-US" altLang="zh-CN" sz="1000"/>
          </a:p>
        </p:txBody>
      </p:sp>
      <p:sp>
        <p:nvSpPr>
          <p:cNvPr id="90116" name="Rectangle 2"/>
          <p:cNvSpPr>
            <a:spLocks noGrp="1" noChangeArrowheads="1"/>
          </p:cNvSpPr>
          <p:nvPr>
            <p:ph type="title" idx="4294967295"/>
          </p:nvPr>
        </p:nvSpPr>
        <p:spPr>
          <a:xfrm>
            <a:off x="1219200" y="1066800"/>
            <a:ext cx="7924800" cy="633413"/>
          </a:xfrm>
        </p:spPr>
        <p:txBody>
          <a:bodyPr/>
          <a:lstStyle/>
          <a:p>
            <a:pPr eaLnBrk="1" hangingPunct="1"/>
            <a:r>
              <a:rPr lang="zh-CN" altLang="en-US" smtClean="0">
                <a:ea typeface="宋体" panose="02010600030101010101" pitchFamily="2" charset="-122"/>
              </a:rPr>
              <a:t>库存管理系统</a:t>
            </a:r>
            <a:endParaRPr lang="en-US" altLang="zh-CN" smtClean="0">
              <a:ea typeface="宋体" panose="02010600030101010101" pitchFamily="2" charset="-122"/>
            </a:endParaRPr>
          </a:p>
        </p:txBody>
      </p:sp>
      <p:sp>
        <p:nvSpPr>
          <p:cNvPr id="90117" name="Rectangle 3"/>
          <p:cNvSpPr>
            <a:spLocks noGrp="1" noChangeArrowheads="1"/>
          </p:cNvSpPr>
          <p:nvPr>
            <p:ph type="body" idx="4294967295"/>
          </p:nvPr>
        </p:nvSpPr>
        <p:spPr>
          <a:xfrm>
            <a:off x="755650" y="1773238"/>
            <a:ext cx="8353425" cy="3384550"/>
          </a:xfrm>
        </p:spPr>
        <p:txBody>
          <a:bodyPr/>
          <a:lstStyle/>
          <a:p>
            <a:pPr>
              <a:spcBef>
                <a:spcPct val="0"/>
              </a:spcBef>
            </a:pPr>
            <a:r>
              <a:rPr lang="zh-CN" altLang="en-US" smtClean="0">
                <a:ea typeface="宋体" panose="02010600030101010101" pitchFamily="2" charset="-122"/>
              </a:rPr>
              <a:t>某工厂采购部门每天要开出定货清单，清单中包括订购部件的部件号、部件名、规格、说明、订购量、当前价格、主要供应商和辅助供应商。</a:t>
            </a:r>
          </a:p>
          <a:p>
            <a:pPr>
              <a:spcBef>
                <a:spcPct val="0"/>
              </a:spcBef>
            </a:pPr>
            <a:r>
              <a:rPr lang="zh-CN" altLang="en-US" smtClean="0">
                <a:ea typeface="宋体" panose="02010600030101010101" pitchFamily="2" charset="-122"/>
              </a:rPr>
              <a:t>部件入库或出库称为业务，系统终端把业务报告给定货系统。</a:t>
            </a:r>
          </a:p>
          <a:p>
            <a:pPr>
              <a:spcBef>
                <a:spcPct val="0"/>
              </a:spcBef>
            </a:pPr>
            <a:r>
              <a:rPr lang="zh-CN" altLang="en-US" smtClean="0">
                <a:ea typeface="宋体" panose="02010600030101010101" pitchFamily="2" charset="-122"/>
              </a:rPr>
              <a:t>当某种部件的库存量少于库存量临界值以下时，仓库管理员就应该及时通知定货系统开出定货清单，交由采购员采购。</a:t>
            </a:r>
            <a:endParaRPr lang="en-US" altLang="zh-CN" smtClean="0">
              <a:ea typeface="宋体" panose="02010600030101010101" pitchFamily="2" charset="-122"/>
            </a:endParaRPr>
          </a:p>
        </p:txBody>
      </p:sp>
      <p:sp>
        <p:nvSpPr>
          <p:cNvPr id="7" name="Rectangle 3"/>
          <p:cNvSpPr txBox="1">
            <a:spLocks noChangeArrowheads="1"/>
          </p:cNvSpPr>
          <p:nvPr/>
        </p:nvSpPr>
        <p:spPr bwMode="auto">
          <a:xfrm>
            <a:off x="0" y="4724400"/>
            <a:ext cx="91027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a:defRPr/>
            </a:pPr>
            <a:r>
              <a:rPr lang="en-US" altLang="zh-CN" b="1" kern="0" dirty="0" smtClean="0">
                <a:solidFill>
                  <a:srgbClr val="FF0000"/>
                </a:solidFill>
              </a:rPr>
              <a:t>1</a:t>
            </a:r>
            <a:r>
              <a:rPr lang="zh-CN" altLang="en-US" b="1" kern="0" dirty="0" smtClean="0">
                <a:solidFill>
                  <a:srgbClr val="FF0000"/>
                </a:solidFill>
              </a:rPr>
              <a:t>）提取</a:t>
            </a:r>
            <a:r>
              <a:rPr lang="en-US" altLang="zh-CN" b="1" kern="0" dirty="0" smtClean="0">
                <a:solidFill>
                  <a:srgbClr val="FF0000"/>
                </a:solidFill>
              </a:rPr>
              <a:t>DFD</a:t>
            </a:r>
            <a:r>
              <a:rPr lang="zh-CN" altLang="en-US" b="1" kern="0" dirty="0" smtClean="0">
                <a:solidFill>
                  <a:srgbClr val="FF0000"/>
                </a:solidFill>
              </a:rPr>
              <a:t>四个成分</a:t>
            </a:r>
            <a:endParaRPr lang="en-US" altLang="zh-CN" b="1" kern="0" dirty="0" smtClean="0">
              <a:solidFill>
                <a:srgbClr val="FF0000"/>
              </a:solidFill>
            </a:endParaRPr>
          </a:p>
          <a:p>
            <a:pPr>
              <a:defRPr/>
            </a:pPr>
            <a:r>
              <a:rPr lang="en-US" altLang="zh-CN" b="1" kern="0" dirty="0" smtClean="0">
                <a:solidFill>
                  <a:srgbClr val="FF0000"/>
                </a:solidFill>
              </a:rPr>
              <a:t>2</a:t>
            </a:r>
            <a:r>
              <a:rPr lang="zh-CN" altLang="en-US" b="1" kern="0" dirty="0" smtClean="0">
                <a:solidFill>
                  <a:srgbClr val="FF0000"/>
                </a:solidFill>
              </a:rPr>
              <a:t>）画出高层</a:t>
            </a:r>
            <a:r>
              <a:rPr lang="en-US" altLang="zh-CN" b="1" kern="0" dirty="0" smtClean="0">
                <a:solidFill>
                  <a:srgbClr val="FF0000"/>
                </a:solidFill>
              </a:rPr>
              <a:t>DFD</a:t>
            </a:r>
            <a:endParaRPr lang="zh-CN" altLang="en-US" b="1" kern="0" dirty="0" smtClean="0">
              <a:solidFill>
                <a:srgbClr val="FF0000"/>
              </a:solidFill>
            </a:endParaRPr>
          </a:p>
        </p:txBody>
      </p:sp>
      <p:pic>
        <p:nvPicPr>
          <p:cNvPr id="9011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5635625"/>
            <a:ext cx="62833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50B079C8-8F63-4664-A3C4-14261153D222}" type="slidenum">
              <a:rPr lang="en-US" altLang="zh-CN" sz="1000"/>
              <a:pPr algn="r" eaLnBrk="1" hangingPunct="1">
                <a:spcBef>
                  <a:spcPct val="0"/>
                </a:spcBef>
                <a:buClrTx/>
                <a:buSzTx/>
                <a:buFontTx/>
                <a:buNone/>
              </a:pPr>
              <a:t>6</a:t>
            </a:fld>
            <a:endParaRPr lang="en-US" altLang="zh-CN" sz="1000"/>
          </a:p>
        </p:txBody>
      </p:sp>
      <p:sp>
        <p:nvSpPr>
          <p:cNvPr id="12291" name="Rectangle 2"/>
          <p:cNvSpPr>
            <a:spLocks noGrp="1" noChangeArrowheads="1"/>
          </p:cNvSpPr>
          <p:nvPr>
            <p:ph type="title" idx="4294967295"/>
          </p:nvPr>
        </p:nvSpPr>
        <p:spPr>
          <a:xfrm>
            <a:off x="1187450" y="1066800"/>
            <a:ext cx="7956550" cy="633413"/>
          </a:xfrm>
        </p:spPr>
        <p:txBody>
          <a:bodyPr/>
          <a:lstStyle/>
          <a:p>
            <a:pPr eaLnBrk="1" hangingPunct="1"/>
            <a:r>
              <a:rPr lang="en-US" altLang="zh-CN" smtClean="0">
                <a:ea typeface="宋体" panose="02010600030101010101" pitchFamily="2" charset="-122"/>
              </a:rPr>
              <a:t>Modeling Approaches (P133)</a:t>
            </a:r>
          </a:p>
        </p:txBody>
      </p:sp>
      <p:sp>
        <p:nvSpPr>
          <p:cNvPr id="12292" name="Rectangle 3"/>
          <p:cNvSpPr>
            <a:spLocks noGrp="1" noChangeArrowheads="1"/>
          </p:cNvSpPr>
          <p:nvPr>
            <p:ph type="body" idx="4294967295"/>
          </p:nvPr>
        </p:nvSpPr>
        <p:spPr>
          <a:xfrm>
            <a:off x="468313" y="1773238"/>
            <a:ext cx="8669337" cy="2446337"/>
          </a:xfrm>
        </p:spPr>
        <p:txBody>
          <a:bodyPr/>
          <a:lstStyle/>
          <a:p>
            <a:pPr eaLnBrk="1" hangingPunct="1">
              <a:spcBef>
                <a:spcPts val="300"/>
              </a:spcBef>
            </a:pPr>
            <a:r>
              <a:rPr lang="en-US" altLang="zh-CN" smtClean="0">
                <a:ea typeface="宋体" panose="02010600030101010101" pitchFamily="2" charset="-122"/>
              </a:rPr>
              <a:t>combines features of  SA and OOA approaches</a:t>
            </a:r>
          </a:p>
          <a:p>
            <a:pPr lvl="1" eaLnBrk="1" hangingPunct="1">
              <a:lnSpc>
                <a:spcPct val="90000"/>
              </a:lnSpc>
              <a:spcBef>
                <a:spcPts val="300"/>
              </a:spcBef>
            </a:pPr>
            <a:r>
              <a:rPr lang="en-US" altLang="zh-CN" smtClean="0">
                <a:solidFill>
                  <a:schemeClr val="folHlink"/>
                </a:solidFill>
                <a:ea typeface="宋体" panose="02010600030101010101" pitchFamily="2" charset="-122"/>
              </a:rPr>
              <a:t>Scenario-based elements</a:t>
            </a:r>
            <a:r>
              <a:rPr lang="en-US" altLang="zh-CN" smtClean="0">
                <a:ea typeface="宋体" panose="02010600030101010101" pitchFamily="2" charset="-122"/>
              </a:rPr>
              <a:t> depict how the user interacts with the system and the specific sequence of activities that occur as the software is used.</a:t>
            </a:r>
          </a:p>
          <a:p>
            <a:pPr lvl="1" eaLnBrk="1" hangingPunct="1">
              <a:lnSpc>
                <a:spcPct val="90000"/>
              </a:lnSpc>
              <a:spcBef>
                <a:spcPts val="300"/>
              </a:spcBef>
            </a:pPr>
            <a:r>
              <a:rPr lang="en-US" altLang="zh-CN" smtClean="0">
                <a:solidFill>
                  <a:schemeClr val="folHlink"/>
                </a:solidFill>
                <a:ea typeface="宋体" panose="02010600030101010101" pitchFamily="2" charset="-122"/>
              </a:rPr>
              <a:t>Class-based elements</a:t>
            </a:r>
            <a:r>
              <a:rPr lang="en-US" altLang="zh-CN" smtClean="0">
                <a:ea typeface="宋体" panose="02010600030101010101" pitchFamily="2" charset="-122"/>
              </a:rPr>
              <a:t> model the objects that the system will manipulate, the operations that will be applied to the objects to effect the manipulation, relationships between the objects, and the collaborations that occur between the classes that are defined.</a:t>
            </a:r>
          </a:p>
        </p:txBody>
      </p:sp>
      <p:graphicFrame>
        <p:nvGraphicFramePr>
          <p:cNvPr id="12293" name="Object 5"/>
          <p:cNvGraphicFramePr>
            <a:graphicFrameLocks noChangeAspect="1"/>
          </p:cNvGraphicFramePr>
          <p:nvPr/>
        </p:nvGraphicFramePr>
        <p:xfrm>
          <a:off x="4763" y="4219575"/>
          <a:ext cx="3573462" cy="2593975"/>
        </p:xfrm>
        <a:graphic>
          <a:graphicData uri="http://schemas.openxmlformats.org/presentationml/2006/ole">
            <mc:AlternateContent xmlns:mc="http://schemas.openxmlformats.org/markup-compatibility/2006">
              <mc:Choice xmlns:v="urn:schemas-microsoft-com:vml" Requires="v">
                <p:oleObj spid="_x0000_s12463" name="Picture" r:id="rId4" imgW="2402392" imgH="1743598" progId="Word.Picture.8">
                  <p:embed/>
                </p:oleObj>
              </mc:Choice>
              <mc:Fallback>
                <p:oleObj name="Picture" r:id="rId4" imgW="2402392" imgH="1743598"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3" y="4219575"/>
                        <a:ext cx="3573462"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3"/>
          <p:cNvSpPr txBox="1">
            <a:spLocks noChangeArrowheads="1"/>
          </p:cNvSpPr>
          <p:nvPr/>
        </p:nvSpPr>
        <p:spPr bwMode="auto">
          <a:xfrm>
            <a:off x="3578225" y="4219575"/>
            <a:ext cx="5565775"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lnSpc>
                <a:spcPct val="90000"/>
              </a:lnSpc>
              <a:spcBef>
                <a:spcPts val="300"/>
              </a:spcBef>
              <a:defRPr/>
            </a:pPr>
            <a:r>
              <a:rPr lang="en-US" altLang="zh-CN" sz="2000" kern="0" dirty="0" smtClean="0">
                <a:solidFill>
                  <a:schemeClr val="folHlink"/>
                </a:solidFill>
                <a:ea typeface="宋体" panose="02010600030101010101" pitchFamily="2" charset="-122"/>
              </a:rPr>
              <a:t>Behavioral elements</a:t>
            </a:r>
            <a:r>
              <a:rPr lang="en-US" altLang="zh-CN" sz="2000" kern="0" dirty="0" smtClean="0">
                <a:ea typeface="宋体" panose="02010600030101010101" pitchFamily="2" charset="-122"/>
              </a:rPr>
              <a:t> depict how external events change the state of the system or the classes that reside within it.</a:t>
            </a:r>
          </a:p>
          <a:p>
            <a:pPr eaLnBrk="1" hangingPunct="1">
              <a:lnSpc>
                <a:spcPct val="90000"/>
              </a:lnSpc>
              <a:spcBef>
                <a:spcPts val="300"/>
              </a:spcBef>
              <a:defRPr/>
            </a:pPr>
            <a:r>
              <a:rPr lang="en-US" altLang="zh-CN" sz="2000" kern="0" dirty="0" smtClean="0">
                <a:solidFill>
                  <a:schemeClr val="folHlink"/>
                </a:solidFill>
                <a:ea typeface="宋体" panose="02010600030101010101" pitchFamily="2" charset="-122"/>
              </a:rPr>
              <a:t>Flow-oriented elements</a:t>
            </a:r>
            <a:r>
              <a:rPr lang="en-US" altLang="zh-CN" sz="2000" kern="0" dirty="0" smtClean="0">
                <a:ea typeface="宋体" panose="02010600030101010101" pitchFamily="2" charset="-122"/>
              </a:rPr>
              <a:t> represent the system as an information transform, depicting how data objects are transformed as they flow through various system functions.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69850"/>
            <a:ext cx="7345362"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5219BDB3-0A1E-43C8-A5E8-0A2D55D31EF8}" type="slidenum">
              <a:rPr lang="en-US" altLang="zh-CN" sz="1000"/>
              <a:pPr algn="r" eaLnBrk="1" hangingPunct="1">
                <a:spcBef>
                  <a:spcPct val="0"/>
                </a:spcBef>
                <a:buClrTx/>
                <a:buSzTx/>
                <a:buFontTx/>
                <a:buNone/>
              </a:pPr>
              <a:t>60</a:t>
            </a:fld>
            <a:endParaRPr lang="en-US" altLang="zh-CN" sz="1000"/>
          </a:p>
        </p:txBody>
      </p:sp>
      <p:sp>
        <p:nvSpPr>
          <p:cNvPr id="91140" name="Rectangle 2"/>
          <p:cNvSpPr>
            <a:spLocks noGrp="1" noChangeArrowheads="1"/>
          </p:cNvSpPr>
          <p:nvPr>
            <p:ph type="title" idx="4294967295"/>
          </p:nvPr>
        </p:nvSpPr>
        <p:spPr>
          <a:xfrm>
            <a:off x="5899150" y="404813"/>
            <a:ext cx="3276600" cy="633412"/>
          </a:xfrm>
        </p:spPr>
        <p:txBody>
          <a:bodyPr/>
          <a:lstStyle/>
          <a:p>
            <a:pPr eaLnBrk="1" hangingPunct="1"/>
            <a:r>
              <a:rPr lang="zh-CN" altLang="en-US" smtClean="0">
                <a:solidFill>
                  <a:srgbClr val="FF0000"/>
                </a:solidFill>
                <a:ea typeface="宋体" panose="02010600030101010101" pitchFamily="2" charset="-122"/>
              </a:rPr>
              <a:t>库存管理系统</a:t>
            </a:r>
            <a:endParaRPr lang="en-US" altLang="zh-CN" smtClean="0">
              <a:solidFill>
                <a:srgbClr val="FF0000"/>
              </a:solidFill>
              <a:ea typeface="宋体" panose="02010600030101010101" pitchFamily="2" charset="-122"/>
            </a:endParaRPr>
          </a:p>
        </p:txBody>
      </p:sp>
      <p:sp>
        <p:nvSpPr>
          <p:cNvPr id="91141" name="Rectangle 3"/>
          <p:cNvSpPr>
            <a:spLocks noGrp="1" noChangeArrowheads="1"/>
          </p:cNvSpPr>
          <p:nvPr>
            <p:ph type="body" idx="4294967295"/>
          </p:nvPr>
        </p:nvSpPr>
        <p:spPr>
          <a:xfrm>
            <a:off x="66675" y="415925"/>
            <a:ext cx="2559050" cy="3300413"/>
          </a:xfrm>
        </p:spPr>
        <p:txBody>
          <a:bodyPr/>
          <a:lstStyle/>
          <a:p>
            <a:r>
              <a:rPr lang="en-US" altLang="zh-CN" b="1" smtClean="0">
                <a:solidFill>
                  <a:srgbClr val="FF0000"/>
                </a:solidFill>
                <a:ea typeface="宋体" panose="02010600030101010101" pitchFamily="2" charset="-122"/>
              </a:rPr>
              <a:t>3</a:t>
            </a:r>
            <a:r>
              <a:rPr lang="zh-CN" altLang="en-US" b="1" smtClean="0">
                <a:solidFill>
                  <a:srgbClr val="FF0000"/>
                </a:solidFill>
                <a:ea typeface="宋体" panose="02010600030101010101" pitchFamily="2" charset="-122"/>
              </a:rPr>
              <a:t>）细化，描绘主要功能</a:t>
            </a:r>
            <a:endParaRPr lang="en-US" altLang="zh-CN" b="1" smtClean="0">
              <a:solidFill>
                <a:srgbClr val="FF0000"/>
              </a:solidFill>
              <a:ea typeface="宋体" panose="02010600030101010101" pitchFamily="2" charset="-122"/>
            </a:endParaRPr>
          </a:p>
          <a:p>
            <a:endParaRPr lang="en-US" altLang="zh-CN" b="1" smtClean="0">
              <a:solidFill>
                <a:srgbClr val="FF0000"/>
              </a:solidFill>
              <a:ea typeface="宋体" panose="02010600030101010101" pitchFamily="2" charset="-122"/>
            </a:endParaRPr>
          </a:p>
          <a:p>
            <a:endParaRPr lang="en-US" altLang="zh-CN" b="1" smtClean="0">
              <a:solidFill>
                <a:srgbClr val="FF0000"/>
              </a:solidFill>
              <a:ea typeface="宋体" panose="02010600030101010101" pitchFamily="2" charset="-122"/>
            </a:endParaRPr>
          </a:p>
          <a:p>
            <a:endParaRPr lang="zh-CN" altLang="en-US" b="1" smtClean="0">
              <a:solidFill>
                <a:srgbClr val="FF0000"/>
              </a:solidFill>
              <a:ea typeface="宋体" panose="02010600030101010101" pitchFamily="2" charset="-122"/>
            </a:endParaRPr>
          </a:p>
          <a:p>
            <a:r>
              <a:rPr lang="en-US" altLang="zh-CN" b="1" smtClean="0">
                <a:solidFill>
                  <a:srgbClr val="FF0000"/>
                </a:solidFill>
                <a:ea typeface="宋体" panose="02010600030101010101" pitchFamily="2" charset="-122"/>
              </a:rPr>
              <a:t>4</a:t>
            </a:r>
            <a:r>
              <a:rPr lang="zh-CN" altLang="en-US" b="1" smtClean="0">
                <a:solidFill>
                  <a:srgbClr val="FF0000"/>
                </a:solidFill>
                <a:ea typeface="宋体" panose="02010600030101010101" pitchFamily="2" charset="-122"/>
              </a:rPr>
              <a:t>）细化，分解关键处理</a:t>
            </a:r>
          </a:p>
        </p:txBody>
      </p:sp>
      <p:pic>
        <p:nvPicPr>
          <p:cNvPr id="91142"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00" y="3933825"/>
            <a:ext cx="87058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F83C102B-C6CE-4D4F-970A-E975C6B34428}" type="slidenum">
              <a:rPr lang="en-US" altLang="zh-CN" sz="1000"/>
              <a:pPr algn="r" eaLnBrk="1" hangingPunct="1">
                <a:spcBef>
                  <a:spcPct val="0"/>
                </a:spcBef>
                <a:buClrTx/>
                <a:buSzTx/>
                <a:buFontTx/>
                <a:buNone/>
              </a:pPr>
              <a:t>61</a:t>
            </a:fld>
            <a:endParaRPr lang="en-US" altLang="zh-CN" sz="1000"/>
          </a:p>
        </p:txBody>
      </p:sp>
      <p:sp>
        <p:nvSpPr>
          <p:cNvPr id="86019" name="Rectangle 2"/>
          <p:cNvSpPr>
            <a:spLocks noGrp="1" noChangeArrowheads="1"/>
          </p:cNvSpPr>
          <p:nvPr>
            <p:ph type="title" idx="4294967295"/>
          </p:nvPr>
        </p:nvSpPr>
        <p:spPr>
          <a:xfrm>
            <a:off x="1219200" y="1066800"/>
            <a:ext cx="7924800" cy="633413"/>
          </a:xfrm>
        </p:spPr>
        <p:txBody>
          <a:bodyPr/>
          <a:lstStyle/>
          <a:p>
            <a:pPr eaLnBrk="1" hangingPunct="1"/>
            <a:r>
              <a:rPr lang="zh-CN" altLang="en-US" smtClean="0">
                <a:ea typeface="宋体" panose="02010600030101010101" pitchFamily="2" charset="-122"/>
              </a:rPr>
              <a:t>创建数据流模型</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86020" name="Rectangle 3"/>
          <p:cNvSpPr>
            <a:spLocks noGrp="1" noChangeArrowheads="1"/>
          </p:cNvSpPr>
          <p:nvPr>
            <p:ph type="body" idx="4294967295"/>
          </p:nvPr>
        </p:nvSpPr>
        <p:spPr>
          <a:xfrm>
            <a:off x="762000" y="1752600"/>
            <a:ext cx="8382000" cy="503238"/>
          </a:xfrm>
        </p:spPr>
        <p:txBody>
          <a:bodyPr/>
          <a:lstStyle/>
          <a:p>
            <a:pPr eaLnBrk="1" hangingPunct="1"/>
            <a:r>
              <a:rPr lang="en-US" altLang="zh-CN" smtClean="0">
                <a:ea typeface="宋体" panose="02010600030101010101" pitchFamily="2" charset="-122"/>
              </a:rPr>
              <a:t>SafeHome</a:t>
            </a:r>
            <a:r>
              <a:rPr lang="zh-CN" altLang="en-US" smtClean="0">
                <a:ea typeface="宋体" panose="02010600030101010101" pitchFamily="2" charset="-122"/>
              </a:rPr>
              <a:t>的第</a:t>
            </a:r>
            <a:r>
              <a:rPr lang="en-US" altLang="zh-CN" smtClean="0">
                <a:ea typeface="宋体" panose="02010600030101010101" pitchFamily="2" charset="-122"/>
              </a:rPr>
              <a:t>0</a:t>
            </a:r>
            <a:r>
              <a:rPr lang="zh-CN" altLang="en-US" smtClean="0">
                <a:ea typeface="宋体" panose="02010600030101010101" pitchFamily="2" charset="-122"/>
              </a:rPr>
              <a:t>层</a:t>
            </a:r>
            <a:r>
              <a:rPr lang="en-US" altLang="zh-CN" smtClean="0">
                <a:ea typeface="宋体" panose="02010600030101010101" pitchFamily="2" charset="-122"/>
              </a:rPr>
              <a:t>DFD</a:t>
            </a:r>
          </a:p>
        </p:txBody>
      </p:sp>
      <p:graphicFrame>
        <p:nvGraphicFramePr>
          <p:cNvPr id="86021" name="Object 20"/>
          <p:cNvGraphicFramePr>
            <a:graphicFrameLocks noChangeAspect="1"/>
          </p:cNvGraphicFramePr>
          <p:nvPr/>
        </p:nvGraphicFramePr>
        <p:xfrm>
          <a:off x="0" y="2174875"/>
          <a:ext cx="9144000" cy="4302125"/>
        </p:xfrm>
        <a:graphic>
          <a:graphicData uri="http://schemas.openxmlformats.org/presentationml/2006/ole">
            <mc:AlternateContent xmlns:mc="http://schemas.openxmlformats.org/markup-compatibility/2006">
              <mc:Choice xmlns:v="urn:schemas-microsoft-com:vml" Requires="v">
                <p:oleObj spid="_x0000_s86190" name="BMP 图像" r:id="rId3" imgW="5609524" imgH="2638095" progId="Paint.Picture">
                  <p:embed/>
                </p:oleObj>
              </mc:Choice>
              <mc:Fallback>
                <p:oleObj name="BMP 图像" r:id="rId3" imgW="5609524" imgH="2638095" progId="Paint.Picture">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74875"/>
                        <a:ext cx="9144000"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576DD572-E572-4C9B-97D1-D476ACD54308}" type="slidenum">
              <a:rPr lang="en-US" altLang="zh-CN" sz="1000"/>
              <a:pPr algn="r" eaLnBrk="1" hangingPunct="1">
                <a:spcBef>
                  <a:spcPct val="0"/>
                </a:spcBef>
                <a:buClrTx/>
                <a:buSzTx/>
                <a:buFontTx/>
                <a:buNone/>
              </a:pPr>
              <a:t>62</a:t>
            </a:fld>
            <a:endParaRPr lang="en-US" altLang="zh-CN" sz="1000"/>
          </a:p>
        </p:txBody>
      </p:sp>
      <p:sp>
        <p:nvSpPr>
          <p:cNvPr id="87043" name="Rectangle 2"/>
          <p:cNvSpPr>
            <a:spLocks noGrp="1" noChangeArrowheads="1"/>
          </p:cNvSpPr>
          <p:nvPr>
            <p:ph type="title" idx="4294967295"/>
          </p:nvPr>
        </p:nvSpPr>
        <p:spPr>
          <a:xfrm>
            <a:off x="1219200" y="1066800"/>
            <a:ext cx="7924800" cy="633413"/>
          </a:xfrm>
        </p:spPr>
        <p:txBody>
          <a:bodyPr/>
          <a:lstStyle/>
          <a:p>
            <a:pPr eaLnBrk="1" hangingPunct="1"/>
            <a:r>
              <a:rPr lang="zh-CN" altLang="en-US" smtClean="0">
                <a:ea typeface="宋体" panose="02010600030101010101" pitchFamily="2" charset="-122"/>
              </a:rPr>
              <a:t>创建数据流模型</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87044" name="Rectangle 3"/>
          <p:cNvSpPr>
            <a:spLocks noGrp="1" noChangeArrowheads="1"/>
          </p:cNvSpPr>
          <p:nvPr>
            <p:ph type="body" idx="4294967295"/>
          </p:nvPr>
        </p:nvSpPr>
        <p:spPr>
          <a:xfrm>
            <a:off x="762000" y="1752600"/>
            <a:ext cx="8382000" cy="900113"/>
          </a:xfrm>
        </p:spPr>
        <p:txBody>
          <a:bodyPr/>
          <a:lstStyle/>
          <a:p>
            <a:pPr eaLnBrk="1" hangingPunct="1"/>
            <a:r>
              <a:rPr lang="zh-CN" altLang="en-US" smtClean="0">
                <a:ea typeface="宋体" panose="02010600030101010101" pitchFamily="2" charset="-122"/>
              </a:rPr>
              <a:t>开发第</a:t>
            </a:r>
            <a:r>
              <a:rPr lang="en-US" altLang="zh-CN" smtClean="0">
                <a:ea typeface="宋体" panose="02010600030101010101" pitchFamily="2" charset="-122"/>
              </a:rPr>
              <a:t>1</a:t>
            </a:r>
            <a:r>
              <a:rPr lang="zh-CN" altLang="en-US" smtClean="0">
                <a:ea typeface="宋体" panose="02010600030101010101" pitchFamily="2" charset="-122"/>
              </a:rPr>
              <a:t>层</a:t>
            </a:r>
            <a:r>
              <a:rPr lang="en-US" altLang="zh-CN" smtClean="0">
                <a:ea typeface="宋体" panose="02010600030101010101" pitchFamily="2" charset="-122"/>
              </a:rPr>
              <a:t>DFD</a:t>
            </a:r>
          </a:p>
          <a:p>
            <a:pPr lvl="1" eaLnBrk="1" hangingPunct="1"/>
            <a:r>
              <a:rPr lang="en-US" altLang="zh-CN" sz="2400" smtClean="0">
                <a:ea typeface="宋体" panose="02010600030101010101" pitchFamily="2" charset="-122"/>
              </a:rPr>
              <a:t>SafeHome“</a:t>
            </a:r>
            <a:r>
              <a:rPr lang="zh-CN" altLang="en-US" sz="2400" smtClean="0">
                <a:ea typeface="宋体" panose="02010600030101010101" pitchFamily="2" charset="-122"/>
              </a:rPr>
              <a:t>安全功能”的处理叙述</a:t>
            </a:r>
            <a:endParaRPr lang="en-US" altLang="zh-CN" sz="2400" smtClean="0">
              <a:ea typeface="宋体" panose="02010600030101010101" pitchFamily="2" charset="-122"/>
            </a:endParaRPr>
          </a:p>
        </p:txBody>
      </p:sp>
      <p:graphicFrame>
        <p:nvGraphicFramePr>
          <p:cNvPr id="87045" name="Object 5"/>
          <p:cNvGraphicFramePr>
            <a:graphicFrameLocks noChangeAspect="1"/>
          </p:cNvGraphicFramePr>
          <p:nvPr/>
        </p:nvGraphicFramePr>
        <p:xfrm>
          <a:off x="0" y="2652713"/>
          <a:ext cx="9144000" cy="4052887"/>
        </p:xfrm>
        <a:graphic>
          <a:graphicData uri="http://schemas.openxmlformats.org/presentationml/2006/ole">
            <mc:AlternateContent xmlns:mc="http://schemas.openxmlformats.org/markup-compatibility/2006">
              <mc:Choice xmlns:v="urn:schemas-microsoft-com:vml" Requires="v">
                <p:oleObj spid="_x0000_s87214" name="BMP 图像" r:id="rId3" imgW="7306695" imgH="3238952" progId="Paint.Picture">
                  <p:embed/>
                </p:oleObj>
              </mc:Choice>
              <mc:Fallback>
                <p:oleObj name="BMP 图像" r:id="rId3" imgW="7306695" imgH="3238952"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52713"/>
                        <a:ext cx="9144000" cy="405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6541C2C0-4E10-42F0-95F3-8AC129758C00}" type="slidenum">
              <a:rPr lang="en-US" altLang="zh-CN" sz="1000"/>
              <a:pPr algn="r" eaLnBrk="1" hangingPunct="1">
                <a:spcBef>
                  <a:spcPct val="0"/>
                </a:spcBef>
                <a:buClrTx/>
                <a:buSzTx/>
                <a:buFontTx/>
                <a:buNone/>
              </a:pPr>
              <a:t>63</a:t>
            </a:fld>
            <a:endParaRPr lang="en-US" altLang="zh-CN" sz="1000"/>
          </a:p>
        </p:txBody>
      </p:sp>
      <p:sp>
        <p:nvSpPr>
          <p:cNvPr id="88067" name="Rectangle 2"/>
          <p:cNvSpPr>
            <a:spLocks noGrp="1" noChangeArrowheads="1"/>
          </p:cNvSpPr>
          <p:nvPr>
            <p:ph type="title" idx="4294967295"/>
          </p:nvPr>
        </p:nvSpPr>
        <p:spPr>
          <a:xfrm>
            <a:off x="1219200" y="1066800"/>
            <a:ext cx="7924800" cy="633413"/>
          </a:xfrm>
        </p:spPr>
        <p:txBody>
          <a:bodyPr/>
          <a:lstStyle/>
          <a:p>
            <a:pPr eaLnBrk="1" hangingPunct="1"/>
            <a:r>
              <a:rPr lang="zh-CN" altLang="en-US" smtClean="0">
                <a:ea typeface="宋体" panose="02010600030101010101" pitchFamily="2" charset="-122"/>
              </a:rPr>
              <a:t>创建数据流模型</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88068" name="Rectangle 3"/>
          <p:cNvSpPr>
            <a:spLocks noGrp="1" noChangeArrowheads="1"/>
          </p:cNvSpPr>
          <p:nvPr>
            <p:ph type="body" idx="4294967295"/>
          </p:nvPr>
        </p:nvSpPr>
        <p:spPr>
          <a:xfrm>
            <a:off x="762000" y="1752600"/>
            <a:ext cx="8382000" cy="900113"/>
          </a:xfrm>
        </p:spPr>
        <p:txBody>
          <a:bodyPr/>
          <a:lstStyle/>
          <a:p>
            <a:pPr eaLnBrk="1" hangingPunct="1"/>
            <a:r>
              <a:rPr lang="zh-CN" altLang="en-US" smtClean="0">
                <a:ea typeface="宋体" panose="02010600030101010101" pitchFamily="2" charset="-122"/>
              </a:rPr>
              <a:t>开发第</a:t>
            </a:r>
            <a:r>
              <a:rPr lang="en-US" altLang="zh-CN" smtClean="0">
                <a:ea typeface="宋体" panose="02010600030101010101" pitchFamily="2" charset="-122"/>
              </a:rPr>
              <a:t>1</a:t>
            </a:r>
            <a:r>
              <a:rPr lang="zh-CN" altLang="en-US" smtClean="0">
                <a:ea typeface="宋体" panose="02010600030101010101" pitchFamily="2" charset="-122"/>
              </a:rPr>
              <a:t>层</a:t>
            </a:r>
            <a:r>
              <a:rPr lang="en-US" altLang="zh-CN" smtClean="0">
                <a:ea typeface="宋体" panose="02010600030101010101" pitchFamily="2" charset="-122"/>
              </a:rPr>
              <a:t>DFD</a:t>
            </a:r>
          </a:p>
          <a:p>
            <a:pPr lvl="1" eaLnBrk="1" hangingPunct="1"/>
            <a:r>
              <a:rPr lang="en-US" altLang="zh-CN" sz="2400" smtClean="0">
                <a:ea typeface="宋体" panose="02010600030101010101" pitchFamily="2" charset="-122"/>
              </a:rPr>
              <a:t>expand data flow mode: </a:t>
            </a:r>
            <a:r>
              <a:rPr lang="en-US" altLang="zh-CN" sz="2400" smtClean="0">
                <a:solidFill>
                  <a:schemeClr val="folHlink"/>
                </a:solidFill>
                <a:ea typeface="宋体" panose="02010600030101010101" pitchFamily="2" charset="-122"/>
              </a:rPr>
              <a:t>grammatical parse</a:t>
            </a:r>
          </a:p>
        </p:txBody>
      </p:sp>
      <p:graphicFrame>
        <p:nvGraphicFramePr>
          <p:cNvPr id="88069" name="Object 8"/>
          <p:cNvGraphicFramePr>
            <a:graphicFrameLocks noChangeAspect="1"/>
          </p:cNvGraphicFramePr>
          <p:nvPr/>
        </p:nvGraphicFramePr>
        <p:xfrm>
          <a:off x="0" y="2641600"/>
          <a:ext cx="6172200" cy="4216400"/>
        </p:xfrm>
        <a:graphic>
          <a:graphicData uri="http://schemas.openxmlformats.org/presentationml/2006/ole">
            <mc:AlternateContent xmlns:mc="http://schemas.openxmlformats.org/markup-compatibility/2006">
              <mc:Choice xmlns:v="urn:schemas-microsoft-com:vml" Requires="v">
                <p:oleObj spid="_x0000_s88238" name="BMP 图像" r:id="rId3" imgW="6638095" imgH="4533333" progId="Paint.Picture">
                  <p:embed/>
                </p:oleObj>
              </mc:Choice>
              <mc:Fallback>
                <p:oleObj name="BMP 图像" r:id="rId3" imgW="6638095" imgH="4533333"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41600"/>
                        <a:ext cx="617220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EE45B513-E42C-4C79-A5FC-FA0D0F6BB61E}" type="slidenum">
              <a:rPr lang="en-US" altLang="zh-CN" sz="1000"/>
              <a:pPr algn="r" eaLnBrk="1" hangingPunct="1">
                <a:spcBef>
                  <a:spcPct val="0"/>
                </a:spcBef>
                <a:buClrTx/>
                <a:buSzTx/>
                <a:buFontTx/>
                <a:buNone/>
              </a:pPr>
              <a:t>64</a:t>
            </a:fld>
            <a:endParaRPr lang="en-US" altLang="zh-CN" sz="1000"/>
          </a:p>
        </p:txBody>
      </p:sp>
      <p:sp>
        <p:nvSpPr>
          <p:cNvPr id="89091" name="Rectangle 2"/>
          <p:cNvSpPr>
            <a:spLocks noGrp="1" noChangeArrowheads="1"/>
          </p:cNvSpPr>
          <p:nvPr>
            <p:ph type="title" idx="4294967295"/>
          </p:nvPr>
        </p:nvSpPr>
        <p:spPr>
          <a:xfrm>
            <a:off x="1219200" y="1066800"/>
            <a:ext cx="7924800" cy="633413"/>
          </a:xfrm>
        </p:spPr>
        <p:txBody>
          <a:bodyPr/>
          <a:lstStyle/>
          <a:p>
            <a:pPr eaLnBrk="1" hangingPunct="1"/>
            <a:r>
              <a:rPr lang="zh-CN" altLang="en-US" smtClean="0">
                <a:ea typeface="宋体" panose="02010600030101010101" pitchFamily="2" charset="-122"/>
              </a:rPr>
              <a:t>创建数据流模型</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89092" name="Rectangle 3"/>
          <p:cNvSpPr>
            <a:spLocks noGrp="1" noChangeArrowheads="1"/>
          </p:cNvSpPr>
          <p:nvPr>
            <p:ph type="body" idx="4294967295"/>
          </p:nvPr>
        </p:nvSpPr>
        <p:spPr>
          <a:xfrm>
            <a:off x="762000" y="1752600"/>
            <a:ext cx="8382000" cy="900113"/>
          </a:xfrm>
        </p:spPr>
        <p:txBody>
          <a:bodyPr/>
          <a:lstStyle/>
          <a:p>
            <a:pPr eaLnBrk="1" hangingPunct="1"/>
            <a:r>
              <a:rPr lang="zh-CN" altLang="en-US" smtClean="0">
                <a:ea typeface="宋体" panose="02010600030101010101" pitchFamily="2" charset="-122"/>
              </a:rPr>
              <a:t>持续进行</a:t>
            </a:r>
            <a:r>
              <a:rPr lang="en-US" altLang="zh-CN" smtClean="0">
                <a:ea typeface="宋体" panose="02010600030101010101" pitchFamily="2" charset="-122"/>
              </a:rPr>
              <a:t>DFD</a:t>
            </a:r>
            <a:r>
              <a:rPr lang="zh-CN" altLang="en-US" smtClean="0">
                <a:ea typeface="宋体" panose="02010600030101010101" pitchFamily="2" charset="-122"/>
              </a:rPr>
              <a:t>求精</a:t>
            </a:r>
            <a:endParaRPr lang="en-US" altLang="zh-CN" smtClean="0">
              <a:ea typeface="宋体" panose="02010600030101010101" pitchFamily="2" charset="-122"/>
            </a:endParaRPr>
          </a:p>
          <a:p>
            <a:pPr lvl="1" eaLnBrk="1" hangingPunct="1"/>
            <a:r>
              <a:rPr lang="zh-CN" altLang="en-US" sz="2400" smtClean="0">
                <a:ea typeface="宋体" panose="02010600030101010101" pitchFamily="2" charset="-122"/>
              </a:rPr>
              <a:t>直到每个泡泡都执行了某个单一的功能</a:t>
            </a:r>
            <a:endParaRPr lang="en-US" altLang="zh-CN" sz="2400" smtClean="0">
              <a:solidFill>
                <a:schemeClr val="folHlink"/>
              </a:solidFill>
              <a:ea typeface="宋体" panose="02010600030101010101" pitchFamily="2" charset="-122"/>
            </a:endParaRPr>
          </a:p>
        </p:txBody>
      </p:sp>
      <p:pic>
        <p:nvPicPr>
          <p:cNvPr id="8909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52713"/>
            <a:ext cx="6165850" cy="421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9094" name="Object 8"/>
          <p:cNvGraphicFramePr>
            <a:graphicFrameLocks noChangeAspect="1"/>
          </p:cNvGraphicFramePr>
          <p:nvPr/>
        </p:nvGraphicFramePr>
        <p:xfrm>
          <a:off x="3609975" y="2627313"/>
          <a:ext cx="5534025" cy="4230687"/>
        </p:xfrm>
        <a:graphic>
          <a:graphicData uri="http://schemas.openxmlformats.org/presentationml/2006/ole">
            <mc:AlternateContent xmlns:mc="http://schemas.openxmlformats.org/markup-compatibility/2006">
              <mc:Choice xmlns:v="urn:schemas-microsoft-com:vml" Requires="v">
                <p:oleObj spid="_x0000_s89263" name="BMP 图像" r:id="rId4" imgW="5380952" imgH="4114286" progId="Paint.Picture">
                  <p:embed/>
                </p:oleObj>
              </mc:Choice>
              <mc:Fallback>
                <p:oleObj name="BMP 图像" r:id="rId4" imgW="5380952" imgH="4114286" progId="Paint.Picture">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975" y="2627313"/>
                        <a:ext cx="5534025"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4FDDC255-D3E0-45A8-988F-9F06A4467089}" type="slidenum">
              <a:rPr lang="en-US" altLang="zh-CN" sz="1000"/>
              <a:pPr algn="r" eaLnBrk="1" hangingPunct="1">
                <a:spcBef>
                  <a:spcPct val="0"/>
                </a:spcBef>
                <a:buClrTx/>
                <a:buSzTx/>
                <a:buFontTx/>
                <a:buNone/>
              </a:pPr>
              <a:t>65</a:t>
            </a:fld>
            <a:endParaRPr lang="en-US" altLang="zh-CN" sz="1000"/>
          </a:p>
        </p:txBody>
      </p:sp>
      <p:sp>
        <p:nvSpPr>
          <p:cNvPr id="92163" name="Rectangle 2"/>
          <p:cNvSpPr>
            <a:spLocks noGrp="1" noChangeArrowheads="1"/>
          </p:cNvSpPr>
          <p:nvPr>
            <p:ph type="title" idx="4294967295"/>
          </p:nvPr>
        </p:nvSpPr>
        <p:spPr>
          <a:xfrm>
            <a:off x="1219200" y="1066800"/>
            <a:ext cx="7924800" cy="633413"/>
          </a:xfrm>
        </p:spPr>
        <p:txBody>
          <a:bodyPr/>
          <a:lstStyle/>
          <a:p>
            <a:pPr eaLnBrk="1" hangingPunct="1"/>
            <a:r>
              <a:rPr lang="en-US" altLang="zh-CN" smtClean="0">
                <a:ea typeface="宋体" panose="02010600030101010101" pitchFamily="2" charset="-122"/>
              </a:rPr>
              <a:t>Create a Control Flow Modeling</a:t>
            </a:r>
          </a:p>
        </p:txBody>
      </p:sp>
      <p:sp>
        <p:nvSpPr>
          <p:cNvPr id="92164" name="Rectangle 3"/>
          <p:cNvSpPr>
            <a:spLocks noGrp="1" noChangeArrowheads="1"/>
          </p:cNvSpPr>
          <p:nvPr>
            <p:ph type="body" idx="4294967295"/>
          </p:nvPr>
        </p:nvSpPr>
        <p:spPr>
          <a:xfrm>
            <a:off x="838200" y="1752600"/>
            <a:ext cx="8305800" cy="5105400"/>
          </a:xfrm>
        </p:spPr>
        <p:txBody>
          <a:bodyPr/>
          <a:lstStyle/>
          <a:p>
            <a:pPr eaLnBrk="1" hangingPunct="1"/>
            <a:r>
              <a:rPr lang="en-US" altLang="zh-CN" smtClean="0">
                <a:ea typeface="宋体" panose="02010600030101010101" pitchFamily="2" charset="-122"/>
              </a:rPr>
              <a:t>App is “</a:t>
            </a:r>
            <a:r>
              <a:rPr lang="en-US" altLang="zh-CN" smtClean="0">
                <a:solidFill>
                  <a:schemeClr val="folHlink"/>
                </a:solidFill>
                <a:ea typeface="宋体" panose="02010600030101010101" pitchFamily="2" charset="-122"/>
              </a:rPr>
              <a:t>event driven</a:t>
            </a:r>
            <a:r>
              <a:rPr lang="en-US" altLang="zh-CN" smtClean="0">
                <a:ea typeface="宋体" panose="02010600030101010101" pitchFamily="2" charset="-122"/>
              </a:rPr>
              <a:t>” and the produce control information</a:t>
            </a:r>
          </a:p>
          <a:p>
            <a:pPr eaLnBrk="1" hangingPunct="1"/>
            <a:r>
              <a:rPr lang="en-US" altLang="zh-CN" smtClean="0">
                <a:ea typeface="宋体" panose="02010600030101010101" pitchFamily="2" charset="-122"/>
              </a:rPr>
              <a:t>An “event” is </a:t>
            </a:r>
            <a:r>
              <a:rPr lang="en-US" altLang="zh-CN" sz="2000" smtClean="0">
                <a:ea typeface="宋体" panose="02010600030101010101" pitchFamily="2" charset="-122"/>
              </a:rPr>
              <a:t>a Boolean condition or a discrete list condition</a:t>
            </a:r>
          </a:p>
          <a:p>
            <a:pPr eaLnBrk="1" hangingPunct="1"/>
            <a:r>
              <a:rPr lang="en-US" altLang="zh-CN" smtClean="0">
                <a:ea typeface="宋体" panose="02010600030101010101" pitchFamily="2" charset="-122"/>
              </a:rPr>
              <a:t>“event” can be ascertained by</a:t>
            </a:r>
            <a:r>
              <a:rPr lang="zh-CN" altLang="en-US" smtClean="0">
                <a:ea typeface="宋体" panose="02010600030101010101" pitchFamily="2" charset="-122"/>
              </a:rPr>
              <a:t>：</a:t>
            </a:r>
            <a:endParaRPr lang="en-US" altLang="zh-CN" smtClean="0">
              <a:ea typeface="宋体" panose="02010600030101010101" pitchFamily="2" charset="-122"/>
            </a:endParaRPr>
          </a:p>
          <a:p>
            <a:pPr lvl="1" eaLnBrk="1" hangingPunct="1"/>
            <a:r>
              <a:rPr lang="en-US" altLang="zh-CN" smtClean="0">
                <a:ea typeface="宋体" panose="02010600030101010101" pitchFamily="2" charset="-122"/>
              </a:rPr>
              <a:t>List all sensors that are “read” by the software.</a:t>
            </a:r>
          </a:p>
          <a:p>
            <a:pPr lvl="1" eaLnBrk="1" hangingPunct="1"/>
            <a:r>
              <a:rPr lang="en-US" altLang="zh-CN" smtClean="0">
                <a:ea typeface="宋体" panose="02010600030101010101" pitchFamily="2" charset="-122"/>
              </a:rPr>
              <a:t>List all interrupt conditions.</a:t>
            </a:r>
          </a:p>
          <a:p>
            <a:pPr lvl="1" eaLnBrk="1" hangingPunct="1"/>
            <a:r>
              <a:rPr lang="en-US" altLang="zh-CN" smtClean="0">
                <a:ea typeface="宋体" panose="02010600030101010101" pitchFamily="2" charset="-122"/>
              </a:rPr>
              <a:t>List all “switches” that are actuated by an operator.</a:t>
            </a:r>
          </a:p>
          <a:p>
            <a:pPr lvl="1" eaLnBrk="1" hangingPunct="1"/>
            <a:r>
              <a:rPr lang="en-US" altLang="zh-CN" smtClean="0">
                <a:ea typeface="宋体" panose="02010600030101010101" pitchFamily="2" charset="-122"/>
              </a:rPr>
              <a:t>List all data conditions.</a:t>
            </a:r>
          </a:p>
          <a:p>
            <a:pPr lvl="1" eaLnBrk="1" hangingPunct="1"/>
            <a:r>
              <a:rPr lang="en-US" altLang="zh-CN" smtClean="0">
                <a:ea typeface="宋体" panose="02010600030101010101" pitchFamily="2" charset="-122"/>
              </a:rPr>
              <a:t>Recalling the noun/verb parse, review all “control items” as possible control specification inputs/outputs.</a:t>
            </a:r>
          </a:p>
          <a:p>
            <a:pPr lvl="1" eaLnBrk="1" hangingPunct="1"/>
            <a:r>
              <a:rPr lang="en-US" altLang="zh-CN" smtClean="0">
                <a:ea typeface="宋体" panose="02010600030101010101" pitchFamily="2" charset="-122"/>
              </a:rPr>
              <a:t>Describe the behavior of a system by identifying its states, identify how each state is reached, and define the transitions between states.</a:t>
            </a:r>
          </a:p>
          <a:p>
            <a:pPr lvl="1" eaLnBrk="1" hangingPunct="1"/>
            <a:r>
              <a:rPr lang="en-US" altLang="zh-CN" smtClean="0">
                <a:ea typeface="宋体" panose="02010600030101010101" pitchFamily="2" charset="-122"/>
              </a:rPr>
              <a:t>Focus on possible omissions—a very common error in specifying control</a:t>
            </a:r>
            <a:endParaRPr lang="en-US" altLang="zh-CN" smtClean="0">
              <a:solidFill>
                <a:schemeClr val="folHlink"/>
              </a:solidFill>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767798D3-E246-47B9-9A5E-E89A9AB5269A}" type="slidenum">
              <a:rPr lang="en-US" altLang="zh-CN" sz="1000"/>
              <a:pPr algn="r" eaLnBrk="1" hangingPunct="1">
                <a:spcBef>
                  <a:spcPct val="0"/>
                </a:spcBef>
                <a:buClrTx/>
                <a:buSzTx/>
                <a:buFontTx/>
                <a:buNone/>
              </a:pPr>
              <a:t>66</a:t>
            </a:fld>
            <a:endParaRPr lang="en-US" altLang="zh-CN" sz="1000"/>
          </a:p>
        </p:txBody>
      </p:sp>
      <p:sp>
        <p:nvSpPr>
          <p:cNvPr id="94211" name="Rectangle 2"/>
          <p:cNvSpPr>
            <a:spLocks noGrp="1" noChangeArrowheads="1"/>
          </p:cNvSpPr>
          <p:nvPr>
            <p:ph type="title" idx="4294967295"/>
          </p:nvPr>
        </p:nvSpPr>
        <p:spPr>
          <a:xfrm>
            <a:off x="1219200" y="1066800"/>
            <a:ext cx="7924800" cy="633413"/>
          </a:xfrm>
        </p:spPr>
        <p:txBody>
          <a:bodyPr/>
          <a:lstStyle/>
          <a:p>
            <a:pPr eaLnBrk="1" hangingPunct="1"/>
            <a:r>
              <a:rPr lang="en-US" altLang="zh-CN" smtClean="0">
                <a:ea typeface="宋体" panose="02010600030101010101" pitchFamily="2" charset="-122"/>
              </a:rPr>
              <a:t>PSPEC and CSPEC</a:t>
            </a:r>
          </a:p>
        </p:txBody>
      </p:sp>
      <p:sp>
        <p:nvSpPr>
          <p:cNvPr id="94212" name="Rectangle 3"/>
          <p:cNvSpPr>
            <a:spLocks noGrp="1" noChangeArrowheads="1"/>
          </p:cNvSpPr>
          <p:nvPr>
            <p:ph type="body" idx="4294967295"/>
          </p:nvPr>
        </p:nvSpPr>
        <p:spPr>
          <a:xfrm>
            <a:off x="3657600" y="1752600"/>
            <a:ext cx="5486400" cy="2698750"/>
          </a:xfrm>
        </p:spPr>
        <p:txBody>
          <a:bodyPr/>
          <a:lstStyle/>
          <a:p>
            <a:pPr eaLnBrk="1" hangingPunct="1">
              <a:lnSpc>
                <a:spcPct val="90000"/>
              </a:lnSpc>
            </a:pPr>
            <a:r>
              <a:rPr lang="en-US" altLang="zh-CN" smtClean="0">
                <a:solidFill>
                  <a:schemeClr val="folHlink"/>
                </a:solidFill>
                <a:ea typeface="宋体" panose="02010600030101010101" pitchFamily="2" charset="-122"/>
              </a:rPr>
              <a:t>PSPEC</a:t>
            </a:r>
            <a:r>
              <a:rPr lang="zh-CN" altLang="en-US" smtClean="0">
                <a:solidFill>
                  <a:schemeClr val="folHlink"/>
                </a:solidFill>
                <a:ea typeface="宋体" panose="02010600030101010101" pitchFamily="2" charset="-122"/>
              </a:rPr>
              <a:t>建模了</a:t>
            </a:r>
            <a:r>
              <a:rPr lang="zh-CN" altLang="en-US" b="1" smtClean="0">
                <a:solidFill>
                  <a:schemeClr val="folHlink"/>
                </a:solidFill>
                <a:ea typeface="宋体" panose="02010600030101010101" pitchFamily="2" charset="-122"/>
              </a:rPr>
              <a:t>处理(</a:t>
            </a:r>
            <a:r>
              <a:rPr lang="en-US" altLang="zh-CN" b="1" smtClean="0">
                <a:solidFill>
                  <a:schemeClr val="folHlink"/>
                </a:solidFill>
                <a:ea typeface="宋体" panose="02010600030101010101" pitchFamily="2" charset="-122"/>
              </a:rPr>
              <a:t>process)</a:t>
            </a:r>
            <a:r>
              <a:rPr lang="zh-CN" altLang="en-US" smtClean="0">
                <a:solidFill>
                  <a:schemeClr val="folHlink"/>
                </a:solidFill>
                <a:ea typeface="宋体" panose="02010600030101010101" pitchFamily="2" charset="-122"/>
              </a:rPr>
              <a:t>的内部工作机制</a:t>
            </a:r>
            <a:endParaRPr lang="en-US" altLang="zh-CN" smtClean="0">
              <a:solidFill>
                <a:schemeClr val="folHlink"/>
              </a:solidFill>
              <a:ea typeface="宋体" panose="02010600030101010101" pitchFamily="2" charset="-122"/>
            </a:endParaRPr>
          </a:p>
          <a:p>
            <a:pPr lvl="1" eaLnBrk="1" hangingPunct="1">
              <a:lnSpc>
                <a:spcPct val="90000"/>
              </a:lnSpc>
            </a:pPr>
            <a:r>
              <a:rPr lang="zh-CN" altLang="en-US" sz="2400" smtClean="0">
                <a:ea typeface="宋体" panose="02010600030101010101" pitchFamily="2" charset="-122"/>
              </a:rPr>
              <a:t>以某种“</a:t>
            </a:r>
            <a:r>
              <a:rPr lang="zh-CN" altLang="en-US" sz="2400" b="1" smtClean="0">
                <a:solidFill>
                  <a:srgbClr val="C00000"/>
                </a:solidFill>
                <a:ea typeface="宋体" panose="02010600030101010101" pitchFamily="2" charset="-122"/>
              </a:rPr>
              <a:t>小规格说明</a:t>
            </a:r>
            <a:r>
              <a:rPr lang="zh-CN" altLang="en-US" sz="2400" smtClean="0">
                <a:ea typeface="宋体" panose="02010600030101010101" pitchFamily="2" charset="-122"/>
              </a:rPr>
              <a:t>”的形式，描述了最终层次的</a:t>
            </a:r>
            <a:r>
              <a:rPr lang="en-US" altLang="zh-CN" sz="2400" smtClean="0">
                <a:ea typeface="宋体" panose="02010600030101010101" pitchFamily="2" charset="-122"/>
              </a:rPr>
              <a:t>DFD</a:t>
            </a:r>
            <a:r>
              <a:rPr lang="zh-CN" altLang="en-US" sz="2400" smtClean="0">
                <a:ea typeface="宋体" panose="02010600030101010101" pitchFamily="2" charset="-122"/>
              </a:rPr>
              <a:t>中的</a:t>
            </a:r>
            <a:r>
              <a:rPr lang="zh-CN" altLang="en-US" sz="2400" b="1" smtClean="0">
                <a:solidFill>
                  <a:srgbClr val="C00000"/>
                </a:solidFill>
                <a:ea typeface="宋体" panose="02010600030101010101" pitchFamily="2" charset="-122"/>
              </a:rPr>
              <a:t>处理</a:t>
            </a:r>
            <a:r>
              <a:rPr lang="zh-CN" altLang="en-US" sz="2400" smtClean="0">
                <a:ea typeface="宋体" panose="02010600030101010101" pitchFamily="2" charset="-122"/>
              </a:rPr>
              <a:t>，为后期的构件设计提供指南</a:t>
            </a:r>
          </a:p>
        </p:txBody>
      </p:sp>
      <p:graphicFrame>
        <p:nvGraphicFramePr>
          <p:cNvPr id="94213" name="Object 6"/>
          <p:cNvGraphicFramePr>
            <a:graphicFrameLocks noChangeAspect="1"/>
          </p:cNvGraphicFramePr>
          <p:nvPr/>
        </p:nvGraphicFramePr>
        <p:xfrm>
          <a:off x="228600" y="1563688"/>
          <a:ext cx="4114800" cy="3617912"/>
        </p:xfrm>
        <a:graphic>
          <a:graphicData uri="http://schemas.openxmlformats.org/presentationml/2006/ole">
            <mc:AlternateContent xmlns:mc="http://schemas.openxmlformats.org/markup-compatibility/2006">
              <mc:Choice xmlns:v="urn:schemas-microsoft-com:vml" Requires="v">
                <p:oleObj spid="_x0000_s94552" name="Picture" r:id="rId3" imgW="4809348" imgH="4220542" progId="Word.Picture.8">
                  <p:embed/>
                </p:oleObj>
              </mc:Choice>
              <mc:Fallback>
                <p:oleObj name="Picture" r:id="rId3" imgW="4809348" imgH="4220542" progId="Word.Picture.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63688"/>
                        <a:ext cx="4114800" cy="36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Rectangle 3"/>
          <p:cNvSpPr txBox="1">
            <a:spLocks noChangeArrowheads="1"/>
          </p:cNvSpPr>
          <p:nvPr/>
        </p:nvSpPr>
        <p:spPr bwMode="auto">
          <a:xfrm>
            <a:off x="838200" y="5181600"/>
            <a:ext cx="41735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lnSpc>
                <a:spcPct val="90000"/>
              </a:lnSpc>
              <a:defRPr/>
            </a:pPr>
            <a:r>
              <a:rPr lang="en-US" altLang="zh-CN" kern="0" dirty="0" smtClean="0">
                <a:solidFill>
                  <a:schemeClr val="folHlink"/>
                </a:solidFill>
                <a:ea typeface="宋体" panose="02010600030101010101" pitchFamily="2" charset="-122"/>
              </a:rPr>
              <a:t>CSPEC</a:t>
            </a:r>
            <a:r>
              <a:rPr lang="zh-CN" altLang="en-US" kern="0" dirty="0" smtClean="0">
                <a:solidFill>
                  <a:schemeClr val="folHlink"/>
                </a:solidFill>
                <a:ea typeface="宋体" panose="02010600030101010101" pitchFamily="2" charset="-122"/>
              </a:rPr>
              <a:t>描述了系统行为(</a:t>
            </a:r>
            <a:r>
              <a:rPr lang="en-US" altLang="zh-CN" kern="0" dirty="0" smtClean="0">
                <a:solidFill>
                  <a:schemeClr val="folHlink"/>
                </a:solidFill>
                <a:ea typeface="宋体" panose="02010600030101010101" pitchFamily="2" charset="-122"/>
              </a:rPr>
              <a:t>behavior)</a:t>
            </a:r>
          </a:p>
          <a:p>
            <a:pPr lvl="1" eaLnBrk="1" hangingPunct="1">
              <a:lnSpc>
                <a:spcPct val="90000"/>
              </a:lnSpc>
              <a:defRPr/>
            </a:pPr>
            <a:r>
              <a:rPr lang="zh-CN" altLang="en-US" sz="2400" b="1" kern="0" dirty="0" smtClean="0">
                <a:solidFill>
                  <a:schemeClr val="folHlink"/>
                </a:solidFill>
                <a:ea typeface="宋体" panose="02010600030101010101" pitchFamily="2" charset="-122"/>
              </a:rPr>
              <a:t>处理</a:t>
            </a:r>
            <a:r>
              <a:rPr lang="zh-CN" altLang="en-US" sz="2400" kern="0" dirty="0" smtClean="0">
                <a:solidFill>
                  <a:schemeClr val="folHlink"/>
                </a:solidFill>
                <a:ea typeface="宋体" panose="02010600030101010101" pitchFamily="2" charset="-122"/>
              </a:rPr>
              <a:t>激活(</a:t>
            </a:r>
            <a:r>
              <a:rPr lang="en-US" altLang="zh-CN" sz="2400" kern="0" dirty="0" smtClean="0">
                <a:solidFill>
                  <a:schemeClr val="folHlink"/>
                </a:solidFill>
                <a:ea typeface="宋体" panose="02010600030101010101" pitchFamily="2" charset="-122"/>
              </a:rPr>
              <a:t>activate</a:t>
            </a:r>
            <a:r>
              <a:rPr lang="zh-CN" altLang="en-US" sz="2400" kern="0" dirty="0" smtClean="0">
                <a:solidFill>
                  <a:schemeClr val="folHlink"/>
                </a:solidFill>
                <a:ea typeface="宋体" panose="02010600030101010101" pitchFamily="2" charset="-122"/>
              </a:rPr>
              <a:t>)了</a:t>
            </a:r>
            <a:r>
              <a:rPr lang="zh-CN" altLang="en-US" sz="2400" b="1" kern="0" dirty="0" smtClean="0">
                <a:solidFill>
                  <a:schemeClr val="folHlink"/>
                </a:solidFill>
                <a:ea typeface="宋体" panose="02010600030101010101" pitchFamily="2" charset="-122"/>
              </a:rPr>
              <a:t>行为</a:t>
            </a:r>
            <a:r>
              <a:rPr lang="zh-CN" altLang="en-US" sz="2400" kern="0" dirty="0" smtClean="0">
                <a:solidFill>
                  <a:schemeClr val="folHlink"/>
                </a:solidFill>
                <a:ea typeface="宋体" panose="02010600030101010101" pitchFamily="2" charset="-122"/>
              </a:rPr>
              <a:t>的结果</a:t>
            </a:r>
          </a:p>
        </p:txBody>
      </p:sp>
      <p:graphicFrame>
        <p:nvGraphicFramePr>
          <p:cNvPr id="94215" name="Object 6"/>
          <p:cNvGraphicFramePr>
            <a:graphicFrameLocks noChangeAspect="1"/>
          </p:cNvGraphicFramePr>
          <p:nvPr/>
        </p:nvGraphicFramePr>
        <p:xfrm>
          <a:off x="5029200" y="3541713"/>
          <a:ext cx="4114800" cy="3306762"/>
        </p:xfrm>
        <a:graphic>
          <a:graphicData uri="http://schemas.openxmlformats.org/presentationml/2006/ole">
            <mc:AlternateContent xmlns:mc="http://schemas.openxmlformats.org/markup-compatibility/2006">
              <mc:Choice xmlns:v="urn:schemas-microsoft-com:vml" Requires="v">
                <p:oleObj spid="_x0000_s94553" name="Picture" r:id="rId5" imgW="4809348" imgH="3859955" progId="Word.Picture.8">
                  <p:embed/>
                </p:oleObj>
              </mc:Choice>
              <mc:Fallback>
                <p:oleObj name="Picture" r:id="rId5" imgW="4809348" imgH="3859955" progId="Word.Picture.8">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3541713"/>
                        <a:ext cx="4114800" cy="330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BEA72F68-90A3-49DC-8C34-085CCA4807CD}" type="slidenum">
              <a:rPr lang="en-US" altLang="zh-CN" sz="1000"/>
              <a:pPr algn="r" eaLnBrk="1" hangingPunct="1">
                <a:spcBef>
                  <a:spcPct val="0"/>
                </a:spcBef>
                <a:buClrTx/>
                <a:buSzTx/>
                <a:buFontTx/>
                <a:buNone/>
              </a:pPr>
              <a:t>67</a:t>
            </a:fld>
            <a:endParaRPr lang="en-US" altLang="zh-CN" sz="1000"/>
          </a:p>
        </p:txBody>
      </p:sp>
      <p:sp>
        <p:nvSpPr>
          <p:cNvPr id="95235" name="Rectangle 2"/>
          <p:cNvSpPr>
            <a:spLocks noGrp="1" noChangeArrowheads="1"/>
          </p:cNvSpPr>
          <p:nvPr>
            <p:ph type="title" idx="4294967295"/>
          </p:nvPr>
        </p:nvSpPr>
        <p:spPr>
          <a:xfrm>
            <a:off x="1219200" y="1066800"/>
            <a:ext cx="7924800" cy="633413"/>
          </a:xfrm>
        </p:spPr>
        <p:txBody>
          <a:bodyPr/>
          <a:lstStyle/>
          <a:p>
            <a:pPr eaLnBrk="1" hangingPunct="1"/>
            <a:r>
              <a:rPr lang="en-US" altLang="zh-CN" smtClean="0">
                <a:ea typeface="宋体" panose="02010600030101010101" pitchFamily="2" charset="-122"/>
              </a:rPr>
              <a:t>PSPEC——</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95236" name="Rectangle 3"/>
          <p:cNvSpPr>
            <a:spLocks noGrp="1" noChangeArrowheads="1"/>
          </p:cNvSpPr>
          <p:nvPr>
            <p:ph type="body" idx="4294967295"/>
          </p:nvPr>
        </p:nvSpPr>
        <p:spPr>
          <a:xfrm>
            <a:off x="838200" y="1752600"/>
            <a:ext cx="8305800" cy="762000"/>
          </a:xfrm>
        </p:spPr>
        <p:txBody>
          <a:bodyPr/>
          <a:lstStyle/>
          <a:p>
            <a:pPr eaLnBrk="1" hangingPunct="1">
              <a:lnSpc>
                <a:spcPct val="90000"/>
              </a:lnSpc>
            </a:pPr>
            <a:r>
              <a:rPr lang="en-US" altLang="zh-CN" smtClean="0">
                <a:ea typeface="宋体" panose="02010600030101010101" pitchFamily="2" charset="-122"/>
              </a:rPr>
              <a:t>SafeHome</a:t>
            </a:r>
            <a:r>
              <a:rPr lang="zh-CN" altLang="en-US" smtClean="0">
                <a:ea typeface="宋体" panose="02010600030101010101" pitchFamily="2" charset="-122"/>
              </a:rPr>
              <a:t>安全功能中的“</a:t>
            </a:r>
            <a:r>
              <a:rPr lang="zh-CN" altLang="en-US" b="1" smtClean="0">
                <a:solidFill>
                  <a:srgbClr val="C00000"/>
                </a:solidFill>
                <a:ea typeface="宋体" panose="02010600030101010101" pitchFamily="2" charset="-122"/>
              </a:rPr>
              <a:t>处理密码</a:t>
            </a:r>
            <a:r>
              <a:rPr lang="zh-CN" altLang="en-US" smtClean="0">
                <a:ea typeface="宋体" panose="02010600030101010101" pitchFamily="2" charset="-122"/>
              </a:rPr>
              <a:t>”功能的</a:t>
            </a:r>
            <a:r>
              <a:rPr lang="zh-CN" altLang="en-US" b="1" smtClean="0">
                <a:ea typeface="宋体" panose="02010600030101010101" pitchFamily="2" charset="-122"/>
              </a:rPr>
              <a:t>叙事性文本</a:t>
            </a:r>
            <a:r>
              <a:rPr lang="zh-CN" altLang="en-US" smtClean="0">
                <a:ea typeface="宋体" panose="02010600030101010101" pitchFamily="2" charset="-122"/>
              </a:rPr>
              <a:t>描述</a:t>
            </a:r>
          </a:p>
        </p:txBody>
      </p:sp>
      <p:graphicFrame>
        <p:nvGraphicFramePr>
          <p:cNvPr id="95237" name="Object 42"/>
          <p:cNvGraphicFramePr>
            <a:graphicFrameLocks noChangeAspect="1"/>
          </p:cNvGraphicFramePr>
          <p:nvPr/>
        </p:nvGraphicFramePr>
        <p:xfrm>
          <a:off x="-7938" y="2514600"/>
          <a:ext cx="9144001" cy="2446338"/>
        </p:xfrm>
        <a:graphic>
          <a:graphicData uri="http://schemas.openxmlformats.org/presentationml/2006/ole">
            <mc:AlternateContent xmlns:mc="http://schemas.openxmlformats.org/markup-compatibility/2006">
              <mc:Choice xmlns:v="urn:schemas-microsoft-com:vml" Requires="v">
                <p:oleObj spid="_x0000_s95406" name="BMP 图像" r:id="rId3" imgW="8723810" imgH="2333333" progId="Paint.Picture">
                  <p:embed/>
                </p:oleObj>
              </mc:Choice>
              <mc:Fallback>
                <p:oleObj name="BMP 图像" r:id="rId3" imgW="8723810" imgH="2333333" progId="Paint.Picture">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 y="2514600"/>
                        <a:ext cx="9144001" cy="24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5AB1761C-96B9-4456-BCA1-BC0D320A516E}" type="slidenum">
              <a:rPr lang="en-US" altLang="zh-CN" sz="1000"/>
              <a:pPr algn="r" eaLnBrk="1" hangingPunct="1">
                <a:spcBef>
                  <a:spcPct val="0"/>
                </a:spcBef>
                <a:buClrTx/>
                <a:buSzTx/>
                <a:buFontTx/>
                <a:buNone/>
              </a:pPr>
              <a:t>68</a:t>
            </a:fld>
            <a:endParaRPr lang="en-US" altLang="zh-CN" sz="1000"/>
          </a:p>
        </p:txBody>
      </p:sp>
      <p:sp>
        <p:nvSpPr>
          <p:cNvPr id="96259" name="Rectangle 2"/>
          <p:cNvSpPr>
            <a:spLocks noGrp="1" noChangeArrowheads="1"/>
          </p:cNvSpPr>
          <p:nvPr>
            <p:ph type="title" idx="4294967295"/>
          </p:nvPr>
        </p:nvSpPr>
        <p:spPr>
          <a:xfrm>
            <a:off x="1219200" y="1066800"/>
            <a:ext cx="7924800" cy="633413"/>
          </a:xfrm>
        </p:spPr>
        <p:txBody>
          <a:bodyPr/>
          <a:lstStyle/>
          <a:p>
            <a:pPr eaLnBrk="1" hangingPunct="1"/>
            <a:r>
              <a:rPr lang="en-US" altLang="zh-CN" smtClean="0">
                <a:ea typeface="宋体" panose="02010600030101010101" pitchFamily="2" charset="-122"/>
              </a:rPr>
              <a:t>CSPEC——</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96260" name="Rectangle 3"/>
          <p:cNvSpPr>
            <a:spLocks noGrp="1" noChangeArrowheads="1"/>
          </p:cNvSpPr>
          <p:nvPr>
            <p:ph type="body" idx="4294967295"/>
          </p:nvPr>
        </p:nvSpPr>
        <p:spPr>
          <a:xfrm>
            <a:off x="0" y="1752600"/>
            <a:ext cx="9144000" cy="801688"/>
          </a:xfrm>
        </p:spPr>
        <p:txBody>
          <a:bodyPr/>
          <a:lstStyle/>
          <a:p>
            <a:pPr eaLnBrk="1" hangingPunct="1">
              <a:lnSpc>
                <a:spcPct val="90000"/>
              </a:lnSpc>
            </a:pPr>
            <a:r>
              <a:rPr lang="en-US" altLang="zh-CN" smtClean="0">
                <a:ea typeface="宋体" panose="02010600030101010101" pitchFamily="2" charset="-122"/>
              </a:rPr>
              <a:t>SafeHome</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层</a:t>
            </a:r>
            <a:r>
              <a:rPr lang="en-US" altLang="zh-CN" smtClean="0">
                <a:ea typeface="宋体" panose="02010600030101010101" pitchFamily="2" charset="-122"/>
              </a:rPr>
              <a:t>DFD</a:t>
            </a:r>
            <a:r>
              <a:rPr lang="zh-CN" altLang="en-US" smtClean="0">
                <a:ea typeface="宋体" panose="02010600030101010101" pitchFamily="2" charset="-122"/>
              </a:rPr>
              <a:t>的</a:t>
            </a:r>
            <a:r>
              <a:rPr lang="zh-CN" altLang="en-US" b="1" smtClean="0">
                <a:solidFill>
                  <a:srgbClr val="C00000"/>
                </a:solidFill>
                <a:ea typeface="宋体" panose="02010600030101010101" pitchFamily="2" charset="-122"/>
              </a:rPr>
              <a:t>状态图</a:t>
            </a:r>
            <a:r>
              <a:rPr lang="zh-CN" altLang="en-US" smtClean="0">
                <a:ea typeface="宋体" panose="02010600030101010101" pitchFamily="2" charset="-122"/>
              </a:rPr>
              <a:t>，描述了在这个层次上，如何响应事件使得系统在这</a:t>
            </a:r>
            <a:r>
              <a:rPr lang="en-US" altLang="zh-CN" smtClean="0">
                <a:ea typeface="宋体" panose="02010600030101010101" pitchFamily="2" charset="-122"/>
              </a:rPr>
              <a:t>4</a:t>
            </a:r>
            <a:r>
              <a:rPr lang="zh-CN" altLang="en-US" smtClean="0">
                <a:ea typeface="宋体" panose="02010600030101010101" pitchFamily="2" charset="-122"/>
              </a:rPr>
              <a:t>个状态之间来回移动，如图示：</a:t>
            </a:r>
          </a:p>
        </p:txBody>
      </p:sp>
      <p:pic>
        <p:nvPicPr>
          <p:cNvPr id="9626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554288"/>
            <a:ext cx="9144000"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50D0BE6A-C481-42B3-9BA2-DC9F2F501D67}" type="slidenum">
              <a:rPr lang="en-US" altLang="zh-CN" sz="1000"/>
              <a:pPr algn="r" eaLnBrk="1" hangingPunct="1">
                <a:spcBef>
                  <a:spcPct val="0"/>
                </a:spcBef>
                <a:buClrTx/>
                <a:buSzTx/>
                <a:buFontTx/>
                <a:buNone/>
              </a:pPr>
              <a:t>69</a:t>
            </a:fld>
            <a:endParaRPr lang="en-US" altLang="zh-CN" sz="1000"/>
          </a:p>
        </p:txBody>
      </p:sp>
      <p:sp>
        <p:nvSpPr>
          <p:cNvPr id="97283" name="Rectangle 2"/>
          <p:cNvSpPr>
            <a:spLocks noGrp="1" noChangeArrowheads="1"/>
          </p:cNvSpPr>
          <p:nvPr>
            <p:ph type="title" idx="4294967295"/>
          </p:nvPr>
        </p:nvSpPr>
        <p:spPr>
          <a:xfrm>
            <a:off x="1219200" y="1066800"/>
            <a:ext cx="7924800" cy="633413"/>
          </a:xfrm>
        </p:spPr>
        <p:txBody>
          <a:bodyPr/>
          <a:lstStyle/>
          <a:p>
            <a:pPr eaLnBrk="1" hangingPunct="1"/>
            <a:r>
              <a:rPr lang="en-US" altLang="zh-CN" smtClean="0">
                <a:ea typeface="宋体" panose="02010600030101010101" pitchFamily="2" charset="-122"/>
              </a:rPr>
              <a:t>CSPEC</a:t>
            </a:r>
            <a:r>
              <a:rPr lang="zh-CN" altLang="en-US" smtClean="0">
                <a:ea typeface="宋体" panose="02010600030101010101" pitchFamily="2" charset="-122"/>
              </a:rPr>
              <a:t>示例</a:t>
            </a:r>
            <a:endParaRPr lang="en-US" altLang="zh-CN" smtClean="0">
              <a:ea typeface="宋体" panose="02010600030101010101" pitchFamily="2" charset="-122"/>
            </a:endParaRPr>
          </a:p>
        </p:txBody>
      </p:sp>
      <p:sp>
        <p:nvSpPr>
          <p:cNvPr id="97284" name="Rectangle 3"/>
          <p:cNvSpPr>
            <a:spLocks noGrp="1" noChangeArrowheads="1"/>
          </p:cNvSpPr>
          <p:nvPr>
            <p:ph type="body" idx="4294967295"/>
          </p:nvPr>
        </p:nvSpPr>
        <p:spPr>
          <a:xfrm>
            <a:off x="827088" y="1835150"/>
            <a:ext cx="8316912" cy="801688"/>
          </a:xfrm>
        </p:spPr>
        <p:txBody>
          <a:bodyPr/>
          <a:lstStyle/>
          <a:p>
            <a:pPr eaLnBrk="1" hangingPunct="1">
              <a:lnSpc>
                <a:spcPct val="90000"/>
              </a:lnSpc>
            </a:pPr>
            <a:r>
              <a:rPr lang="zh-CN" altLang="en-US" b="1" smtClean="0">
                <a:solidFill>
                  <a:srgbClr val="C00000"/>
                </a:solidFill>
                <a:ea typeface="宋体" panose="02010600030101010101" pitchFamily="2" charset="-122"/>
              </a:rPr>
              <a:t>状态图</a:t>
            </a:r>
            <a:r>
              <a:rPr lang="zh-CN" altLang="en-US" smtClean="0">
                <a:ea typeface="宋体" panose="02010600030101010101" pitchFamily="2" charset="-122"/>
              </a:rPr>
              <a:t>与激活表：</a:t>
            </a:r>
          </a:p>
        </p:txBody>
      </p:sp>
      <p:pic>
        <p:nvPicPr>
          <p:cNvPr id="9728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24288"/>
            <a:ext cx="91440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9125" y="0"/>
            <a:ext cx="4686300"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9" descr="401 把分析模型转变成软件设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671513"/>
            <a:ext cx="56578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3529013"/>
            <a:ext cx="5651500"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1EBA2870-430D-49EC-9EA2-F37DD08DD1C2}" type="slidenum">
              <a:rPr lang="en-US" altLang="zh-CN" sz="1000"/>
              <a:pPr algn="r" eaLnBrk="1" hangingPunct="1">
                <a:spcBef>
                  <a:spcPct val="0"/>
                </a:spcBef>
                <a:buClrTx/>
                <a:buSzTx/>
                <a:buFontTx/>
                <a:buNone/>
              </a:pPr>
              <a:t>7</a:t>
            </a:fld>
            <a:endParaRPr lang="en-US" altLang="zh-CN" sz="1000"/>
          </a:p>
        </p:txBody>
      </p:sp>
      <p:sp>
        <p:nvSpPr>
          <p:cNvPr id="14341" name="Rectangle 2"/>
          <p:cNvSpPr>
            <a:spLocks noGrp="1" noChangeArrowheads="1"/>
          </p:cNvSpPr>
          <p:nvPr>
            <p:ph type="title" idx="4294967295"/>
          </p:nvPr>
        </p:nvSpPr>
        <p:spPr>
          <a:xfrm>
            <a:off x="282575" y="188913"/>
            <a:ext cx="2776538" cy="633412"/>
          </a:xfrm>
        </p:spPr>
        <p:txBody>
          <a:bodyPr/>
          <a:lstStyle/>
          <a:p>
            <a:pPr eaLnBrk="1" hangingPunct="1"/>
            <a:r>
              <a:rPr lang="zh-CN" altLang="en-US" smtClean="0">
                <a:ea typeface="宋体" panose="02010600030101010101" pitchFamily="2" charset="-122"/>
              </a:rPr>
              <a:t>两种方法学</a:t>
            </a:r>
            <a:endParaRPr lang="en-US" altLang="zh-CN" smtClean="0">
              <a:ea typeface="宋体" panose="02010600030101010101" pitchFamily="2" charset="-122"/>
            </a:endParaRPr>
          </a:p>
        </p:txBody>
      </p:sp>
      <p:pic>
        <p:nvPicPr>
          <p:cNvPr id="14342"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896938"/>
            <a:ext cx="3443288"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992563"/>
            <a:ext cx="3443288"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38CBBAF1-054B-4C31-A7AD-7759DF50F62B}" type="slidenum">
              <a:rPr lang="en-US" altLang="zh-CN" sz="1000"/>
              <a:pPr algn="r" eaLnBrk="1" hangingPunct="1">
                <a:spcBef>
                  <a:spcPct val="0"/>
                </a:spcBef>
                <a:buClrTx/>
                <a:buSzTx/>
                <a:buFontTx/>
                <a:buNone/>
              </a:pPr>
              <a:t>70</a:t>
            </a:fld>
            <a:endParaRPr lang="en-US" altLang="zh-CN" sz="1000"/>
          </a:p>
        </p:txBody>
      </p:sp>
      <p:sp>
        <p:nvSpPr>
          <p:cNvPr id="98307" name="Rectangle 2"/>
          <p:cNvSpPr>
            <a:spLocks noGrp="1" noChangeArrowheads="1"/>
          </p:cNvSpPr>
          <p:nvPr>
            <p:ph type="title" idx="4294967295"/>
          </p:nvPr>
        </p:nvSpPr>
        <p:spPr>
          <a:xfrm>
            <a:off x="1219200" y="1066800"/>
            <a:ext cx="7924800" cy="633413"/>
          </a:xfrm>
        </p:spPr>
        <p:txBody>
          <a:bodyPr/>
          <a:lstStyle/>
          <a:p>
            <a:pPr eaLnBrk="1" hangingPunct="1"/>
            <a:r>
              <a:rPr lang="en-US" altLang="zh-CN" smtClean="0">
                <a:ea typeface="宋体" panose="02010600030101010101" pitchFamily="2" charset="-122"/>
              </a:rPr>
              <a:t>DFD</a:t>
            </a:r>
            <a:r>
              <a:rPr lang="zh-CN" altLang="en-US" smtClean="0">
                <a:ea typeface="宋体" panose="02010600030101010101" pitchFamily="2" charset="-122"/>
              </a:rPr>
              <a:t>与软件设计</a:t>
            </a:r>
            <a:endParaRPr lang="en-US" altLang="zh-CN" smtClean="0">
              <a:ea typeface="宋体" panose="02010600030101010101" pitchFamily="2" charset="-122"/>
            </a:endParaRPr>
          </a:p>
        </p:txBody>
      </p:sp>
      <p:sp>
        <p:nvSpPr>
          <p:cNvPr id="98308" name="Rectangle 3"/>
          <p:cNvSpPr>
            <a:spLocks noGrp="1" noChangeArrowheads="1"/>
          </p:cNvSpPr>
          <p:nvPr>
            <p:ph type="body" idx="4294967295"/>
          </p:nvPr>
        </p:nvSpPr>
        <p:spPr>
          <a:xfrm>
            <a:off x="838200" y="1752600"/>
            <a:ext cx="8305800" cy="457200"/>
          </a:xfrm>
        </p:spPr>
        <p:txBody>
          <a:bodyPr/>
          <a:lstStyle/>
          <a:p>
            <a:pPr eaLnBrk="1" hangingPunct="1"/>
            <a:r>
              <a:rPr lang="en-US" altLang="zh-CN" smtClean="0">
                <a:ea typeface="宋体" panose="02010600030101010101" pitchFamily="2" charset="-122"/>
              </a:rPr>
              <a:t>DFD</a:t>
            </a:r>
            <a:r>
              <a:rPr lang="zh-CN" altLang="en-US" smtClean="0">
                <a:ea typeface="宋体" panose="02010600030101010101" pitchFamily="2" charset="-122"/>
              </a:rPr>
              <a:t>映射为软件体系结构图</a:t>
            </a:r>
            <a:endParaRPr lang="en-US" altLang="zh-CN" smtClean="0">
              <a:ea typeface="宋体" panose="02010600030101010101" pitchFamily="2" charset="-122"/>
            </a:endParaRPr>
          </a:p>
        </p:txBody>
      </p:sp>
      <p:grpSp>
        <p:nvGrpSpPr>
          <p:cNvPr id="98309" name="Group 39"/>
          <p:cNvGrpSpPr>
            <a:grpSpLocks/>
          </p:cNvGrpSpPr>
          <p:nvPr/>
        </p:nvGrpSpPr>
        <p:grpSpPr bwMode="auto">
          <a:xfrm>
            <a:off x="1752600" y="2362200"/>
            <a:ext cx="6491288" cy="3921125"/>
            <a:chOff x="1159" y="1200"/>
            <a:chExt cx="4089" cy="2470"/>
          </a:xfrm>
        </p:grpSpPr>
        <p:sp>
          <p:nvSpPr>
            <p:cNvPr id="98310" name="Arc 2"/>
            <p:cNvSpPr>
              <a:spLocks/>
            </p:cNvSpPr>
            <p:nvPr/>
          </p:nvSpPr>
          <p:spPr bwMode="auto">
            <a:xfrm>
              <a:off x="3688" y="1699"/>
              <a:ext cx="520" cy="105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76200" cap="rnd">
              <a:solidFill>
                <a:schemeClr val="tx1"/>
              </a:solidFill>
              <a:round/>
              <a:headEnd/>
              <a:tailEnd type="triangle" w="med" len="med"/>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 name="Rectangle 3"/>
            <p:cNvSpPr>
              <a:spLocks noChangeArrowheads="1"/>
            </p:cNvSpPr>
            <p:nvPr/>
          </p:nvSpPr>
          <p:spPr bwMode="auto">
            <a:xfrm>
              <a:off x="3335" y="1970"/>
              <a:ext cx="1909" cy="517"/>
            </a:xfrm>
            <a:prstGeom prst="rect">
              <a:avLst/>
            </a:prstGeom>
            <a:noFill/>
            <a:ln w="25400">
              <a:noFill/>
              <a:miter lim="800000"/>
              <a:headEnd/>
              <a:tailEnd/>
            </a:ln>
            <a:effectLst/>
          </p:spPr>
          <p:txBody>
            <a:bodyPr wrap="none" lIns="90487" tIns="44450" rIns="90487" bIns="44450">
              <a:spAutoFit/>
            </a:bodyPr>
            <a:lstStyle/>
            <a:p>
              <a:pPr>
                <a:defRPr/>
              </a:pPr>
              <a:r>
                <a:rPr lang="en-US" altLang="zh-CN" sz="4800" b="1" i="1">
                  <a:solidFill>
                    <a:schemeClr val="folHlink"/>
                  </a:solidFill>
                  <a:effectLst>
                    <a:outerShdw blurRad="38100" dist="38100" dir="2700000" algn="tl">
                      <a:srgbClr val="000000"/>
                    </a:outerShdw>
                  </a:effectLst>
                  <a:latin typeface="Arial" charset="0"/>
                  <a:ea typeface="ＭＳ Ｐゴシック" pitchFamily="-128" charset="-128"/>
                </a:rPr>
                <a:t>Maps into</a:t>
              </a:r>
            </a:p>
          </p:txBody>
        </p:sp>
        <p:sp>
          <p:nvSpPr>
            <p:cNvPr id="98312" name="Oval 5"/>
            <p:cNvSpPr>
              <a:spLocks noChangeArrowheads="1"/>
            </p:cNvSpPr>
            <p:nvPr/>
          </p:nvSpPr>
          <p:spPr bwMode="auto">
            <a:xfrm>
              <a:off x="1776" y="1472"/>
              <a:ext cx="272" cy="270"/>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13" name="Oval 6"/>
            <p:cNvSpPr>
              <a:spLocks noChangeArrowheads="1"/>
            </p:cNvSpPr>
            <p:nvPr/>
          </p:nvSpPr>
          <p:spPr bwMode="auto">
            <a:xfrm>
              <a:off x="2256" y="1312"/>
              <a:ext cx="272" cy="270"/>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14" name="Oval 7"/>
            <p:cNvSpPr>
              <a:spLocks noChangeArrowheads="1"/>
            </p:cNvSpPr>
            <p:nvPr/>
          </p:nvSpPr>
          <p:spPr bwMode="auto">
            <a:xfrm>
              <a:off x="2752" y="1200"/>
              <a:ext cx="272" cy="270"/>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15" name="Oval 8"/>
            <p:cNvSpPr>
              <a:spLocks noChangeArrowheads="1"/>
            </p:cNvSpPr>
            <p:nvPr/>
          </p:nvSpPr>
          <p:spPr bwMode="auto">
            <a:xfrm>
              <a:off x="2616" y="1624"/>
              <a:ext cx="272" cy="270"/>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16" name="Oval 9"/>
            <p:cNvSpPr>
              <a:spLocks noChangeArrowheads="1"/>
            </p:cNvSpPr>
            <p:nvPr/>
          </p:nvSpPr>
          <p:spPr bwMode="auto">
            <a:xfrm>
              <a:off x="2968" y="2008"/>
              <a:ext cx="272" cy="270"/>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17" name="Oval 10"/>
            <p:cNvSpPr>
              <a:spLocks noChangeArrowheads="1"/>
            </p:cNvSpPr>
            <p:nvPr/>
          </p:nvSpPr>
          <p:spPr bwMode="auto">
            <a:xfrm>
              <a:off x="3264" y="1224"/>
              <a:ext cx="272" cy="270"/>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18" name="Line 11"/>
            <p:cNvSpPr>
              <a:spLocks noChangeShapeType="1"/>
            </p:cNvSpPr>
            <p:nvPr/>
          </p:nvSpPr>
          <p:spPr bwMode="auto">
            <a:xfrm flipV="1">
              <a:off x="1568" y="1679"/>
              <a:ext cx="192" cy="10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9" name="Line 12"/>
            <p:cNvSpPr>
              <a:spLocks noChangeShapeType="1"/>
            </p:cNvSpPr>
            <p:nvPr/>
          </p:nvSpPr>
          <p:spPr bwMode="auto">
            <a:xfrm flipV="1">
              <a:off x="2040" y="1471"/>
              <a:ext cx="192" cy="10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0" name="Line 13"/>
            <p:cNvSpPr>
              <a:spLocks noChangeShapeType="1"/>
            </p:cNvSpPr>
            <p:nvPr/>
          </p:nvSpPr>
          <p:spPr bwMode="auto">
            <a:xfrm flipV="1">
              <a:off x="2520" y="1344"/>
              <a:ext cx="200" cy="5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1" name="Line 14"/>
            <p:cNvSpPr>
              <a:spLocks noChangeShapeType="1"/>
            </p:cNvSpPr>
            <p:nvPr/>
          </p:nvSpPr>
          <p:spPr bwMode="auto">
            <a:xfrm>
              <a:off x="3024" y="1344"/>
              <a:ext cx="208" cy="7"/>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2" name="Line 15"/>
            <p:cNvSpPr>
              <a:spLocks noChangeShapeType="1"/>
            </p:cNvSpPr>
            <p:nvPr/>
          </p:nvSpPr>
          <p:spPr bwMode="auto">
            <a:xfrm>
              <a:off x="3536" y="1391"/>
              <a:ext cx="208" cy="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3" name="Line 16"/>
            <p:cNvSpPr>
              <a:spLocks noChangeShapeType="1"/>
            </p:cNvSpPr>
            <p:nvPr/>
          </p:nvSpPr>
          <p:spPr bwMode="auto">
            <a:xfrm>
              <a:off x="2456" y="1592"/>
              <a:ext cx="144" cy="9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4" name="Oval 17"/>
            <p:cNvSpPr>
              <a:spLocks noChangeArrowheads="1"/>
            </p:cNvSpPr>
            <p:nvPr/>
          </p:nvSpPr>
          <p:spPr bwMode="auto">
            <a:xfrm>
              <a:off x="3200" y="1672"/>
              <a:ext cx="272" cy="270"/>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25" name="Line 18"/>
            <p:cNvSpPr>
              <a:spLocks noChangeShapeType="1"/>
            </p:cNvSpPr>
            <p:nvPr/>
          </p:nvSpPr>
          <p:spPr bwMode="auto">
            <a:xfrm>
              <a:off x="2832" y="1872"/>
              <a:ext cx="144" cy="13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6" name="Line 19"/>
            <p:cNvSpPr>
              <a:spLocks noChangeShapeType="1"/>
            </p:cNvSpPr>
            <p:nvPr/>
          </p:nvSpPr>
          <p:spPr bwMode="auto">
            <a:xfrm>
              <a:off x="3208" y="2256"/>
              <a:ext cx="144" cy="13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7" name="Line 20"/>
            <p:cNvSpPr>
              <a:spLocks noChangeShapeType="1"/>
            </p:cNvSpPr>
            <p:nvPr/>
          </p:nvSpPr>
          <p:spPr bwMode="auto">
            <a:xfrm flipV="1">
              <a:off x="3480" y="1815"/>
              <a:ext cx="192" cy="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8" name="Line 21"/>
            <p:cNvSpPr>
              <a:spLocks noChangeShapeType="1"/>
            </p:cNvSpPr>
            <p:nvPr/>
          </p:nvSpPr>
          <p:spPr bwMode="auto">
            <a:xfrm>
              <a:off x="2888" y="1785"/>
              <a:ext cx="272" cy="1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29" name="Rectangle 22"/>
            <p:cNvSpPr>
              <a:spLocks noChangeArrowheads="1"/>
            </p:cNvSpPr>
            <p:nvPr/>
          </p:nvSpPr>
          <p:spPr bwMode="auto">
            <a:xfrm>
              <a:off x="4064" y="2784"/>
              <a:ext cx="296" cy="198"/>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30" name="Rectangle 23"/>
            <p:cNvSpPr>
              <a:spLocks noChangeArrowheads="1"/>
            </p:cNvSpPr>
            <p:nvPr/>
          </p:nvSpPr>
          <p:spPr bwMode="auto">
            <a:xfrm>
              <a:off x="3664" y="3081"/>
              <a:ext cx="296" cy="198"/>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31" name="Rectangle 24"/>
            <p:cNvSpPr>
              <a:spLocks noChangeArrowheads="1"/>
            </p:cNvSpPr>
            <p:nvPr/>
          </p:nvSpPr>
          <p:spPr bwMode="auto">
            <a:xfrm>
              <a:off x="4080" y="3081"/>
              <a:ext cx="296" cy="198"/>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32" name="Rectangle 25"/>
            <p:cNvSpPr>
              <a:spLocks noChangeArrowheads="1"/>
            </p:cNvSpPr>
            <p:nvPr/>
          </p:nvSpPr>
          <p:spPr bwMode="auto">
            <a:xfrm>
              <a:off x="4464" y="3081"/>
              <a:ext cx="296" cy="198"/>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33" name="Rectangle 26"/>
            <p:cNvSpPr>
              <a:spLocks noChangeArrowheads="1"/>
            </p:cNvSpPr>
            <p:nvPr/>
          </p:nvSpPr>
          <p:spPr bwMode="auto">
            <a:xfrm>
              <a:off x="3192" y="3472"/>
              <a:ext cx="296" cy="198"/>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34" name="Rectangle 27"/>
            <p:cNvSpPr>
              <a:spLocks noChangeArrowheads="1"/>
            </p:cNvSpPr>
            <p:nvPr/>
          </p:nvSpPr>
          <p:spPr bwMode="auto">
            <a:xfrm>
              <a:off x="3544" y="3472"/>
              <a:ext cx="296" cy="198"/>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35" name="Rectangle 28"/>
            <p:cNvSpPr>
              <a:spLocks noChangeArrowheads="1"/>
            </p:cNvSpPr>
            <p:nvPr/>
          </p:nvSpPr>
          <p:spPr bwMode="auto">
            <a:xfrm>
              <a:off x="3896" y="3472"/>
              <a:ext cx="296" cy="198"/>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36" name="Rectangle 29"/>
            <p:cNvSpPr>
              <a:spLocks noChangeArrowheads="1"/>
            </p:cNvSpPr>
            <p:nvPr/>
          </p:nvSpPr>
          <p:spPr bwMode="auto">
            <a:xfrm>
              <a:off x="4248" y="3472"/>
              <a:ext cx="296" cy="198"/>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37" name="Rectangle 30"/>
            <p:cNvSpPr>
              <a:spLocks noChangeArrowheads="1"/>
            </p:cNvSpPr>
            <p:nvPr/>
          </p:nvSpPr>
          <p:spPr bwMode="auto">
            <a:xfrm>
              <a:off x="4600" y="3472"/>
              <a:ext cx="296" cy="198"/>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98338" name="Rectangle 31"/>
            <p:cNvSpPr>
              <a:spLocks noChangeArrowheads="1"/>
            </p:cNvSpPr>
            <p:nvPr/>
          </p:nvSpPr>
          <p:spPr bwMode="auto">
            <a:xfrm>
              <a:off x="4952" y="3472"/>
              <a:ext cx="296" cy="198"/>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sp>
          <p:nvSpPr>
            <p:cNvPr id="35" name="Rectangle 32"/>
            <p:cNvSpPr>
              <a:spLocks noChangeArrowheads="1"/>
            </p:cNvSpPr>
            <p:nvPr/>
          </p:nvSpPr>
          <p:spPr bwMode="auto">
            <a:xfrm>
              <a:off x="1159" y="1905"/>
              <a:ext cx="1491" cy="286"/>
            </a:xfrm>
            <a:prstGeom prst="rect">
              <a:avLst/>
            </a:prstGeom>
            <a:noFill/>
            <a:ln w="25400">
              <a:noFill/>
              <a:miter lim="800000"/>
              <a:headEnd/>
              <a:tailEnd/>
            </a:ln>
            <a:effectLst/>
          </p:spPr>
          <p:txBody>
            <a:bodyPr wrap="none" lIns="90487" tIns="44450" rIns="90487" bIns="44450">
              <a:spAutoFit/>
            </a:bodyPr>
            <a:lstStyle/>
            <a:p>
              <a:pPr>
                <a:defRPr/>
              </a:pPr>
              <a:r>
                <a:rPr lang="en-US" altLang="zh-CN" b="1">
                  <a:effectLst>
                    <a:outerShdw blurRad="38100" dist="38100" dir="2700000" algn="tl">
                      <a:srgbClr val="FFFFFF"/>
                    </a:outerShdw>
                  </a:effectLst>
                  <a:latin typeface="Helvetica" pitchFamily="-128" charset="0"/>
                  <a:ea typeface="ＭＳ Ｐゴシック" pitchFamily="-128" charset="-128"/>
                </a:rPr>
                <a:t>analysis model</a:t>
              </a:r>
            </a:p>
          </p:txBody>
        </p:sp>
        <p:sp>
          <p:nvSpPr>
            <p:cNvPr id="36" name="Rectangle 33"/>
            <p:cNvSpPr>
              <a:spLocks noChangeArrowheads="1"/>
            </p:cNvSpPr>
            <p:nvPr/>
          </p:nvSpPr>
          <p:spPr bwMode="auto">
            <a:xfrm>
              <a:off x="2367" y="2769"/>
              <a:ext cx="1350" cy="286"/>
            </a:xfrm>
            <a:prstGeom prst="rect">
              <a:avLst/>
            </a:prstGeom>
            <a:noFill/>
            <a:ln w="25400">
              <a:noFill/>
              <a:miter lim="800000"/>
              <a:headEnd/>
              <a:tailEnd/>
            </a:ln>
            <a:effectLst/>
          </p:spPr>
          <p:txBody>
            <a:bodyPr wrap="none" lIns="90487" tIns="44450" rIns="90487" bIns="44450">
              <a:spAutoFit/>
            </a:bodyPr>
            <a:lstStyle/>
            <a:p>
              <a:pPr>
                <a:defRPr/>
              </a:pPr>
              <a:r>
                <a:rPr lang="en-US" altLang="zh-CN" b="1">
                  <a:effectLst>
                    <a:outerShdw blurRad="38100" dist="38100" dir="2700000" algn="tl">
                      <a:srgbClr val="FFFFFF"/>
                    </a:outerShdw>
                  </a:effectLst>
                  <a:latin typeface="Helvetica" pitchFamily="-128" charset="0"/>
                  <a:ea typeface="ＭＳ Ｐゴシック" pitchFamily="-128" charset="-128"/>
                </a:rPr>
                <a:t>design model</a:t>
              </a:r>
            </a:p>
          </p:txBody>
        </p:sp>
        <p:sp>
          <p:nvSpPr>
            <p:cNvPr id="98341" name="Line 34"/>
            <p:cNvSpPr>
              <a:spLocks noChangeShapeType="1"/>
            </p:cNvSpPr>
            <p:nvPr/>
          </p:nvSpPr>
          <p:spPr bwMode="auto">
            <a:xfrm flipH="1">
              <a:off x="3820" y="2980"/>
              <a:ext cx="396" cy="8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2" name="Line 35"/>
            <p:cNvSpPr>
              <a:spLocks noChangeShapeType="1"/>
            </p:cNvSpPr>
            <p:nvPr/>
          </p:nvSpPr>
          <p:spPr bwMode="auto">
            <a:xfrm>
              <a:off x="4216" y="2980"/>
              <a:ext cx="0" cy="8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3" name="Line 36"/>
            <p:cNvSpPr>
              <a:spLocks noChangeShapeType="1"/>
            </p:cNvSpPr>
            <p:nvPr/>
          </p:nvSpPr>
          <p:spPr bwMode="auto">
            <a:xfrm>
              <a:off x="4207" y="2970"/>
              <a:ext cx="413" cy="1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4" name="Line 37"/>
            <p:cNvSpPr>
              <a:spLocks noChangeShapeType="1"/>
            </p:cNvSpPr>
            <p:nvPr/>
          </p:nvSpPr>
          <p:spPr bwMode="auto">
            <a:xfrm flipH="1">
              <a:off x="3355" y="3276"/>
              <a:ext cx="430" cy="19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5" name="Line 38"/>
            <p:cNvSpPr>
              <a:spLocks noChangeShapeType="1"/>
            </p:cNvSpPr>
            <p:nvPr/>
          </p:nvSpPr>
          <p:spPr bwMode="auto">
            <a:xfrm flipH="1">
              <a:off x="3724" y="3276"/>
              <a:ext cx="61" cy="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6" name="Line 39"/>
            <p:cNvSpPr>
              <a:spLocks noChangeShapeType="1"/>
            </p:cNvSpPr>
            <p:nvPr/>
          </p:nvSpPr>
          <p:spPr bwMode="auto">
            <a:xfrm flipH="1">
              <a:off x="4049" y="3267"/>
              <a:ext cx="167" cy="2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7" name="Line 40"/>
            <p:cNvSpPr>
              <a:spLocks noChangeShapeType="1"/>
            </p:cNvSpPr>
            <p:nvPr/>
          </p:nvSpPr>
          <p:spPr bwMode="auto">
            <a:xfrm>
              <a:off x="4216" y="3257"/>
              <a:ext cx="185" cy="2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8" name="Line 41"/>
            <p:cNvSpPr>
              <a:spLocks noChangeShapeType="1"/>
            </p:cNvSpPr>
            <p:nvPr/>
          </p:nvSpPr>
          <p:spPr bwMode="auto">
            <a:xfrm>
              <a:off x="4638" y="3276"/>
              <a:ext cx="114" cy="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49" name="Line 42"/>
            <p:cNvSpPr>
              <a:spLocks noChangeShapeType="1"/>
            </p:cNvSpPr>
            <p:nvPr/>
          </p:nvSpPr>
          <p:spPr bwMode="auto">
            <a:xfrm>
              <a:off x="4638" y="3276"/>
              <a:ext cx="457" cy="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CB85F264-C3B6-49F1-91A6-6E2BBC215AB8}" type="slidenum">
              <a:rPr lang="en-US" altLang="zh-CN" sz="1000" smtClean="0"/>
              <a:pPr>
                <a:spcBef>
                  <a:spcPct val="0"/>
                </a:spcBef>
                <a:buClrTx/>
                <a:buSzTx/>
                <a:buFontTx/>
                <a:buNone/>
              </a:pPr>
              <a:t>71</a:t>
            </a:fld>
            <a:endParaRPr lang="en-US" altLang="zh-CN" sz="1000" smtClean="0"/>
          </a:p>
        </p:txBody>
      </p:sp>
      <p:sp>
        <p:nvSpPr>
          <p:cNvPr id="99331" name="Rectangle 2"/>
          <p:cNvSpPr>
            <a:spLocks noGrp="1" noChangeArrowheads="1"/>
          </p:cNvSpPr>
          <p:nvPr>
            <p:ph type="title"/>
          </p:nvPr>
        </p:nvSpPr>
        <p:spPr>
          <a:xfrm>
            <a:off x="1219200" y="981075"/>
            <a:ext cx="7924800" cy="719138"/>
          </a:xfrm>
        </p:spPr>
        <p:txBody>
          <a:bodyPr/>
          <a:lstStyle/>
          <a:p>
            <a:pPr eaLnBrk="1" hangingPunct="1"/>
            <a:r>
              <a:rPr lang="zh-CN" altLang="en-US" sz="3600" dirty="0" smtClean="0">
                <a:ea typeface="宋体" panose="02010600030101010101" pitchFamily="2" charset="-122"/>
              </a:rPr>
              <a:t>域分析与分析模式 </a:t>
            </a:r>
            <a:r>
              <a:rPr lang="en-US" altLang="zh-CN" sz="3600" dirty="0" smtClean="0">
                <a:ea typeface="宋体" panose="02010600030101010101" pitchFamily="2" charset="-122"/>
              </a:rPr>
              <a:t/>
            </a:r>
            <a:br>
              <a:rPr lang="en-US" altLang="zh-CN" sz="3600" dirty="0" smtClean="0">
                <a:ea typeface="宋体" panose="02010600030101010101" pitchFamily="2" charset="-122"/>
              </a:rPr>
            </a:br>
            <a:r>
              <a:rPr lang="en-US" altLang="zh-CN" sz="3600" dirty="0" smtClean="0">
                <a:ea typeface="宋体" panose="02010600030101010101" pitchFamily="2" charset="-122"/>
              </a:rPr>
              <a:t>——</a:t>
            </a:r>
            <a:r>
              <a:rPr lang="zh-CN" altLang="en-US" sz="3600" dirty="0" smtClean="0">
                <a:ea typeface="宋体" panose="02010600030101010101" pitchFamily="2" charset="-122"/>
              </a:rPr>
              <a:t>需求建模中的模式</a:t>
            </a:r>
            <a:r>
              <a:rPr lang="en-US" altLang="zh-CN" sz="3600" smtClean="0">
                <a:ea typeface="宋体" panose="02010600030101010101" pitchFamily="2" charset="-122"/>
              </a:rPr>
              <a:t>(P169)</a:t>
            </a:r>
            <a:endParaRPr lang="en-US" altLang="zh-CN" sz="3600" dirty="0" smtClean="0">
              <a:ea typeface="宋体" panose="02010600030101010101" pitchFamily="2" charset="-122"/>
            </a:endParaRPr>
          </a:p>
        </p:txBody>
      </p:sp>
      <p:sp>
        <p:nvSpPr>
          <p:cNvPr id="99332" name="Rectangle 3"/>
          <p:cNvSpPr>
            <a:spLocks noGrp="1" noChangeArrowheads="1"/>
          </p:cNvSpPr>
          <p:nvPr>
            <p:ph type="body" idx="1"/>
          </p:nvPr>
        </p:nvSpPr>
        <p:spPr>
          <a:xfrm>
            <a:off x="685800" y="1752600"/>
            <a:ext cx="8229600" cy="4724400"/>
          </a:xfrm>
        </p:spPr>
        <p:txBody>
          <a:bodyPr/>
          <a:lstStyle/>
          <a:p>
            <a:pPr eaLnBrk="1" hangingPunct="1">
              <a:lnSpc>
                <a:spcPct val="90000"/>
              </a:lnSpc>
            </a:pPr>
            <a:r>
              <a:rPr lang="en-US" altLang="zh-CN" smtClean="0">
                <a:latin typeface="Palatino" pitchFamily="-128" charset="0"/>
                <a:ea typeface="宋体" panose="02010600030101010101" pitchFamily="2" charset="-122"/>
              </a:rPr>
              <a:t>Software patterns are a mechanism for capturing domain knowledge in a way that allows it to be reapplied when a new problem is encountered</a:t>
            </a:r>
          </a:p>
          <a:p>
            <a:pPr lvl="1" eaLnBrk="1" hangingPunct="1">
              <a:lnSpc>
                <a:spcPct val="90000"/>
              </a:lnSpc>
            </a:pPr>
            <a:r>
              <a:rPr lang="en-US" altLang="zh-CN" sz="2400" smtClean="0">
                <a:latin typeface="Palatino" pitchFamily="-128" charset="0"/>
                <a:ea typeface="宋体" panose="02010600030101010101" pitchFamily="2" charset="-122"/>
              </a:rPr>
              <a:t>domain knowledge can be applied to a new problem within the same application domain</a:t>
            </a:r>
          </a:p>
          <a:p>
            <a:pPr lvl="1" eaLnBrk="1" hangingPunct="1">
              <a:lnSpc>
                <a:spcPct val="90000"/>
              </a:lnSpc>
            </a:pPr>
            <a:r>
              <a:rPr lang="en-US" altLang="zh-CN" sz="2400" smtClean="0">
                <a:latin typeface="Palatino" pitchFamily="-128" charset="0"/>
                <a:ea typeface="宋体" panose="02010600030101010101" pitchFamily="2" charset="-122"/>
              </a:rPr>
              <a:t>the domain knowledge captured by a pattern can be applied by analogy to a completely different application domain.</a:t>
            </a:r>
          </a:p>
          <a:p>
            <a:pPr eaLnBrk="1" hangingPunct="1">
              <a:lnSpc>
                <a:spcPct val="90000"/>
              </a:lnSpc>
            </a:pPr>
            <a:r>
              <a:rPr lang="en-US" altLang="zh-CN" smtClean="0">
                <a:latin typeface="Palatino" pitchFamily="-128" charset="0"/>
                <a:ea typeface="宋体" panose="02010600030101010101" pitchFamily="2" charset="-122"/>
              </a:rPr>
              <a:t>The original author of an analysis pattern does not “create” the pattern, but rather, </a:t>
            </a:r>
            <a:r>
              <a:rPr lang="en-US" altLang="zh-CN" i="1" smtClean="0">
                <a:latin typeface="Palatino" pitchFamily="-128" charset="0"/>
                <a:ea typeface="宋体" panose="02010600030101010101" pitchFamily="2" charset="-122"/>
              </a:rPr>
              <a:t>discovers</a:t>
            </a:r>
            <a:r>
              <a:rPr lang="en-US" altLang="zh-CN" smtClean="0">
                <a:latin typeface="Palatino" pitchFamily="-128" charset="0"/>
                <a:ea typeface="宋体" panose="02010600030101010101" pitchFamily="2" charset="-122"/>
              </a:rPr>
              <a:t> it as requirements engineering work is being conducted. </a:t>
            </a:r>
          </a:p>
          <a:p>
            <a:pPr eaLnBrk="1" hangingPunct="1">
              <a:lnSpc>
                <a:spcPct val="90000"/>
              </a:lnSpc>
            </a:pPr>
            <a:r>
              <a:rPr lang="en-US" altLang="zh-CN" smtClean="0">
                <a:latin typeface="Palatino" pitchFamily="-128" charset="0"/>
                <a:ea typeface="宋体" panose="02010600030101010101" pitchFamily="2" charset="-122"/>
              </a:rPr>
              <a:t>Once the pattern has been discovered, it is documented</a:t>
            </a:r>
            <a:endParaRPr lang="en-US" altLang="zh-CN" smtClean="0">
              <a:ea typeface="宋体" panose="02010600030101010101" pitchFamily="2" charset="-122"/>
            </a:endParaRPr>
          </a:p>
        </p:txBody>
      </p:sp>
      <p:sp>
        <p:nvSpPr>
          <p:cNvPr id="99333" name="Rectangle 10"/>
          <p:cNvSpPr>
            <a:spLocks noChangeArrowheads="1"/>
          </p:cNvSpPr>
          <p:nvPr/>
        </p:nvSpPr>
        <p:spPr bwMode="auto">
          <a:xfrm>
            <a:off x="0" y="4724400"/>
            <a:ext cx="9144000" cy="2133600"/>
          </a:xfrm>
          <a:prstGeom prst="rect">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zh-CN" altLang="en-US">
              <a:latin typeface="Arial" panose="020B0604020202020204" pitchFamily="34" charset="0"/>
            </a:endParaRPr>
          </a:p>
        </p:txBody>
      </p:sp>
      <p:graphicFrame>
        <p:nvGraphicFramePr>
          <p:cNvPr id="99334" name="Object 7"/>
          <p:cNvGraphicFramePr>
            <a:graphicFrameLocks noChangeAspect="1"/>
          </p:cNvGraphicFramePr>
          <p:nvPr/>
        </p:nvGraphicFramePr>
        <p:xfrm>
          <a:off x="0" y="1828800"/>
          <a:ext cx="9144000" cy="3276600"/>
        </p:xfrm>
        <a:graphic>
          <a:graphicData uri="http://schemas.openxmlformats.org/presentationml/2006/ole">
            <mc:AlternateContent xmlns:mc="http://schemas.openxmlformats.org/markup-compatibility/2006">
              <mc:Choice xmlns:v="urn:schemas-microsoft-com:vml" Requires="v">
                <p:oleObj spid="_x0000_s99504" name="Picture2" r:id="rId3" imgW="9144000" imgH="3276600" progId="Word.Picture.8">
                  <p:embed/>
                </p:oleObj>
              </mc:Choice>
              <mc:Fallback>
                <p:oleObj name="Picture2" r:id="rId3" imgW="9144000" imgH="3276600" progId="Word.Picture.8">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28800"/>
                        <a:ext cx="9144000" cy="327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35" name="Rectangle 3"/>
          <p:cNvSpPr>
            <a:spLocks noChangeArrowheads="1"/>
          </p:cNvSpPr>
          <p:nvPr/>
        </p:nvSpPr>
        <p:spPr bwMode="auto">
          <a:xfrm>
            <a:off x="457200" y="5181600"/>
            <a:ext cx="8382000" cy="160020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857250" indent="-34290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eaLnBrk="1" hangingPunct="1"/>
            <a:r>
              <a:rPr lang="zh-CN" altLang="en-US" b="1">
                <a:solidFill>
                  <a:srgbClr val="FFFF00"/>
                </a:solidFill>
                <a:latin typeface="Arial" panose="020B0604020202020204" pitchFamily="34" charset="0"/>
                <a:ea typeface="宋体" panose="02010600030101010101" pitchFamily="2" charset="-122"/>
              </a:rPr>
              <a:t>分析模式是一种面向领域的解决方案，可能整合了一个类、一个功能或一个行为。</a:t>
            </a:r>
          </a:p>
          <a:p>
            <a:pPr eaLnBrk="1" hangingPunct="1"/>
            <a:r>
              <a:rPr lang="zh-CN" altLang="en-US" b="1">
                <a:solidFill>
                  <a:srgbClr val="FFFF00"/>
                </a:solidFill>
                <a:latin typeface="Arial" panose="020B0604020202020204" pitchFamily="34" charset="0"/>
                <a:ea typeface="宋体" panose="02010600030101010101" pitchFamily="2" charset="-122"/>
              </a:rPr>
              <a:t>当在相关领域需求建模时，会复用分析模式，通过参考模式名整合到需求模型中。</a:t>
            </a:r>
            <a:endParaRPr lang="zh-CN" altLang="en-US" b="1">
              <a:ea typeface="宋体" panose="02010600030101010101"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灯片编号占位符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CB85F264-C3B6-49F1-91A6-6E2BBC215AB8}" type="slidenum">
              <a:rPr lang="en-US" altLang="zh-CN" sz="1000" smtClean="0"/>
              <a:pPr>
                <a:spcBef>
                  <a:spcPct val="0"/>
                </a:spcBef>
                <a:buClrTx/>
                <a:buSzTx/>
                <a:buFontTx/>
                <a:buNone/>
              </a:pPr>
              <a:t>72</a:t>
            </a:fld>
            <a:endParaRPr lang="en-US" altLang="zh-CN" sz="1000" smtClean="0"/>
          </a:p>
        </p:txBody>
      </p:sp>
      <p:sp>
        <p:nvSpPr>
          <p:cNvPr id="99331" name="Rectangle 2"/>
          <p:cNvSpPr>
            <a:spLocks noGrp="1" noChangeArrowheads="1"/>
          </p:cNvSpPr>
          <p:nvPr>
            <p:ph type="title"/>
          </p:nvPr>
        </p:nvSpPr>
        <p:spPr>
          <a:xfrm>
            <a:off x="1219200" y="981075"/>
            <a:ext cx="7924800" cy="719138"/>
          </a:xfrm>
        </p:spPr>
        <p:txBody>
          <a:bodyPr/>
          <a:lstStyle/>
          <a:p>
            <a:pPr eaLnBrk="1" hangingPunct="1"/>
            <a:r>
              <a:rPr lang="zh-CN" altLang="en-US" sz="3600" dirty="0" smtClean="0">
                <a:ea typeface="宋体" panose="02010600030101010101" pitchFamily="2" charset="-122"/>
              </a:rPr>
              <a:t>域分析与分析模式 </a:t>
            </a:r>
            <a:r>
              <a:rPr lang="en-US" altLang="zh-CN" sz="3600" dirty="0" smtClean="0">
                <a:ea typeface="宋体" panose="02010600030101010101" pitchFamily="2" charset="-122"/>
              </a:rPr>
              <a:t/>
            </a:r>
            <a:br>
              <a:rPr lang="en-US" altLang="zh-CN" sz="3600" dirty="0" smtClean="0">
                <a:ea typeface="宋体" panose="02010600030101010101" pitchFamily="2" charset="-122"/>
              </a:rPr>
            </a:br>
            <a:r>
              <a:rPr lang="en-US" altLang="zh-CN" sz="3600" dirty="0" smtClean="0">
                <a:ea typeface="宋体" panose="02010600030101010101" pitchFamily="2" charset="-122"/>
              </a:rPr>
              <a:t>——</a:t>
            </a:r>
            <a:r>
              <a:rPr lang="zh-CN" altLang="en-US" sz="3600" dirty="0" smtClean="0">
                <a:ea typeface="宋体" panose="02010600030101010101" pitchFamily="2" charset="-122"/>
              </a:rPr>
              <a:t>需求建模中的模式</a:t>
            </a:r>
            <a:r>
              <a:rPr lang="en-US" altLang="zh-CN" sz="3600" dirty="0" smtClean="0">
                <a:ea typeface="宋体" panose="02010600030101010101" pitchFamily="2" charset="-122"/>
              </a:rPr>
              <a:t>(P169)</a:t>
            </a:r>
          </a:p>
        </p:txBody>
      </p:sp>
      <p:sp>
        <p:nvSpPr>
          <p:cNvPr id="99332" name="Rectangle 3"/>
          <p:cNvSpPr>
            <a:spLocks noGrp="1" noChangeArrowheads="1"/>
          </p:cNvSpPr>
          <p:nvPr>
            <p:ph type="body" idx="1"/>
          </p:nvPr>
        </p:nvSpPr>
        <p:spPr>
          <a:xfrm>
            <a:off x="0" y="1752600"/>
            <a:ext cx="9144000" cy="5105400"/>
          </a:xfrm>
        </p:spPr>
        <p:txBody>
          <a:bodyPr/>
          <a:lstStyle/>
          <a:p>
            <a:pPr eaLnBrk="1" hangingPunct="1">
              <a:lnSpc>
                <a:spcPct val="90000"/>
              </a:lnSpc>
            </a:pPr>
            <a:r>
              <a:rPr lang="zh-CN" altLang="en-US" dirty="0" smtClean="0">
                <a:latin typeface="Palatino" pitchFamily="-128" charset="0"/>
                <a:ea typeface="宋体" panose="02010600030101010101" pitchFamily="2" charset="-122"/>
              </a:rPr>
              <a:t>模式是获取领域知识的一种机制，通过复用模式解决新问题</a:t>
            </a:r>
            <a:endParaRPr lang="en-US" altLang="zh-CN" dirty="0" smtClean="0">
              <a:latin typeface="Palatino" pitchFamily="-128" charset="0"/>
              <a:ea typeface="宋体" panose="02010600030101010101" pitchFamily="2" charset="-122"/>
            </a:endParaRPr>
          </a:p>
          <a:p>
            <a:pPr lvl="1" eaLnBrk="1" hangingPunct="1">
              <a:lnSpc>
                <a:spcPct val="90000"/>
              </a:lnSpc>
            </a:pPr>
            <a:r>
              <a:rPr lang="zh-CN" altLang="en-US" sz="2400" dirty="0" smtClean="0">
                <a:latin typeface="Palatino" pitchFamily="-128" charset="0"/>
                <a:ea typeface="宋体" panose="02010600030101010101" pitchFamily="2" charset="-122"/>
              </a:rPr>
              <a:t>同一应用领域中用于解决新问题</a:t>
            </a:r>
            <a:endParaRPr lang="en-US" altLang="zh-CN" sz="2400" dirty="0" smtClean="0">
              <a:latin typeface="Palatino" pitchFamily="-128" charset="0"/>
              <a:ea typeface="宋体" panose="02010600030101010101" pitchFamily="2" charset="-122"/>
            </a:endParaRPr>
          </a:p>
          <a:p>
            <a:pPr lvl="1" eaLnBrk="1" hangingPunct="1">
              <a:lnSpc>
                <a:spcPct val="90000"/>
              </a:lnSpc>
            </a:pPr>
            <a:r>
              <a:rPr lang="zh-CN" altLang="en-US" sz="2400" dirty="0" smtClean="0">
                <a:latin typeface="Palatino" pitchFamily="-128" charset="0"/>
                <a:ea typeface="宋体" panose="02010600030101010101" pitchFamily="2" charset="-122"/>
              </a:rPr>
              <a:t>通过模式获取的领域知识可借助模拟用于完全不同的应用领域</a:t>
            </a:r>
          </a:p>
          <a:p>
            <a:pPr eaLnBrk="1" hangingPunct="1">
              <a:lnSpc>
                <a:spcPct val="90000"/>
              </a:lnSpc>
            </a:pPr>
            <a:r>
              <a:rPr lang="zh-CN" altLang="en-US" dirty="0" smtClean="0">
                <a:latin typeface="Palatino" pitchFamily="-128" charset="0"/>
                <a:ea typeface="宋体" panose="02010600030101010101" pitchFamily="2" charset="-122"/>
              </a:rPr>
              <a:t>在需求工程中发现模式，发现模式则记载</a:t>
            </a:r>
            <a:endParaRPr lang="en-US" altLang="zh-CN" dirty="0" smtClean="0">
              <a:latin typeface="Palatino" pitchFamily="-128" charset="0"/>
              <a:ea typeface="宋体" panose="02010600030101010101" pitchFamily="2" charset="-122"/>
            </a:endParaRPr>
          </a:p>
          <a:p>
            <a:pPr lvl="1" eaLnBrk="1" hangingPunct="1">
              <a:lnSpc>
                <a:spcPct val="90000"/>
              </a:lnSpc>
            </a:pPr>
            <a:r>
              <a:rPr lang="zh-CN" altLang="en-US" sz="2400" dirty="0" smtClean="0">
                <a:latin typeface="Palatino" pitchFamily="-128" charset="0"/>
                <a:ea typeface="宋体" panose="02010600030101010101" pitchFamily="2" charset="-122"/>
              </a:rPr>
              <a:t>明确的常见问题：哪种模式适用，规定的解决方案，在实践中使用模式的假设和约束，以及关于模式的某些常见的其他消息，如使用模式的动机和驱动力，讨论模式的优缺点，参考在实践应用中某些已知的使用模式的样例</a:t>
            </a:r>
          </a:p>
          <a:p>
            <a:pPr eaLnBrk="1" hangingPunct="1">
              <a:lnSpc>
                <a:spcPct val="90000"/>
              </a:lnSpc>
            </a:pPr>
            <a:r>
              <a:rPr lang="zh-CN" altLang="en-US" dirty="0" smtClean="0">
                <a:latin typeface="Palatino" pitchFamily="-128" charset="0"/>
                <a:ea typeface="宋体" panose="02010600030101010101" pitchFamily="2" charset="-122"/>
              </a:rPr>
              <a:t>模式可以表现为一个类、一个功能或一个行为</a:t>
            </a:r>
            <a:endParaRPr lang="en-US" altLang="zh-CN" dirty="0" smtClean="0">
              <a:latin typeface="Palatino" pitchFamily="-128" charset="0"/>
              <a:ea typeface="宋体" panose="02010600030101010101" pitchFamily="2" charset="-122"/>
            </a:endParaRPr>
          </a:p>
          <a:p>
            <a:pPr lvl="1" eaLnBrk="1" hangingPunct="1">
              <a:lnSpc>
                <a:spcPct val="90000"/>
              </a:lnSpc>
            </a:pPr>
            <a:r>
              <a:rPr lang="zh-CN" altLang="en-US" sz="2400" dirty="0" smtClean="0">
                <a:latin typeface="Palatino" pitchFamily="-128" charset="0"/>
                <a:ea typeface="宋体" panose="02010600030101010101" pitchFamily="2" charset="-122"/>
              </a:rPr>
              <a:t>文档或数据库建立存储模式</a:t>
            </a:r>
            <a:endParaRPr lang="en-US" altLang="zh-CN" sz="2400" dirty="0" smtClean="0">
              <a:latin typeface="Palatino" pitchFamily="-128" charset="0"/>
              <a:ea typeface="宋体" panose="02010600030101010101" pitchFamily="2" charset="-122"/>
            </a:endParaRPr>
          </a:p>
          <a:p>
            <a:pPr lvl="1" eaLnBrk="1" hangingPunct="1">
              <a:lnSpc>
                <a:spcPct val="90000"/>
              </a:lnSpc>
            </a:pPr>
            <a:r>
              <a:rPr lang="zh-CN" altLang="en-US" sz="2400" dirty="0" smtClean="0">
                <a:latin typeface="Palatino" pitchFamily="-128" charset="0"/>
                <a:ea typeface="宋体" panose="02010600030101010101" pitchFamily="2" charset="-122"/>
              </a:rPr>
              <a:t>遇到新问题，建模时：复用模式，引用模式名整合到新问题的需求模型中</a:t>
            </a:r>
            <a:endParaRPr lang="en-US" altLang="zh-CN" sz="2400" dirty="0" smtClean="0">
              <a:ea typeface="宋体" panose="02010600030101010101" pitchFamily="2" charset="-122"/>
            </a:endParaRPr>
          </a:p>
        </p:txBody>
      </p:sp>
    </p:spTree>
    <p:extLst>
      <p:ext uri="{BB962C8B-B14F-4D97-AF65-F5344CB8AC3E}">
        <p14:creationId xmlns:p14="http://schemas.microsoft.com/office/powerpoint/2010/main" val="78237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AC001604-4C1B-479A-B2DD-9DCE7B5369AE}" type="slidenum">
              <a:rPr lang="en-US" altLang="zh-CN" sz="1000"/>
              <a:pPr algn="r" eaLnBrk="1" hangingPunct="1">
                <a:spcBef>
                  <a:spcPct val="0"/>
                </a:spcBef>
                <a:buClrTx/>
                <a:buSzTx/>
                <a:buFontTx/>
                <a:buNone/>
              </a:pPr>
              <a:t>73</a:t>
            </a:fld>
            <a:endParaRPr lang="en-US" altLang="zh-CN" sz="1000"/>
          </a:p>
        </p:txBody>
      </p:sp>
      <p:sp>
        <p:nvSpPr>
          <p:cNvPr id="100355" name="Rectangle 2"/>
          <p:cNvSpPr>
            <a:spLocks noGrp="1" noChangeArrowheads="1"/>
          </p:cNvSpPr>
          <p:nvPr>
            <p:ph type="title" idx="4294967295"/>
          </p:nvPr>
        </p:nvSpPr>
        <p:spPr>
          <a:xfrm>
            <a:off x="1219200" y="990600"/>
            <a:ext cx="7924800" cy="709613"/>
          </a:xfrm>
        </p:spPr>
        <p:txBody>
          <a:bodyPr/>
          <a:lstStyle/>
          <a:p>
            <a:pPr eaLnBrk="1" hangingPunct="1"/>
            <a:r>
              <a:rPr lang="en-US" altLang="zh-CN" sz="3600" dirty="0"/>
              <a:t>Discovering Analysis </a:t>
            </a:r>
            <a:r>
              <a:rPr lang="en-US" altLang="zh-CN" sz="3600" dirty="0" smtClean="0"/>
              <a:t>Patterns </a:t>
            </a:r>
            <a:r>
              <a:rPr lang="en-US" altLang="zh-CN" sz="3600" dirty="0" smtClean="0">
                <a:ea typeface="宋体" panose="02010600030101010101" pitchFamily="2" charset="-122"/>
              </a:rPr>
              <a:t>(P169)</a:t>
            </a:r>
          </a:p>
        </p:txBody>
      </p:sp>
      <p:sp>
        <p:nvSpPr>
          <p:cNvPr id="100356" name="Rectangle 3"/>
          <p:cNvSpPr>
            <a:spLocks noGrp="1" noChangeArrowheads="1"/>
          </p:cNvSpPr>
          <p:nvPr>
            <p:ph type="body" idx="4294967295"/>
          </p:nvPr>
        </p:nvSpPr>
        <p:spPr>
          <a:xfrm>
            <a:off x="685800" y="1752600"/>
            <a:ext cx="8458200" cy="5105400"/>
          </a:xfrm>
        </p:spPr>
        <p:txBody>
          <a:bodyPr/>
          <a:lstStyle/>
          <a:p>
            <a:pPr eaLnBrk="1" hangingPunct="1"/>
            <a:r>
              <a:rPr lang="zh-CN" altLang="en-US" dirty="0" smtClean="0">
                <a:latin typeface="Palatino" pitchFamily="-128" charset="0"/>
                <a:ea typeface="宋体" panose="02010600030101010101" pitchFamily="2" charset="-122"/>
              </a:rPr>
              <a:t>需求模型的每个组成元素，都从不同的视角检查问题，都提供一 种发现模式的机会，可能发生在整个应用领域，或者发生在类似但不同的应用领域：</a:t>
            </a:r>
            <a:endParaRPr lang="en-US" altLang="zh-CN" dirty="0" smtClean="0">
              <a:latin typeface="Palatino" pitchFamily="-128" charset="0"/>
              <a:ea typeface="宋体" panose="02010600030101010101" pitchFamily="2" charset="-122"/>
            </a:endParaRPr>
          </a:p>
          <a:p>
            <a:pPr lvl="1" eaLnBrk="1" hangingPunct="1"/>
            <a:r>
              <a:rPr lang="zh-CN" altLang="en-US" sz="2400" dirty="0" smtClean="0">
                <a:latin typeface="Palatino" pitchFamily="-128" charset="0"/>
                <a:ea typeface="宋体" panose="02010600030101010101" pitchFamily="2" charset="-122"/>
              </a:rPr>
              <a:t>基于场景</a:t>
            </a:r>
            <a:r>
              <a:rPr lang="en-US" altLang="zh-CN" sz="2400" dirty="0" smtClean="0">
                <a:latin typeface="Palatino" pitchFamily="-128" charset="0"/>
                <a:ea typeface="宋体" panose="02010600030101010101" pitchFamily="2" charset="-122"/>
              </a:rPr>
              <a:t>(</a:t>
            </a:r>
            <a:r>
              <a:rPr lang="zh-CN" altLang="en-US" sz="2400" dirty="0" smtClean="0">
                <a:latin typeface="Palatino" pitchFamily="-128" charset="0"/>
                <a:ea typeface="宋体" panose="02010600030101010101" pitchFamily="2" charset="-122"/>
              </a:rPr>
              <a:t>用例</a:t>
            </a:r>
            <a:r>
              <a:rPr lang="en-US" altLang="zh-CN" sz="2400" dirty="0" smtClean="0">
                <a:latin typeface="Palatino" pitchFamily="-128" charset="0"/>
                <a:ea typeface="宋体" panose="02010600030101010101" pitchFamily="2" charset="-122"/>
              </a:rPr>
              <a:t>)</a:t>
            </a:r>
          </a:p>
          <a:p>
            <a:pPr lvl="1" eaLnBrk="1" hangingPunct="1"/>
            <a:r>
              <a:rPr lang="zh-CN" altLang="en-US" sz="2400" dirty="0" smtClean="0">
                <a:latin typeface="Palatino" pitchFamily="-128" charset="0"/>
                <a:ea typeface="宋体" panose="02010600030101010101" pitchFamily="2" charset="-122"/>
              </a:rPr>
              <a:t>基于类</a:t>
            </a:r>
            <a:r>
              <a:rPr lang="en-US" altLang="zh-CN" sz="2400" dirty="0" smtClean="0">
                <a:latin typeface="Palatino" pitchFamily="-128" charset="0"/>
                <a:ea typeface="宋体" panose="02010600030101010101" pitchFamily="2" charset="-122"/>
              </a:rPr>
              <a:t>(</a:t>
            </a:r>
            <a:r>
              <a:rPr lang="zh-CN" altLang="en-US" sz="2400" dirty="0" smtClean="0">
                <a:latin typeface="Palatino" pitchFamily="-128" charset="0"/>
                <a:ea typeface="宋体" panose="02010600030101010101" pitchFamily="2" charset="-122"/>
              </a:rPr>
              <a:t>对象和类</a:t>
            </a:r>
            <a:r>
              <a:rPr lang="en-US" altLang="zh-CN" sz="2400" dirty="0" smtClean="0">
                <a:latin typeface="Palatino" pitchFamily="-128" charset="0"/>
                <a:ea typeface="宋体" panose="02010600030101010101" pitchFamily="2" charset="-122"/>
              </a:rPr>
              <a:t>)</a:t>
            </a:r>
          </a:p>
          <a:p>
            <a:pPr lvl="1" eaLnBrk="1" hangingPunct="1"/>
            <a:r>
              <a:rPr lang="zh-CN" altLang="en-US" sz="2400" dirty="0" smtClean="0">
                <a:latin typeface="Palatino" pitchFamily="-128" charset="0"/>
                <a:ea typeface="宋体" panose="02010600030101010101" pitchFamily="2" charset="-122"/>
              </a:rPr>
              <a:t>行为</a:t>
            </a:r>
            <a:r>
              <a:rPr lang="en-US" altLang="zh-CN" sz="2400" dirty="0" smtClean="0">
                <a:latin typeface="Palatino" pitchFamily="-128" charset="0"/>
                <a:ea typeface="宋体" panose="02010600030101010101" pitchFamily="2" charset="-122"/>
              </a:rPr>
              <a:t>(</a:t>
            </a:r>
            <a:r>
              <a:rPr lang="zh-CN" altLang="en-US" sz="2400" dirty="0" smtClean="0">
                <a:latin typeface="Palatino" pitchFamily="-128" charset="0"/>
                <a:ea typeface="宋体" panose="02010600030101010101" pitchFamily="2" charset="-122"/>
              </a:rPr>
              <a:t>事件和状态</a:t>
            </a:r>
            <a:r>
              <a:rPr lang="en-US" altLang="zh-CN" sz="2400" dirty="0" smtClean="0">
                <a:latin typeface="Palatino" pitchFamily="-128" charset="0"/>
                <a:ea typeface="宋体" panose="02010600030101010101" pitchFamily="2" charset="-122"/>
              </a:rPr>
              <a:t>)</a:t>
            </a:r>
          </a:p>
          <a:p>
            <a:pPr eaLnBrk="1" hangingPunct="1"/>
            <a:r>
              <a:rPr lang="zh-CN" altLang="en-US" dirty="0" smtClean="0">
                <a:latin typeface="Palatino" pitchFamily="-128" charset="0"/>
                <a:ea typeface="宋体" panose="02010600030101010101" pitchFamily="2" charset="-122"/>
              </a:rPr>
              <a:t>需求模型最基本的元素是用例</a:t>
            </a:r>
            <a:r>
              <a:rPr lang="en-US" altLang="zh-CN" dirty="0" smtClean="0">
                <a:latin typeface="Palatino" pitchFamily="-128" charset="0"/>
                <a:ea typeface="宋体" panose="02010600030101010101" pitchFamily="2" charset="-122"/>
              </a:rPr>
              <a:t>(Use-Case)</a:t>
            </a:r>
            <a:r>
              <a:rPr lang="zh-CN" altLang="en-US" dirty="0" smtClean="0">
                <a:latin typeface="Palatino" pitchFamily="-128" charset="0"/>
                <a:ea typeface="宋体" panose="02010600030101010101" pitchFamily="2" charset="-122"/>
              </a:rPr>
              <a:t>，一套连贯的用例是发现分析模式的基础</a:t>
            </a:r>
            <a:endParaRPr lang="en-US" altLang="zh-CN" dirty="0" smtClean="0">
              <a:latin typeface="Palatino" pitchFamily="-128" charset="0"/>
              <a:ea typeface="宋体" panose="02010600030101010101" pitchFamily="2" charset="-122"/>
            </a:endParaRPr>
          </a:p>
          <a:p>
            <a:pPr eaLnBrk="1" hangingPunct="1"/>
            <a:r>
              <a:rPr lang="zh-CN" altLang="en-US" dirty="0" smtClean="0">
                <a:latin typeface="Palatino" pitchFamily="-128" charset="0"/>
                <a:ea typeface="宋体" panose="02010600030101010101" pitchFamily="2" charset="-122"/>
              </a:rPr>
              <a:t>语义分析模式</a:t>
            </a:r>
            <a:r>
              <a:rPr lang="en-US" altLang="zh-CN" dirty="0" smtClean="0">
                <a:latin typeface="Palatino" pitchFamily="-128" charset="0"/>
                <a:ea typeface="宋体" panose="02010600030101010101" pitchFamily="2" charset="-122"/>
              </a:rPr>
              <a:t>(</a:t>
            </a:r>
            <a:r>
              <a:rPr lang="en-US" altLang="zh-CN" dirty="0">
                <a:latin typeface="Palatino" pitchFamily="-128" charset="0"/>
                <a:ea typeface="宋体" panose="02010600030101010101" pitchFamily="2" charset="-122"/>
              </a:rPr>
              <a:t>Semantic Analysis </a:t>
            </a:r>
            <a:r>
              <a:rPr lang="en-US" altLang="zh-CN" dirty="0" smtClean="0">
                <a:latin typeface="Palatino" pitchFamily="-128" charset="0"/>
                <a:ea typeface="宋体" panose="02010600030101010101" pitchFamily="2" charset="-122"/>
              </a:rPr>
              <a:t>Pattern, SAP)</a:t>
            </a:r>
            <a:r>
              <a:rPr lang="zh-CN" altLang="en-US" dirty="0" smtClean="0">
                <a:latin typeface="Palatino" pitchFamily="-128" charset="0"/>
                <a:ea typeface="宋体" panose="02010600030101010101" pitchFamily="2" charset="-122"/>
              </a:rPr>
              <a:t>：描述了一小套连贯用例，这些用例一起描述了通用应用的基础</a:t>
            </a:r>
            <a:endParaRPr lang="en-US" altLang="zh-CN" dirty="0" smtClean="0">
              <a:latin typeface="Palatino" pitchFamily="-12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9A9CA668-F4A4-42E7-80C4-34C85570F8A7}" type="slidenum">
              <a:rPr lang="en-US" altLang="zh-CN" sz="1000"/>
              <a:pPr algn="r" eaLnBrk="1" hangingPunct="1">
                <a:spcBef>
                  <a:spcPct val="0"/>
                </a:spcBef>
                <a:buClrTx/>
                <a:buSzTx/>
                <a:buFontTx/>
                <a:buNone/>
              </a:pPr>
              <a:t>74</a:t>
            </a:fld>
            <a:endParaRPr lang="en-US" altLang="zh-CN" sz="1000"/>
          </a:p>
        </p:txBody>
      </p:sp>
      <p:sp>
        <p:nvSpPr>
          <p:cNvPr id="101379" name="Rectangle 2"/>
          <p:cNvSpPr>
            <a:spLocks noGrp="1" noChangeArrowheads="1"/>
          </p:cNvSpPr>
          <p:nvPr>
            <p:ph type="title" idx="4294967295"/>
          </p:nvPr>
        </p:nvSpPr>
        <p:spPr>
          <a:xfrm>
            <a:off x="1219200" y="990600"/>
            <a:ext cx="7924800" cy="709613"/>
          </a:xfrm>
        </p:spPr>
        <p:txBody>
          <a:bodyPr/>
          <a:lstStyle/>
          <a:p>
            <a:pPr eaLnBrk="1" hangingPunct="1"/>
            <a:r>
              <a:rPr lang="zh-CN" altLang="en-US" sz="3600" smtClean="0">
                <a:ea typeface="宋体" panose="02010600030101010101" pitchFamily="2" charset="-122"/>
              </a:rPr>
              <a:t>分析模式</a:t>
            </a:r>
            <a:r>
              <a:rPr lang="en-US" altLang="zh-CN" sz="3600" smtClean="0">
                <a:ea typeface="宋体" panose="02010600030101010101" pitchFamily="2" charset="-122"/>
              </a:rPr>
              <a:t>——</a:t>
            </a:r>
            <a:r>
              <a:rPr lang="zh-CN" altLang="en-US" sz="3600" smtClean="0">
                <a:ea typeface="宋体" panose="02010600030101010101" pitchFamily="2" charset="-122"/>
              </a:rPr>
              <a:t>示例</a:t>
            </a:r>
            <a:endParaRPr lang="en-US" altLang="zh-CN" sz="3600" smtClean="0">
              <a:ea typeface="宋体" panose="02010600030101010101" pitchFamily="2" charset="-122"/>
            </a:endParaRPr>
          </a:p>
        </p:txBody>
      </p:sp>
      <p:sp>
        <p:nvSpPr>
          <p:cNvPr id="101380" name="Rectangle 3"/>
          <p:cNvSpPr>
            <a:spLocks noGrp="1" noChangeArrowheads="1"/>
          </p:cNvSpPr>
          <p:nvPr>
            <p:ph type="body" idx="4294967295"/>
          </p:nvPr>
        </p:nvSpPr>
        <p:spPr>
          <a:xfrm>
            <a:off x="107504" y="1916832"/>
            <a:ext cx="8807896" cy="4560168"/>
          </a:xfrm>
        </p:spPr>
        <p:txBody>
          <a:bodyPr/>
          <a:lstStyle/>
          <a:p>
            <a:pPr eaLnBrk="1" hangingPunct="1"/>
            <a:r>
              <a:rPr lang="zh-CN" altLang="en-US" b="1" dirty="0" smtClean="0">
                <a:solidFill>
                  <a:schemeClr val="folHlink"/>
                </a:solidFill>
                <a:latin typeface="Palatino" pitchFamily="-128" charset="0"/>
                <a:ea typeface="宋体" panose="02010600030101010101" pitchFamily="2" charset="-122"/>
              </a:rPr>
              <a:t>控制与监控“实时摄像机”与“临近传感器”</a:t>
            </a:r>
            <a:endParaRPr lang="zh-CN" altLang="en-US" sz="2400" b="1" dirty="0" smtClean="0">
              <a:solidFill>
                <a:schemeClr val="folHlink"/>
              </a:solidFill>
              <a:latin typeface="Palatino" pitchFamily="-12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35496" y="2550616"/>
                <a:ext cx="5544616" cy="4154984"/>
              </a:xfrm>
              <a:prstGeom prst="rect">
                <a:avLst/>
              </a:prstGeom>
              <a:solidFill>
                <a:schemeClr val="accent2"/>
              </a:solidFill>
              <a:ln>
                <a:solidFill>
                  <a:srgbClr val="0000FF"/>
                </a:solidFill>
              </a:ln>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用例：监控反向运动</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      当汽车安装了反向装置后，控制软件就能将后向摄像机的视频输入仪表盘显示器，控制软件在仪表盘显示器上叠加各种距离线和方向线。以便车辆向后运动时驾驶员能保持方向。控制软件还能监控临近传感器，以判断在车后方</a:t>
                </a:r>
                <a:r>
                  <a:rPr lang="en-US" altLang="zh-CN" dirty="0" smtClean="0">
                    <a:latin typeface="微软雅黑" panose="020B0503020204020204" pitchFamily="34" charset="-122"/>
                    <a:ea typeface="微软雅黑" panose="020B0503020204020204" pitchFamily="34" charset="-122"/>
                  </a:rPr>
                  <a:t>10</a:t>
                </a:r>
                <a:r>
                  <a:rPr lang="zh-CN" altLang="en-US" dirty="0" smtClean="0">
                    <a:latin typeface="微软雅黑" panose="020B0503020204020204" pitchFamily="34" charset="-122"/>
                    <a:ea typeface="微软雅黑" panose="020B0503020204020204" pitchFamily="34" charset="-122"/>
                  </a:rPr>
                  <a:t>英尺内是否有物体存在。如果临近传感器检测到某个物体在车后方</a:t>
                </a:r>
                <a14:m>
                  <m:oMath xmlns:m="http://schemas.openxmlformats.org/officeDocument/2006/math">
                    <m:r>
                      <a:rPr lang="en-US" altLang="zh-CN" b="1" i="1" dirty="0">
                        <a:latin typeface="Cambria Math" panose="02040503050406030204" pitchFamily="18" charset="0"/>
                      </a:rPr>
                      <m:t>𝒙</m:t>
                    </m:r>
                  </m:oMath>
                </a14:m>
                <a:r>
                  <a:rPr lang="zh-CN" altLang="en-US" dirty="0" smtClean="0">
                    <a:latin typeface="微软雅黑" panose="020B0503020204020204" pitchFamily="34" charset="-122"/>
                    <a:ea typeface="微软雅黑" panose="020B0503020204020204" pitchFamily="34" charset="-122"/>
                  </a:rPr>
                  <a:t>英尺内就会让车自动停止，其中</a:t>
                </a:r>
                <a14:m>
                  <m:oMath xmlns:m="http://schemas.openxmlformats.org/officeDocument/2006/math">
                    <m:r>
                      <a:rPr lang="en-US" altLang="zh-CN" b="1" i="1" dirty="0" smtClean="0">
                        <a:latin typeface="Cambria Math" panose="02040503050406030204" pitchFamily="18" charset="0"/>
                      </a:rPr>
                      <m:t>𝒙</m:t>
                    </m:r>
                  </m:oMath>
                </a14:m>
                <a:r>
                  <a:rPr lang="zh-CN" altLang="en-US" dirty="0" smtClean="0">
                    <a:latin typeface="微软雅黑" panose="020B0503020204020204" pitchFamily="34" charset="-122"/>
                    <a:ea typeface="微软雅黑" panose="020B0503020204020204" pitchFamily="34" charset="-122"/>
                  </a:rPr>
                  <a:t>取值由车辆的速度决定。</a:t>
                </a:r>
                <a:endParaRPr lang="zh-CN" altLang="en-US" dirty="0">
                  <a:latin typeface="微软雅黑" panose="020B0503020204020204" pitchFamily="34" charset="-122"/>
                  <a:ea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5496" y="2550616"/>
                <a:ext cx="5544616" cy="4154984"/>
              </a:xfrm>
              <a:prstGeom prst="rect">
                <a:avLst/>
              </a:prstGeom>
              <a:blipFill rotWithShape="0">
                <a:blip r:embed="rId4"/>
                <a:stretch>
                  <a:fillRect l="-1647" t="-1023" r="-1537" b="-2193"/>
                </a:stretch>
              </a:blipFill>
              <a:ln>
                <a:solidFill>
                  <a:srgbClr val="0000FF"/>
                </a:solidFill>
              </a:ln>
            </p:spPr>
            <p:txBody>
              <a:bodyPr/>
              <a:lstStyle/>
              <a:p>
                <a:r>
                  <a:rPr lang="zh-CN" altLang="en-US">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1434094312"/>
              </p:ext>
            </p:extLst>
          </p:nvPr>
        </p:nvGraphicFramePr>
        <p:xfrm>
          <a:off x="5076056" y="64440"/>
          <a:ext cx="3992124" cy="6820944"/>
        </p:xfrm>
        <a:graphic>
          <a:graphicData uri="http://schemas.openxmlformats.org/presentationml/2006/ole">
            <mc:AlternateContent xmlns:mc="http://schemas.openxmlformats.org/markup-compatibility/2006">
              <mc:Choice xmlns:v="urn:schemas-microsoft-com:vml" Requires="v">
                <p:oleObj spid="_x0000_s119977" name="Picture" r:id="rId5" imgW="3964320" imgH="6770880" progId="Word.Picture.8">
                  <p:embed/>
                </p:oleObj>
              </mc:Choice>
              <mc:Fallback>
                <p:oleObj name="Picture" r:id="rId5" imgW="3964320" imgH="6770880" progId="Word.Picture.8">
                  <p:embed/>
                  <p:pic>
                    <p:nvPicPr>
                      <p:cNvPr id="0" name=""/>
                      <p:cNvPicPr>
                        <a:picLocks noChangeAspect="1" noChangeArrowheads="1"/>
                      </p:cNvPicPr>
                      <p:nvPr/>
                    </p:nvPicPr>
                    <p:blipFill>
                      <a:blip r:embed="rId6"/>
                      <a:srcRect/>
                      <a:stretch>
                        <a:fillRect/>
                      </a:stretch>
                    </p:blipFill>
                    <p:spPr bwMode="auto">
                      <a:xfrm>
                        <a:off x="5076056" y="64440"/>
                        <a:ext cx="3992124" cy="682094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409178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3104E5A9-856F-46BF-B281-26261C2F8D1D}" type="slidenum">
              <a:rPr lang="en-US" altLang="zh-CN" sz="1000"/>
              <a:pPr algn="r" eaLnBrk="1" hangingPunct="1">
                <a:spcBef>
                  <a:spcPct val="0"/>
                </a:spcBef>
                <a:buClrTx/>
                <a:buSzTx/>
                <a:buFontTx/>
                <a:buNone/>
              </a:pPr>
              <a:t>75</a:t>
            </a:fld>
            <a:endParaRPr lang="en-US" altLang="zh-CN" sz="1000"/>
          </a:p>
        </p:txBody>
      </p:sp>
      <p:sp>
        <p:nvSpPr>
          <p:cNvPr id="102403" name="Rectangle 2"/>
          <p:cNvSpPr>
            <a:spLocks noGrp="1" noChangeArrowheads="1"/>
          </p:cNvSpPr>
          <p:nvPr>
            <p:ph type="title" idx="4294967295"/>
          </p:nvPr>
        </p:nvSpPr>
        <p:spPr>
          <a:xfrm>
            <a:off x="1219200" y="990600"/>
            <a:ext cx="7924800" cy="709613"/>
          </a:xfrm>
        </p:spPr>
        <p:txBody>
          <a:bodyPr/>
          <a:lstStyle/>
          <a:p>
            <a:pPr eaLnBrk="1" hangingPunct="1"/>
            <a:r>
              <a:rPr lang="zh-CN" altLang="en-US" sz="3600" smtClean="0">
                <a:ea typeface="宋体" panose="02010600030101010101" pitchFamily="2" charset="-122"/>
              </a:rPr>
              <a:t>分析模式</a:t>
            </a:r>
            <a:r>
              <a:rPr lang="en-US" altLang="zh-CN" sz="3600" smtClean="0">
                <a:ea typeface="宋体" panose="02010600030101010101" pitchFamily="2" charset="-122"/>
              </a:rPr>
              <a:t>——</a:t>
            </a:r>
            <a:r>
              <a:rPr lang="zh-CN" altLang="en-US" sz="3600" smtClean="0">
                <a:ea typeface="宋体" panose="02010600030101010101" pitchFamily="2" charset="-122"/>
              </a:rPr>
              <a:t>描述模板</a:t>
            </a:r>
            <a:endParaRPr lang="en-US" altLang="zh-CN" sz="3600" smtClean="0">
              <a:ea typeface="宋体" panose="02010600030101010101" pitchFamily="2" charset="-122"/>
            </a:endParaRPr>
          </a:p>
        </p:txBody>
      </p:sp>
      <p:sp>
        <p:nvSpPr>
          <p:cNvPr id="102404" name="Rectangle 3"/>
          <p:cNvSpPr>
            <a:spLocks noGrp="1" noChangeArrowheads="1"/>
          </p:cNvSpPr>
          <p:nvPr>
            <p:ph type="body" idx="4294967295"/>
          </p:nvPr>
        </p:nvSpPr>
        <p:spPr>
          <a:xfrm>
            <a:off x="1371600" y="1828800"/>
            <a:ext cx="3733800" cy="4953000"/>
          </a:xfrm>
        </p:spPr>
        <p:txBody>
          <a:bodyPr/>
          <a:lstStyle/>
          <a:p>
            <a:pPr eaLnBrk="1" hangingPunct="1"/>
            <a:r>
              <a:rPr lang="zh-CN" altLang="en-US" b="1" smtClean="0">
                <a:solidFill>
                  <a:schemeClr val="folHlink"/>
                </a:solidFill>
                <a:latin typeface="Palatino" pitchFamily="-128" charset="0"/>
                <a:ea typeface="宋体" panose="02010600030101010101" pitchFamily="2" charset="-122"/>
              </a:rPr>
              <a:t>模板</a:t>
            </a:r>
          </a:p>
          <a:p>
            <a:pPr lvl="1" eaLnBrk="1" hangingPunct="1"/>
            <a:r>
              <a:rPr lang="zh-CN" altLang="en-US" sz="2400" b="1" smtClean="0">
                <a:solidFill>
                  <a:schemeClr val="folHlink"/>
                </a:solidFill>
                <a:latin typeface="Palatino" pitchFamily="-128" charset="0"/>
                <a:ea typeface="宋体" panose="02010600030101010101" pitchFamily="2" charset="-122"/>
              </a:rPr>
              <a:t>模式名</a:t>
            </a:r>
          </a:p>
          <a:p>
            <a:pPr lvl="1" eaLnBrk="1" hangingPunct="1"/>
            <a:r>
              <a:rPr lang="zh-CN" altLang="en-US" sz="2400" b="1" smtClean="0">
                <a:solidFill>
                  <a:schemeClr val="folHlink"/>
                </a:solidFill>
                <a:latin typeface="Palatino" pitchFamily="-128" charset="0"/>
                <a:ea typeface="宋体" panose="02010600030101010101" pitchFamily="2" charset="-122"/>
              </a:rPr>
              <a:t>目的</a:t>
            </a:r>
          </a:p>
          <a:p>
            <a:pPr lvl="1" eaLnBrk="1" hangingPunct="1"/>
            <a:r>
              <a:rPr lang="zh-CN" altLang="en-US" sz="2400" b="1" smtClean="0">
                <a:solidFill>
                  <a:schemeClr val="folHlink"/>
                </a:solidFill>
                <a:latin typeface="Palatino" pitchFamily="-128" charset="0"/>
                <a:ea typeface="宋体" panose="02010600030101010101" pitchFamily="2" charset="-122"/>
              </a:rPr>
              <a:t>动机</a:t>
            </a:r>
          </a:p>
          <a:p>
            <a:pPr lvl="1" eaLnBrk="1" hangingPunct="1"/>
            <a:r>
              <a:rPr lang="zh-CN" altLang="en-US" sz="2400" b="1" smtClean="0">
                <a:solidFill>
                  <a:schemeClr val="folHlink"/>
                </a:solidFill>
                <a:latin typeface="Palatino" pitchFamily="-128" charset="0"/>
                <a:ea typeface="宋体" panose="02010600030101010101" pitchFamily="2" charset="-122"/>
              </a:rPr>
              <a:t>约束</a:t>
            </a:r>
          </a:p>
          <a:p>
            <a:pPr lvl="1" eaLnBrk="1" hangingPunct="1"/>
            <a:r>
              <a:rPr lang="zh-CN" altLang="en-US" sz="2400" b="1" smtClean="0">
                <a:solidFill>
                  <a:schemeClr val="folHlink"/>
                </a:solidFill>
                <a:latin typeface="Palatino" pitchFamily="-128" charset="0"/>
                <a:ea typeface="宋体" panose="02010600030101010101" pitchFamily="2" charset="-122"/>
              </a:rPr>
              <a:t>适用性</a:t>
            </a:r>
          </a:p>
          <a:p>
            <a:pPr lvl="1" eaLnBrk="1" hangingPunct="1"/>
            <a:r>
              <a:rPr lang="zh-CN" altLang="en-US" sz="2400" b="1" smtClean="0">
                <a:solidFill>
                  <a:schemeClr val="folHlink"/>
                </a:solidFill>
                <a:latin typeface="Palatino" pitchFamily="-128" charset="0"/>
                <a:ea typeface="宋体" panose="02010600030101010101" pitchFamily="2" charset="-122"/>
              </a:rPr>
              <a:t>结构体</a:t>
            </a:r>
          </a:p>
          <a:p>
            <a:pPr lvl="1" eaLnBrk="1" hangingPunct="1"/>
            <a:r>
              <a:rPr lang="zh-CN" altLang="en-US" sz="2400" b="1" smtClean="0">
                <a:solidFill>
                  <a:schemeClr val="folHlink"/>
                </a:solidFill>
                <a:latin typeface="Palatino" pitchFamily="-128" charset="0"/>
                <a:ea typeface="宋体" panose="02010600030101010101" pitchFamily="2" charset="-122"/>
              </a:rPr>
              <a:t>行为</a:t>
            </a:r>
          </a:p>
          <a:p>
            <a:pPr lvl="1" eaLnBrk="1" hangingPunct="1"/>
            <a:r>
              <a:rPr lang="zh-CN" altLang="en-US" sz="2400" b="1" smtClean="0">
                <a:solidFill>
                  <a:schemeClr val="folHlink"/>
                </a:solidFill>
                <a:latin typeface="Palatino" pitchFamily="-128" charset="0"/>
                <a:ea typeface="宋体" panose="02010600030101010101" pitchFamily="2" charset="-122"/>
              </a:rPr>
              <a:t>参与者</a:t>
            </a:r>
          </a:p>
          <a:p>
            <a:pPr lvl="1" eaLnBrk="1" hangingPunct="1"/>
            <a:r>
              <a:rPr lang="zh-CN" altLang="en-US" sz="2400" b="1" smtClean="0">
                <a:solidFill>
                  <a:schemeClr val="folHlink"/>
                </a:solidFill>
                <a:latin typeface="Palatino" pitchFamily="-128" charset="0"/>
                <a:ea typeface="宋体" panose="02010600030101010101" pitchFamily="2" charset="-122"/>
              </a:rPr>
              <a:t>协作</a:t>
            </a:r>
          </a:p>
          <a:p>
            <a:pPr lvl="1" eaLnBrk="1" hangingPunct="1"/>
            <a:r>
              <a:rPr lang="zh-CN" altLang="en-US" sz="2400" b="1" smtClean="0">
                <a:solidFill>
                  <a:schemeClr val="folHlink"/>
                </a:solidFill>
                <a:latin typeface="Palatino" pitchFamily="-128" charset="0"/>
                <a:ea typeface="宋体" panose="02010600030101010101" pitchFamily="2" charset="-122"/>
              </a:rPr>
              <a:t>结果</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97ACEC35-4F93-4363-97F4-7CE16A97B5C0}" type="slidenum">
              <a:rPr lang="en-US" altLang="zh-CN" sz="1000"/>
              <a:pPr algn="r" eaLnBrk="1" hangingPunct="1">
                <a:spcBef>
                  <a:spcPct val="0"/>
                </a:spcBef>
                <a:buClrTx/>
                <a:buSzTx/>
                <a:buFontTx/>
                <a:buNone/>
              </a:pPr>
              <a:t>76</a:t>
            </a:fld>
            <a:endParaRPr lang="en-US" altLang="zh-CN" sz="1000"/>
          </a:p>
        </p:txBody>
      </p:sp>
      <p:sp>
        <p:nvSpPr>
          <p:cNvPr id="103427" name="Rectangle 2"/>
          <p:cNvSpPr>
            <a:spLocks noGrp="1" noChangeArrowheads="1"/>
          </p:cNvSpPr>
          <p:nvPr>
            <p:ph type="title" idx="4294967295"/>
          </p:nvPr>
        </p:nvSpPr>
        <p:spPr>
          <a:xfrm>
            <a:off x="1219200" y="990600"/>
            <a:ext cx="7924800" cy="709613"/>
          </a:xfrm>
        </p:spPr>
        <p:txBody>
          <a:bodyPr/>
          <a:lstStyle/>
          <a:p>
            <a:pPr eaLnBrk="1" hangingPunct="1"/>
            <a:r>
              <a:rPr lang="zh-CN" altLang="en-US" smtClean="0">
                <a:ea typeface="宋体" panose="02010600030101010101" pitchFamily="2" charset="-122"/>
              </a:rPr>
              <a:t>分析模式</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latin typeface="Palatino" pitchFamily="-128" charset="0"/>
              <a:ea typeface="宋体" panose="02010600030101010101" pitchFamily="2" charset="-122"/>
            </a:endParaRPr>
          </a:p>
        </p:txBody>
      </p:sp>
      <p:sp>
        <p:nvSpPr>
          <p:cNvPr id="103428" name="Rectangle 3"/>
          <p:cNvSpPr>
            <a:spLocks noGrp="1" noChangeArrowheads="1"/>
          </p:cNvSpPr>
          <p:nvPr>
            <p:ph type="body" idx="4294967295"/>
          </p:nvPr>
        </p:nvSpPr>
        <p:spPr>
          <a:xfrm>
            <a:off x="1371600" y="1828800"/>
            <a:ext cx="5486400" cy="533400"/>
          </a:xfrm>
        </p:spPr>
        <p:txBody>
          <a:bodyPr/>
          <a:lstStyle/>
          <a:p>
            <a:pPr eaLnBrk="1" hangingPunct="1"/>
            <a:r>
              <a:rPr lang="en-US" altLang="zh-CN" b="1" smtClean="0">
                <a:solidFill>
                  <a:schemeClr val="folHlink"/>
                </a:solidFill>
                <a:latin typeface="Palatino" pitchFamily="-128" charset="0"/>
                <a:ea typeface="宋体" panose="02010600030101010101" pitchFamily="2" charset="-122"/>
              </a:rPr>
              <a:t>“Actuator-Sensor”</a:t>
            </a:r>
            <a:r>
              <a:rPr lang="zh-CN" altLang="en-US" b="1" smtClean="0">
                <a:solidFill>
                  <a:schemeClr val="folHlink"/>
                </a:solidFill>
                <a:latin typeface="Palatino" pitchFamily="-128" charset="0"/>
                <a:ea typeface="宋体" panose="02010600030101010101" pitchFamily="2" charset="-122"/>
              </a:rPr>
              <a:t>分析模式</a:t>
            </a:r>
          </a:p>
        </p:txBody>
      </p:sp>
      <p:graphicFrame>
        <p:nvGraphicFramePr>
          <p:cNvPr id="103429" name="Object 5"/>
          <p:cNvGraphicFramePr>
            <a:graphicFrameLocks noChangeAspect="1"/>
          </p:cNvGraphicFramePr>
          <p:nvPr/>
        </p:nvGraphicFramePr>
        <p:xfrm>
          <a:off x="0" y="1773238"/>
          <a:ext cx="9144000" cy="5056187"/>
        </p:xfrm>
        <a:graphic>
          <a:graphicData uri="http://schemas.openxmlformats.org/presentationml/2006/ole">
            <mc:AlternateContent xmlns:mc="http://schemas.openxmlformats.org/markup-compatibility/2006">
              <mc:Choice xmlns:v="urn:schemas-microsoft-com:vml" Requires="v">
                <p:oleObj spid="_x0000_s103598" name="BMP 图像" r:id="rId3" imgW="8647619" imgH="4619048" progId="Paint.Picture">
                  <p:embed/>
                </p:oleObj>
              </mc:Choice>
              <mc:Fallback>
                <p:oleObj name="BMP 图像" r:id="rId3" imgW="8647619" imgH="4619048"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73238"/>
                        <a:ext cx="9144000"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97ACEC35-4F93-4363-97F4-7CE16A97B5C0}" type="slidenum">
              <a:rPr lang="en-US" altLang="zh-CN" sz="1000"/>
              <a:pPr algn="r" eaLnBrk="1" hangingPunct="1">
                <a:spcBef>
                  <a:spcPct val="0"/>
                </a:spcBef>
                <a:buClrTx/>
                <a:buSzTx/>
                <a:buFontTx/>
                <a:buNone/>
              </a:pPr>
              <a:t>77</a:t>
            </a:fld>
            <a:endParaRPr lang="en-US" altLang="zh-CN" sz="1000"/>
          </a:p>
        </p:txBody>
      </p:sp>
      <p:sp>
        <p:nvSpPr>
          <p:cNvPr id="103427" name="Rectangle 2"/>
          <p:cNvSpPr>
            <a:spLocks noGrp="1" noChangeArrowheads="1"/>
          </p:cNvSpPr>
          <p:nvPr>
            <p:ph type="title" idx="4294967295"/>
          </p:nvPr>
        </p:nvSpPr>
        <p:spPr>
          <a:xfrm>
            <a:off x="1219200" y="990600"/>
            <a:ext cx="7924800" cy="709613"/>
          </a:xfrm>
        </p:spPr>
        <p:txBody>
          <a:bodyPr/>
          <a:lstStyle/>
          <a:p>
            <a:pPr eaLnBrk="1" hangingPunct="1"/>
            <a:r>
              <a:rPr lang="zh-CN" altLang="en-US" dirty="0" smtClean="0">
                <a:ea typeface="宋体" panose="02010600030101010101" pitchFamily="2" charset="-122"/>
              </a:rPr>
              <a:t>示例</a:t>
            </a:r>
            <a:r>
              <a:rPr lang="en-US" altLang="zh-CN" b="1" dirty="0" smtClean="0">
                <a:solidFill>
                  <a:schemeClr val="folHlink"/>
                </a:solidFill>
                <a:latin typeface="Palatino" pitchFamily="-128" charset="0"/>
                <a:ea typeface="宋体" panose="02010600030101010101" pitchFamily="2" charset="-122"/>
              </a:rPr>
              <a:t>—Actuator-Sensor</a:t>
            </a:r>
            <a:r>
              <a:rPr lang="zh-CN" altLang="en-US" b="1" dirty="0" smtClean="0">
                <a:solidFill>
                  <a:schemeClr val="folHlink"/>
                </a:solidFill>
                <a:latin typeface="Palatino" pitchFamily="-128" charset="0"/>
                <a:ea typeface="宋体" panose="02010600030101010101" pitchFamily="2" charset="-122"/>
              </a:rPr>
              <a:t>分</a:t>
            </a:r>
            <a:r>
              <a:rPr lang="zh-CN" altLang="en-US" b="1" dirty="0">
                <a:solidFill>
                  <a:schemeClr val="folHlink"/>
                </a:solidFill>
                <a:latin typeface="Palatino" pitchFamily="-128" charset="0"/>
                <a:ea typeface="宋体" panose="02010600030101010101" pitchFamily="2" charset="-122"/>
              </a:rPr>
              <a:t>析模</a:t>
            </a:r>
            <a:r>
              <a:rPr lang="zh-CN" altLang="en-US" b="1" dirty="0" smtClean="0">
                <a:solidFill>
                  <a:schemeClr val="folHlink"/>
                </a:solidFill>
                <a:latin typeface="Palatino" pitchFamily="-128" charset="0"/>
                <a:ea typeface="宋体" panose="02010600030101010101" pitchFamily="2" charset="-122"/>
              </a:rPr>
              <a:t>式</a:t>
            </a:r>
            <a:endParaRPr lang="en-US" altLang="zh-CN" dirty="0" smtClean="0">
              <a:latin typeface="Palatino" pitchFamily="-128" charset="0"/>
              <a:ea typeface="宋体" panose="02010600030101010101" pitchFamily="2" charset="-122"/>
            </a:endParaRPr>
          </a:p>
        </p:txBody>
      </p:sp>
      <p:sp>
        <p:nvSpPr>
          <p:cNvPr id="103428" name="Rectangle 3"/>
          <p:cNvSpPr>
            <a:spLocks noGrp="1" noChangeArrowheads="1"/>
          </p:cNvSpPr>
          <p:nvPr>
            <p:ph type="body" idx="4294967295"/>
          </p:nvPr>
        </p:nvSpPr>
        <p:spPr>
          <a:xfrm>
            <a:off x="0" y="1762699"/>
            <a:ext cx="9144000" cy="5095301"/>
          </a:xfrm>
        </p:spPr>
        <p:txBody>
          <a:bodyPr/>
          <a:lstStyle/>
          <a:p>
            <a:pPr eaLnBrk="1" hangingPunct="1"/>
            <a:r>
              <a:rPr lang="zh-CN" altLang="en-US" dirty="0">
                <a:latin typeface="微软雅黑" panose="020B0503020204020204" pitchFamily="34" charset="-122"/>
                <a:ea typeface="微软雅黑" panose="020B0503020204020204" pitchFamily="34" charset="-122"/>
              </a:rPr>
              <a:t>模式</a:t>
            </a:r>
            <a:r>
              <a:rPr lang="zh-CN" altLang="en-US" dirty="0" smtClean="0">
                <a:latin typeface="微软雅黑" panose="020B0503020204020204" pitchFamily="34" charset="-122"/>
                <a:ea typeface="微软雅黑" panose="020B0503020204020204" pitchFamily="34" charset="-122"/>
              </a:rPr>
              <a:t>名：</a:t>
            </a:r>
            <a:endParaRPr lang="en-US" altLang="zh-CN" dirty="0" smtClean="0">
              <a:latin typeface="微软雅黑" panose="020B0503020204020204" pitchFamily="34" charset="-122"/>
              <a:ea typeface="微软雅黑" panose="020B0503020204020204" pitchFamily="34" charset="-122"/>
            </a:endParaRPr>
          </a:p>
          <a:p>
            <a:pPr lvl="1" eaLnBrk="1" hangingPunct="1"/>
            <a:r>
              <a:rPr lang="zh-CN" altLang="en-US" sz="2400" dirty="0" smtClean="0">
                <a:latin typeface="微软雅黑" panose="020B0503020204020204" pitchFamily="34" charset="-122"/>
                <a:ea typeface="微软雅黑" panose="020B0503020204020204" pitchFamily="34" charset="-122"/>
              </a:rPr>
              <a:t>执</a:t>
            </a:r>
            <a:r>
              <a:rPr lang="zh-CN" altLang="en-US" sz="2400" dirty="0">
                <a:latin typeface="微软雅黑" panose="020B0503020204020204" pitchFamily="34" charset="-122"/>
                <a:ea typeface="微软雅黑" panose="020B0503020204020204" pitchFamily="34" charset="-122"/>
              </a:rPr>
              <a:t>行器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传感器</a:t>
            </a:r>
          </a:p>
          <a:p>
            <a:pPr eaLnBrk="1" hangingPunct="1"/>
            <a:r>
              <a:rPr lang="zh-CN" altLang="en-US" dirty="0" smtClean="0">
                <a:latin typeface="微软雅黑" panose="020B0503020204020204" pitchFamily="34" charset="-122"/>
                <a:ea typeface="微软雅黑" panose="020B0503020204020204" pitchFamily="34" charset="-122"/>
              </a:rPr>
              <a:t>目的：</a:t>
            </a:r>
            <a:endParaRPr lang="en-US" altLang="zh-CN" dirty="0" smtClean="0">
              <a:latin typeface="微软雅黑" panose="020B0503020204020204" pitchFamily="34" charset="-122"/>
              <a:ea typeface="微软雅黑" panose="020B0503020204020204" pitchFamily="34" charset="-122"/>
            </a:endParaRPr>
          </a:p>
          <a:p>
            <a:pPr lvl="1" eaLnBrk="1" hangingPunct="1"/>
            <a:r>
              <a:rPr lang="zh-CN" altLang="en-US" sz="2400" dirty="0" smtClean="0">
                <a:latin typeface="微软雅黑" panose="020B0503020204020204" pitchFamily="34" charset="-122"/>
                <a:ea typeface="微软雅黑" panose="020B0503020204020204" pitchFamily="34" charset="-122"/>
              </a:rPr>
              <a:t>详</a:t>
            </a:r>
            <a:r>
              <a:rPr lang="zh-CN" altLang="en-US" sz="2400" dirty="0">
                <a:latin typeface="微软雅黑" panose="020B0503020204020204" pitchFamily="34" charset="-122"/>
                <a:ea typeface="微软雅黑" panose="020B0503020204020204" pitchFamily="34" charset="-122"/>
              </a:rPr>
              <a:t>细说明在</a:t>
            </a:r>
            <a:r>
              <a:rPr lang="zh-CN" altLang="en-US" sz="2400" b="1" dirty="0">
                <a:solidFill>
                  <a:srgbClr val="C00000"/>
                </a:solidFill>
                <a:latin typeface="微软雅黑" panose="020B0503020204020204" pitchFamily="34" charset="-122"/>
                <a:ea typeface="微软雅黑" panose="020B0503020204020204" pitchFamily="34" charset="-122"/>
              </a:rPr>
              <a:t>嵌</a:t>
            </a:r>
            <a:r>
              <a:rPr lang="zh-CN" altLang="en-US" sz="2400" b="1" dirty="0" smtClean="0">
                <a:solidFill>
                  <a:srgbClr val="C00000"/>
                </a:solidFill>
                <a:latin typeface="微软雅黑" panose="020B0503020204020204" pitchFamily="34" charset="-122"/>
                <a:ea typeface="微软雅黑" panose="020B0503020204020204" pitchFamily="34" charset="-122"/>
              </a:rPr>
              <a:t>入式系</a:t>
            </a:r>
            <a:r>
              <a:rPr lang="zh-CN" altLang="en-US" sz="2400" b="1" dirty="0">
                <a:solidFill>
                  <a:srgbClr val="C00000"/>
                </a:solidFill>
                <a:latin typeface="微软雅黑" panose="020B0503020204020204" pitchFamily="34" charset="-122"/>
                <a:ea typeface="微软雅黑" panose="020B0503020204020204" pitchFamily="34" charset="-122"/>
              </a:rPr>
              <a:t>统</a:t>
            </a:r>
            <a:r>
              <a:rPr lang="zh-CN" altLang="en-US" sz="2400" dirty="0">
                <a:latin typeface="微软雅黑" panose="020B0503020204020204" pitchFamily="34" charset="-122"/>
                <a:ea typeface="微软雅黑" panose="020B0503020204020204" pitchFamily="34" charset="-122"/>
              </a:rPr>
              <a:t>中的各种</a:t>
            </a:r>
            <a:r>
              <a:rPr lang="zh-CN" altLang="en-US" sz="2400" b="1" dirty="0">
                <a:solidFill>
                  <a:srgbClr val="C00000"/>
                </a:solidFill>
                <a:latin typeface="微软雅黑" panose="020B0503020204020204" pitchFamily="34" charset="-122"/>
                <a:ea typeface="微软雅黑" panose="020B0503020204020204" pitchFamily="34" charset="-122"/>
              </a:rPr>
              <a:t>传感器</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C00000"/>
                </a:solidFill>
                <a:latin typeface="微软雅黑" panose="020B0503020204020204" pitchFamily="34" charset="-122"/>
                <a:ea typeface="微软雅黑" panose="020B0503020204020204" pitchFamily="34" charset="-122"/>
              </a:rPr>
              <a:t>执行器</a:t>
            </a:r>
          </a:p>
          <a:p>
            <a:pPr eaLnBrk="1" hangingPunct="1"/>
            <a:r>
              <a:rPr lang="zh-CN" altLang="en-US" dirty="0" smtClean="0">
                <a:latin typeface="微软雅黑" panose="020B0503020204020204" pitchFamily="34" charset="-122"/>
                <a:ea typeface="微软雅黑" panose="020B0503020204020204" pitchFamily="34" charset="-122"/>
              </a:rPr>
              <a:t>动机：</a:t>
            </a:r>
            <a:endParaRPr lang="en-US" altLang="zh-CN" dirty="0" smtClean="0">
              <a:latin typeface="微软雅黑" panose="020B0503020204020204" pitchFamily="34" charset="-122"/>
              <a:ea typeface="微软雅黑" panose="020B0503020204020204" pitchFamily="34" charset="-122"/>
            </a:endParaRPr>
          </a:p>
          <a:p>
            <a:pPr lvl="1" eaLnBrk="1" hangingPunct="1"/>
            <a:r>
              <a:rPr lang="zh-CN" altLang="en-US" sz="2400" dirty="0" smtClean="0">
                <a:latin typeface="微软雅黑" panose="020B0503020204020204" pitchFamily="34" charset="-122"/>
                <a:ea typeface="微软雅黑" panose="020B0503020204020204" pitchFamily="34" charset="-122"/>
              </a:rPr>
              <a:t>嵌</a:t>
            </a:r>
            <a:r>
              <a:rPr lang="zh-CN" altLang="en-US" sz="2400" dirty="0">
                <a:latin typeface="微软雅黑" panose="020B0503020204020204" pitchFamily="34" charset="-122"/>
                <a:ea typeface="微软雅黑" panose="020B0503020204020204" pitchFamily="34" charset="-122"/>
              </a:rPr>
              <a:t>入系</a:t>
            </a:r>
            <a:r>
              <a:rPr lang="zh-CN" altLang="en-US" sz="2400" dirty="0" smtClean="0">
                <a:latin typeface="微软雅黑" panose="020B0503020204020204" pitchFamily="34" charset="-122"/>
                <a:ea typeface="微软雅黑" panose="020B0503020204020204" pitchFamily="34" charset="-122"/>
              </a:rPr>
              <a:t>统中各种传</a:t>
            </a:r>
            <a:r>
              <a:rPr lang="zh-CN" altLang="en-US" sz="2400" dirty="0">
                <a:latin typeface="微软雅黑" panose="020B0503020204020204" pitchFamily="34" charset="-122"/>
                <a:ea typeface="微软雅黑" panose="020B0503020204020204" pitchFamily="34" charset="-122"/>
              </a:rPr>
              <a:t>感器和执行器都直接或间接连接到一个控制单</a:t>
            </a:r>
            <a:r>
              <a:rPr lang="zh-CN" altLang="en-US" sz="2400" dirty="0" smtClean="0">
                <a:latin typeface="微软雅黑" panose="020B0503020204020204" pitchFamily="34" charset="-122"/>
                <a:ea typeface="微软雅黑" panose="020B0503020204020204" pitchFamily="34" charset="-122"/>
              </a:rPr>
              <a:t>元</a:t>
            </a:r>
            <a:endParaRPr lang="en-US" altLang="zh-CN" sz="2400" dirty="0" smtClean="0">
              <a:latin typeface="微软雅黑" panose="020B0503020204020204" pitchFamily="34" charset="-122"/>
              <a:ea typeface="微软雅黑" panose="020B0503020204020204" pitchFamily="34" charset="-122"/>
            </a:endParaRPr>
          </a:p>
          <a:p>
            <a:pPr lvl="1" eaLnBrk="1" hangingPunct="1"/>
            <a:r>
              <a:rPr lang="zh-CN" altLang="en-US" sz="2400" dirty="0" smtClean="0">
                <a:latin typeface="微软雅黑" panose="020B0503020204020204" pitchFamily="34" charset="-122"/>
                <a:ea typeface="微软雅黑" panose="020B0503020204020204" pitchFamily="34" charset="-122"/>
              </a:rPr>
              <a:t>虽然各种传</a:t>
            </a:r>
            <a:r>
              <a:rPr lang="zh-CN" altLang="en-US" sz="2400" dirty="0">
                <a:latin typeface="微软雅黑" panose="020B0503020204020204" pitchFamily="34" charset="-122"/>
                <a:ea typeface="微软雅黑" panose="020B0503020204020204" pitchFamily="34" charset="-122"/>
              </a:rPr>
              <a:t>感器和执行器看上</a:t>
            </a:r>
            <a:r>
              <a:rPr lang="zh-CN" altLang="en-US" sz="2400" dirty="0" smtClean="0">
                <a:latin typeface="微软雅黑" panose="020B0503020204020204" pitchFamily="34" charset="-122"/>
                <a:ea typeface="微软雅黑" panose="020B0503020204020204" pitchFamily="34" charset="-122"/>
              </a:rPr>
              <a:t>去不</a:t>
            </a:r>
            <a:r>
              <a:rPr lang="zh-CN" altLang="en-US" sz="2400" dirty="0">
                <a:latin typeface="微软雅黑" panose="020B0503020204020204" pitchFamily="34" charset="-122"/>
                <a:ea typeface="微软雅黑" panose="020B0503020204020204" pitchFamily="34" charset="-122"/>
              </a:rPr>
              <a:t>同，</a:t>
            </a:r>
            <a:r>
              <a:rPr lang="zh-CN" altLang="en-US" sz="2400" dirty="0" smtClean="0">
                <a:latin typeface="微软雅黑" panose="020B0503020204020204" pitchFamily="34" charset="-122"/>
                <a:ea typeface="微软雅黑" panose="020B0503020204020204" pitchFamily="34" charset="-122"/>
              </a:rPr>
              <a:t>但其行</a:t>
            </a:r>
            <a:r>
              <a:rPr lang="zh-CN" altLang="en-US" sz="2400" dirty="0">
                <a:latin typeface="微软雅黑" panose="020B0503020204020204" pitchFamily="34" charset="-122"/>
                <a:ea typeface="微软雅黑" panose="020B0503020204020204" pitchFamily="34" charset="-122"/>
              </a:rPr>
              <a:t>为是相似</a:t>
            </a:r>
            <a:r>
              <a:rPr lang="zh-CN" altLang="en-US" sz="2400" dirty="0" smtClean="0">
                <a:latin typeface="微软雅黑" panose="020B0503020204020204" pitchFamily="34" charset="-122"/>
                <a:ea typeface="微软雅黑" panose="020B0503020204020204" pitchFamily="34" charset="-122"/>
              </a:rPr>
              <a:t>的</a:t>
            </a:r>
            <a:endParaRPr lang="en-US" altLang="zh-CN" sz="2400" dirty="0" smtClean="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创</a:t>
            </a:r>
            <a:r>
              <a:rPr lang="zh-CN" altLang="en-US" sz="2400" dirty="0" smtClean="0">
                <a:latin typeface="微软雅黑" panose="020B0503020204020204" pitchFamily="34" charset="-122"/>
                <a:ea typeface="微软雅黑" panose="020B0503020204020204" pitchFamily="34" charset="-122"/>
              </a:rPr>
              <a:t>建</a:t>
            </a:r>
            <a:r>
              <a:rPr lang="zh-CN" altLang="en-US" sz="2400" b="1" dirty="0" smtClean="0">
                <a:solidFill>
                  <a:srgbClr val="C00000"/>
                </a:solidFill>
                <a:latin typeface="微软雅黑" panose="020B0503020204020204" pitchFamily="34" charset="-122"/>
                <a:ea typeface="微软雅黑" panose="020B0503020204020204" pitchFamily="34" charset="-122"/>
              </a:rPr>
              <a:t>分析模式</a:t>
            </a:r>
            <a:r>
              <a:rPr lang="zh-CN" altLang="en-US" sz="2400" dirty="0" smtClean="0">
                <a:latin typeface="微软雅黑" panose="020B0503020204020204" pitchFamily="34" charset="-122"/>
                <a:ea typeface="微软雅黑" panose="020B0503020204020204" pitchFamily="34" charset="-122"/>
              </a:rPr>
              <a:t>，显示如</a:t>
            </a:r>
            <a:r>
              <a:rPr lang="zh-CN" altLang="en-US" sz="2400" dirty="0">
                <a:latin typeface="微软雅黑" panose="020B0503020204020204" pitchFamily="34" charset="-122"/>
                <a:ea typeface="微软雅黑" panose="020B0503020204020204" pitchFamily="34" charset="-122"/>
              </a:rPr>
              <a:t>何为一个系统指定传感器和执行器，包括属性和操</a:t>
            </a:r>
            <a:r>
              <a:rPr lang="zh-CN" altLang="en-US" sz="2400" dirty="0" smtClean="0">
                <a:latin typeface="微软雅黑" panose="020B0503020204020204" pitchFamily="34" charset="-122"/>
                <a:ea typeface="微软雅黑" panose="020B0503020204020204" pitchFamily="34" charset="-122"/>
              </a:rPr>
              <a:t>作</a:t>
            </a:r>
            <a:endParaRPr lang="en-US" altLang="zh-CN" sz="2400" dirty="0" smtClean="0">
              <a:latin typeface="微软雅黑" panose="020B0503020204020204" pitchFamily="34" charset="-122"/>
              <a:ea typeface="微软雅黑" panose="020B0503020204020204" pitchFamily="34" charset="-122"/>
            </a:endParaRPr>
          </a:p>
          <a:p>
            <a:pPr lvl="1" eaLnBrk="1" hangingPunct="1"/>
            <a:r>
              <a:rPr lang="zh-CN" altLang="en-US" sz="2400" b="1" dirty="0" smtClean="0">
                <a:solidFill>
                  <a:srgbClr val="C00000"/>
                </a:solidFill>
                <a:latin typeface="微软雅黑" panose="020B0503020204020204" pitchFamily="34" charset="-122"/>
                <a:ea typeface="微软雅黑" panose="020B0503020204020204" pitchFamily="34" charset="-122"/>
              </a:rPr>
              <a:t>执</a:t>
            </a:r>
            <a:r>
              <a:rPr lang="zh-CN" altLang="en-US" sz="2400" b="1" dirty="0">
                <a:solidFill>
                  <a:srgbClr val="C00000"/>
                </a:solidFill>
                <a:latin typeface="微软雅黑" panose="020B0503020204020204" pitchFamily="34" charset="-122"/>
                <a:ea typeface="微软雅黑" panose="020B0503020204020204" pitchFamily="34" charset="-122"/>
              </a:rPr>
              <a:t>行器</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传感器模</a:t>
            </a:r>
            <a:r>
              <a:rPr lang="zh-CN" altLang="en-US" sz="2400" b="1" dirty="0" smtClean="0">
                <a:solidFill>
                  <a:srgbClr val="C00000"/>
                </a:solidFill>
                <a:latin typeface="微软雅黑" panose="020B0503020204020204" pitchFamily="34" charset="-122"/>
                <a:ea typeface="微软雅黑" panose="020B0503020204020204" pitchFamily="34" charset="-122"/>
              </a:rPr>
              <a:t>式</a:t>
            </a:r>
            <a:r>
              <a:rPr lang="zh-CN" altLang="en-US" sz="2400" dirty="0" smtClean="0">
                <a:latin typeface="微软雅黑" panose="020B0503020204020204" pitchFamily="34" charset="-122"/>
                <a:ea typeface="微软雅黑" panose="020B0503020204020204" pitchFamily="34" charset="-122"/>
              </a:rPr>
              <a:t>中，</a:t>
            </a:r>
            <a:r>
              <a:rPr lang="zh-CN" altLang="en-US" sz="2400" b="1" dirty="0">
                <a:solidFill>
                  <a:srgbClr val="C00000"/>
                </a:solidFill>
                <a:latin typeface="微软雅黑" panose="020B0503020204020204" pitchFamily="34" charset="-122"/>
                <a:ea typeface="微软雅黑" panose="020B0503020204020204" pitchFamily="34" charset="-122"/>
              </a:rPr>
              <a:t>被动式传感器</a:t>
            </a:r>
            <a:r>
              <a:rPr lang="zh-CN" altLang="en-US" sz="2400" dirty="0">
                <a:latin typeface="微软雅黑" panose="020B0503020204020204" pitchFamily="34" charset="-122"/>
                <a:ea typeface="微软雅黑" panose="020B0503020204020204" pitchFamily="34" charset="-122"/>
              </a:rPr>
              <a:t>使用</a:t>
            </a:r>
            <a:r>
              <a:rPr lang="zh-CN" altLang="en-US" sz="2400" dirty="0" smtClean="0">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拉机制</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对消息的显示要求</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主动传感器</a:t>
            </a:r>
            <a:r>
              <a:rPr lang="zh-CN" altLang="en-US" sz="2400" dirty="0">
                <a:latin typeface="微软雅黑" panose="020B0503020204020204" pitchFamily="34" charset="-122"/>
                <a:ea typeface="微软雅黑" panose="020B0503020204020204" pitchFamily="34" charset="-122"/>
              </a:rPr>
              <a:t>使用“</a:t>
            </a:r>
            <a:r>
              <a:rPr lang="zh-CN" altLang="en-US" sz="2400" b="1" dirty="0">
                <a:solidFill>
                  <a:srgbClr val="C00000"/>
                </a:solidFill>
                <a:latin typeface="微软雅黑" panose="020B0503020204020204" pitchFamily="34" charset="-122"/>
                <a:ea typeface="微软雅黑" panose="020B0503020204020204" pitchFamily="34" charset="-122"/>
              </a:rPr>
              <a:t>推机制</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消息广播</a:t>
            </a:r>
            <a:r>
              <a:rPr lang="en-US" altLang="zh-CN"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01737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97ACEC35-4F93-4363-97F4-7CE16A97B5C0}" type="slidenum">
              <a:rPr lang="en-US" altLang="zh-CN" sz="1000"/>
              <a:pPr algn="r" eaLnBrk="1" hangingPunct="1">
                <a:spcBef>
                  <a:spcPct val="0"/>
                </a:spcBef>
                <a:buClrTx/>
                <a:buSzTx/>
                <a:buFontTx/>
                <a:buNone/>
              </a:pPr>
              <a:t>78</a:t>
            </a:fld>
            <a:endParaRPr lang="en-US" altLang="zh-CN" sz="1000"/>
          </a:p>
        </p:txBody>
      </p:sp>
      <p:sp>
        <p:nvSpPr>
          <p:cNvPr id="103427" name="Rectangle 2"/>
          <p:cNvSpPr>
            <a:spLocks noGrp="1" noChangeArrowheads="1"/>
          </p:cNvSpPr>
          <p:nvPr>
            <p:ph type="title" idx="4294967295"/>
          </p:nvPr>
        </p:nvSpPr>
        <p:spPr>
          <a:xfrm>
            <a:off x="1219200" y="990600"/>
            <a:ext cx="7924800" cy="709613"/>
          </a:xfrm>
        </p:spPr>
        <p:txBody>
          <a:bodyPr/>
          <a:lstStyle/>
          <a:p>
            <a:pPr eaLnBrk="1" hangingPunct="1"/>
            <a:r>
              <a:rPr lang="zh-CN" altLang="en-US" dirty="0" smtClean="0">
                <a:ea typeface="宋体" panose="02010600030101010101" pitchFamily="2" charset="-122"/>
              </a:rPr>
              <a:t>示例</a:t>
            </a:r>
            <a:r>
              <a:rPr lang="en-US" altLang="zh-CN" b="1" dirty="0" smtClean="0">
                <a:solidFill>
                  <a:schemeClr val="folHlink"/>
                </a:solidFill>
                <a:latin typeface="Palatino" pitchFamily="-128" charset="0"/>
                <a:ea typeface="宋体" panose="02010600030101010101" pitchFamily="2" charset="-122"/>
              </a:rPr>
              <a:t>—Actuator-Sensor</a:t>
            </a:r>
            <a:r>
              <a:rPr lang="zh-CN" altLang="en-US" b="1" dirty="0" smtClean="0">
                <a:solidFill>
                  <a:schemeClr val="folHlink"/>
                </a:solidFill>
                <a:latin typeface="Palatino" pitchFamily="-128" charset="0"/>
                <a:ea typeface="宋体" panose="02010600030101010101" pitchFamily="2" charset="-122"/>
              </a:rPr>
              <a:t>分</a:t>
            </a:r>
            <a:r>
              <a:rPr lang="zh-CN" altLang="en-US" b="1" dirty="0">
                <a:solidFill>
                  <a:schemeClr val="folHlink"/>
                </a:solidFill>
                <a:latin typeface="Palatino" pitchFamily="-128" charset="0"/>
                <a:ea typeface="宋体" panose="02010600030101010101" pitchFamily="2" charset="-122"/>
              </a:rPr>
              <a:t>析模</a:t>
            </a:r>
            <a:r>
              <a:rPr lang="zh-CN" altLang="en-US" b="1" dirty="0" smtClean="0">
                <a:solidFill>
                  <a:schemeClr val="folHlink"/>
                </a:solidFill>
                <a:latin typeface="Palatino" pitchFamily="-128" charset="0"/>
                <a:ea typeface="宋体" panose="02010600030101010101" pitchFamily="2" charset="-122"/>
              </a:rPr>
              <a:t>式</a:t>
            </a:r>
            <a:endParaRPr lang="en-US" altLang="zh-CN" dirty="0" smtClean="0">
              <a:latin typeface="Palatino" pitchFamily="-128" charset="0"/>
              <a:ea typeface="宋体" panose="02010600030101010101" pitchFamily="2" charset="-122"/>
            </a:endParaRPr>
          </a:p>
        </p:txBody>
      </p:sp>
      <p:sp>
        <p:nvSpPr>
          <p:cNvPr id="103428" name="Rectangle 3"/>
          <p:cNvSpPr>
            <a:spLocks noGrp="1" noChangeArrowheads="1"/>
          </p:cNvSpPr>
          <p:nvPr>
            <p:ph type="body" idx="4294967295"/>
          </p:nvPr>
        </p:nvSpPr>
        <p:spPr>
          <a:xfrm>
            <a:off x="0" y="1762699"/>
            <a:ext cx="9144000" cy="5095301"/>
          </a:xfrm>
        </p:spPr>
        <p:txBody>
          <a:bodyPr/>
          <a:lstStyle/>
          <a:p>
            <a:pPr eaLnBrk="1" hangingPunct="1"/>
            <a:r>
              <a:rPr lang="zh-CN" altLang="en-US" dirty="0" smtClean="0">
                <a:latin typeface="微软雅黑" panose="020B0503020204020204" pitchFamily="34" charset="-122"/>
                <a:ea typeface="微软雅黑" panose="020B0503020204020204" pitchFamily="34" charset="-122"/>
              </a:rPr>
              <a:t>约束：</a:t>
            </a:r>
            <a:endParaRPr lang="en-US" altLang="zh-CN" dirty="0">
              <a:latin typeface="微软雅黑" panose="020B0503020204020204" pitchFamily="34" charset="-122"/>
              <a:ea typeface="微软雅黑" panose="020B0503020204020204" pitchFamily="34" charset="-122"/>
            </a:endParaRPr>
          </a:p>
          <a:p>
            <a:pPr lvl="1" eaLnBrk="1" hangingPunct="1"/>
            <a:r>
              <a:rPr lang="zh-CN" altLang="en-US" sz="2400" dirty="0" smtClean="0">
                <a:latin typeface="微软雅黑" panose="020B0503020204020204" pitchFamily="34" charset="-122"/>
                <a:ea typeface="微软雅黑" panose="020B0503020204020204" pitchFamily="34" charset="-122"/>
              </a:rPr>
              <a:t>每</a:t>
            </a:r>
            <a:r>
              <a:rPr lang="zh-CN" altLang="en-US" sz="2400" dirty="0">
                <a:latin typeface="微软雅黑" panose="020B0503020204020204" pitchFamily="34" charset="-122"/>
                <a:ea typeface="微软雅黑" panose="020B0503020204020204" pitchFamily="34" charset="-122"/>
              </a:rPr>
              <a:t>个</a:t>
            </a:r>
            <a:r>
              <a:rPr lang="zh-CN" altLang="en-US" sz="2400" b="1" dirty="0">
                <a:solidFill>
                  <a:srgbClr val="C00000"/>
                </a:solidFill>
                <a:latin typeface="微软雅黑" panose="020B0503020204020204" pitchFamily="34" charset="-122"/>
                <a:ea typeface="微软雅黑" panose="020B0503020204020204" pitchFamily="34" charset="-122"/>
              </a:rPr>
              <a:t>被动</a:t>
            </a:r>
            <a:r>
              <a:rPr lang="zh-CN" altLang="en-US" sz="2400" dirty="0">
                <a:latin typeface="微软雅黑" panose="020B0503020204020204" pitchFamily="34" charset="-122"/>
                <a:ea typeface="微软雅黑" panose="020B0503020204020204" pitchFamily="34" charset="-122"/>
              </a:rPr>
              <a:t>传感器必</a:t>
            </a:r>
            <a:r>
              <a:rPr lang="zh-CN" altLang="en-US" sz="2400" dirty="0" smtClean="0">
                <a:latin typeface="微软雅黑" panose="020B0503020204020204" pitchFamily="34" charset="-122"/>
                <a:ea typeface="微软雅黑" panose="020B0503020204020204" pitchFamily="34" charset="-122"/>
              </a:rPr>
              <a:t>须</a:t>
            </a:r>
            <a:r>
              <a:rPr lang="zh-CN" altLang="en-US" sz="2400" b="1" dirty="0" smtClean="0">
                <a:solidFill>
                  <a:srgbClr val="C00000"/>
                </a:solidFill>
                <a:latin typeface="微软雅黑" panose="020B0503020204020204" pitchFamily="34" charset="-122"/>
                <a:ea typeface="微软雅黑" panose="020B0503020204020204" pitchFamily="34" charset="-122"/>
              </a:rPr>
              <a:t>通过某</a:t>
            </a:r>
            <a:r>
              <a:rPr lang="zh-CN" altLang="en-US" sz="2400" b="1" dirty="0">
                <a:solidFill>
                  <a:srgbClr val="C00000"/>
                </a:solidFill>
                <a:latin typeface="微软雅黑" panose="020B0503020204020204" pitchFamily="34" charset="-122"/>
                <a:ea typeface="微软雅黑" panose="020B0503020204020204" pitchFamily="34" charset="-122"/>
              </a:rPr>
              <a:t>种方法读取传感器的输入</a:t>
            </a:r>
            <a:r>
              <a:rPr lang="zh-CN" altLang="en-US" sz="2400" dirty="0">
                <a:latin typeface="微软雅黑" panose="020B0503020204020204" pitchFamily="34" charset="-122"/>
                <a:ea typeface="微软雅黑" panose="020B0503020204020204" pitchFamily="34" charset="-122"/>
              </a:rPr>
              <a:t>和表示传感器值的属</a:t>
            </a:r>
            <a:r>
              <a:rPr lang="zh-CN" altLang="en-US" sz="2400" dirty="0" smtClean="0">
                <a:latin typeface="微软雅黑" panose="020B0503020204020204" pitchFamily="34" charset="-122"/>
                <a:ea typeface="微软雅黑" panose="020B0503020204020204" pitchFamily="34" charset="-122"/>
              </a:rPr>
              <a:t>性</a:t>
            </a:r>
            <a:endParaRPr lang="en-US" altLang="zh-CN" sz="2400" dirty="0" smtClean="0">
              <a:latin typeface="微软雅黑" panose="020B0503020204020204" pitchFamily="34" charset="-122"/>
              <a:ea typeface="微软雅黑" panose="020B0503020204020204" pitchFamily="34" charset="-122"/>
            </a:endParaRPr>
          </a:p>
          <a:p>
            <a:pPr lvl="1" eaLnBrk="1" hangingPunct="1"/>
            <a:r>
              <a:rPr lang="zh-CN" altLang="en-US" sz="2400" dirty="0" smtClean="0">
                <a:latin typeface="微软雅黑" panose="020B0503020204020204" pitchFamily="34" charset="-122"/>
                <a:ea typeface="微软雅黑" panose="020B0503020204020204" pitchFamily="34" charset="-122"/>
              </a:rPr>
              <a:t>每</a:t>
            </a:r>
            <a:r>
              <a:rPr lang="zh-CN" altLang="en-US" sz="2400" dirty="0">
                <a:latin typeface="微软雅黑" panose="020B0503020204020204" pitchFamily="34" charset="-122"/>
                <a:ea typeface="微软雅黑" panose="020B0503020204020204" pitchFamily="34" charset="-122"/>
              </a:rPr>
              <a:t>个</a:t>
            </a:r>
            <a:r>
              <a:rPr lang="zh-CN" altLang="en-US" sz="2400" b="1" dirty="0">
                <a:solidFill>
                  <a:srgbClr val="C00000"/>
                </a:solidFill>
                <a:latin typeface="微软雅黑" panose="020B0503020204020204" pitchFamily="34" charset="-122"/>
                <a:ea typeface="微软雅黑" panose="020B0503020204020204" pitchFamily="34" charset="-122"/>
              </a:rPr>
              <a:t>主动</a:t>
            </a:r>
            <a:r>
              <a:rPr lang="zh-CN" altLang="en-US" sz="2400" dirty="0">
                <a:latin typeface="微软雅黑" panose="020B0503020204020204" pitchFamily="34" charset="-122"/>
                <a:ea typeface="微软雅黑" panose="020B0503020204020204" pitchFamily="34" charset="-122"/>
              </a:rPr>
              <a:t>传感器必须能在</a:t>
            </a:r>
            <a:r>
              <a:rPr lang="zh-CN" altLang="en-US" sz="2400" b="1" dirty="0">
                <a:solidFill>
                  <a:srgbClr val="C00000"/>
                </a:solidFill>
                <a:latin typeface="微软雅黑" panose="020B0503020204020204" pitchFamily="34" charset="-122"/>
                <a:ea typeface="微软雅黑" panose="020B0503020204020204" pitchFamily="34" charset="-122"/>
              </a:rPr>
              <a:t>其值发生变更时广播更新消</a:t>
            </a:r>
            <a:r>
              <a:rPr lang="zh-CN" altLang="en-US" sz="2400" b="1" dirty="0" smtClean="0">
                <a:solidFill>
                  <a:srgbClr val="C00000"/>
                </a:solidFill>
                <a:latin typeface="微软雅黑" panose="020B0503020204020204" pitchFamily="34" charset="-122"/>
                <a:ea typeface="微软雅黑" panose="020B0503020204020204" pitchFamily="34" charset="-122"/>
              </a:rPr>
              <a:t>息</a:t>
            </a:r>
            <a:endParaRPr lang="zh-CN" altLang="en-US" sz="2400" b="1" dirty="0">
              <a:solidFill>
                <a:srgbClr val="C00000"/>
              </a:solidFill>
              <a:latin typeface="微软雅黑" panose="020B0503020204020204" pitchFamily="34" charset="-122"/>
              <a:ea typeface="微软雅黑" panose="020B0503020204020204" pitchFamily="34" charset="-122"/>
            </a:endParaRPr>
          </a:p>
          <a:p>
            <a:pPr lvl="1" eaLnBrk="1" hangingPunct="1"/>
            <a:r>
              <a:rPr lang="zh-CN" altLang="en-US" sz="2400" dirty="0" smtClean="0">
                <a:latin typeface="微软雅黑" panose="020B0503020204020204" pitchFamily="34" charset="-122"/>
                <a:ea typeface="微软雅黑" panose="020B0503020204020204" pitchFamily="34" charset="-122"/>
              </a:rPr>
              <a:t>每</a:t>
            </a:r>
            <a:r>
              <a:rPr lang="zh-CN" altLang="en-US" sz="2400" dirty="0">
                <a:latin typeface="微软雅黑" panose="020B0503020204020204" pitchFamily="34" charset="-122"/>
                <a:ea typeface="微软雅黑" panose="020B0503020204020204" pitchFamily="34" charset="-122"/>
              </a:rPr>
              <a:t>个主动传感器应该能发</a:t>
            </a:r>
            <a:r>
              <a:rPr lang="zh-CN" altLang="en-US" sz="2400" dirty="0" smtClean="0">
                <a:latin typeface="微软雅黑" panose="020B0503020204020204" pitchFamily="34" charset="-122"/>
                <a:ea typeface="微软雅黑" panose="020B0503020204020204" pitchFamily="34" charset="-122"/>
              </a:rPr>
              <a:t>送一</a:t>
            </a:r>
            <a:r>
              <a:rPr lang="zh-CN" altLang="en-US" sz="2400" dirty="0">
                <a:latin typeface="微软雅黑" panose="020B0503020204020204" pitchFamily="34" charset="-122"/>
                <a:ea typeface="微软雅黑" panose="020B0503020204020204" pitchFamily="34" charset="-122"/>
              </a:rPr>
              <a:t>个</a:t>
            </a:r>
            <a:r>
              <a:rPr lang="zh-CN" altLang="en-US" sz="2400" b="1" dirty="0">
                <a:solidFill>
                  <a:srgbClr val="C00000"/>
                </a:solidFill>
                <a:latin typeface="微软雅黑" panose="020B0503020204020204" pitchFamily="34" charset="-122"/>
                <a:ea typeface="微软雅黑" panose="020B0503020204020204" pitchFamily="34" charset="-122"/>
              </a:rPr>
              <a:t>生命刻度</a:t>
            </a:r>
            <a:r>
              <a:rPr lang="zh-CN" altLang="en-US" sz="2400" dirty="0">
                <a:latin typeface="微软雅黑" panose="020B0503020204020204" pitchFamily="34" charset="-122"/>
                <a:ea typeface="微软雅黑" panose="020B0503020204020204" pitchFamily="34" charset="-122"/>
              </a:rPr>
              <a:t>，即在特定时间帧中发布状态信息，以便检测出错误动</a:t>
            </a:r>
            <a:r>
              <a:rPr lang="zh-CN" altLang="en-US" sz="2400" dirty="0" smtClean="0">
                <a:latin typeface="微软雅黑" panose="020B0503020204020204" pitchFamily="34" charset="-122"/>
                <a:ea typeface="微软雅黑" panose="020B0503020204020204" pitchFamily="34" charset="-122"/>
              </a:rPr>
              <a:t>作</a:t>
            </a:r>
            <a:endParaRPr lang="zh-CN" altLang="en-US" sz="2400" dirty="0">
              <a:latin typeface="微软雅黑" panose="020B0503020204020204" pitchFamily="34" charset="-122"/>
              <a:ea typeface="微软雅黑" panose="020B0503020204020204" pitchFamily="34" charset="-122"/>
            </a:endParaRPr>
          </a:p>
          <a:p>
            <a:pPr lvl="1" eaLnBrk="1" hangingPunct="1"/>
            <a:r>
              <a:rPr lang="zh-CN" altLang="en-US" sz="2400" dirty="0" smtClean="0">
                <a:latin typeface="微软雅黑" panose="020B0503020204020204" pitchFamily="34" charset="-122"/>
                <a:ea typeface="微软雅黑" panose="020B0503020204020204" pitchFamily="34" charset="-122"/>
              </a:rPr>
              <a:t>每</a:t>
            </a:r>
            <a:r>
              <a:rPr lang="zh-CN" altLang="en-US" sz="2400" dirty="0">
                <a:latin typeface="微软雅黑" panose="020B0503020204020204" pitchFamily="34" charset="-122"/>
                <a:ea typeface="微软雅黑" panose="020B0503020204020204" pitchFamily="34" charset="-122"/>
              </a:rPr>
              <a:t>个执行者必须有某种方法调用由</a:t>
            </a:r>
            <a:r>
              <a:rPr lang="en-US" altLang="zh-CN" sz="2400" dirty="0">
                <a:latin typeface="微软雅黑" panose="020B0503020204020204" pitchFamily="34" charset="-122"/>
                <a:ea typeface="微软雅黑" panose="020B0503020204020204" pitchFamily="34" charset="-122"/>
              </a:rPr>
              <a:t>ComputingComponent</a:t>
            </a:r>
            <a:r>
              <a:rPr lang="zh-CN" altLang="en-US" sz="2400" dirty="0">
                <a:latin typeface="微软雅黑" panose="020B0503020204020204" pitchFamily="34" charset="-122"/>
                <a:ea typeface="微软雅黑" panose="020B0503020204020204" pitchFamily="34" charset="-122"/>
              </a:rPr>
              <a:t>计算构件决定的适当应</a:t>
            </a:r>
            <a:r>
              <a:rPr lang="zh-CN" altLang="en-US" sz="2400" dirty="0" smtClean="0">
                <a:latin typeface="微软雅黑" panose="020B0503020204020204" pitchFamily="34" charset="-122"/>
                <a:ea typeface="微软雅黑" panose="020B0503020204020204" pitchFamily="34" charset="-122"/>
              </a:rPr>
              <a:t>答</a:t>
            </a:r>
            <a:endParaRPr lang="en-US" altLang="zh-CN" sz="2400" dirty="0" smtClean="0">
              <a:latin typeface="微软雅黑" panose="020B0503020204020204" pitchFamily="34" charset="-122"/>
              <a:ea typeface="微软雅黑" panose="020B0503020204020204" pitchFamily="34" charset="-122"/>
            </a:endParaRPr>
          </a:p>
          <a:p>
            <a:pPr lvl="1" eaLnBrk="1" hangingPunct="1"/>
            <a:r>
              <a:rPr lang="zh-CN" altLang="en-US" sz="2400" dirty="0" smtClean="0">
                <a:latin typeface="微软雅黑" panose="020B0503020204020204" pitchFamily="34" charset="-122"/>
                <a:ea typeface="微软雅黑" panose="020B0503020204020204" pitchFamily="34" charset="-122"/>
              </a:rPr>
              <a:t>每</a:t>
            </a:r>
            <a:r>
              <a:rPr lang="zh-CN" altLang="en-US" sz="2400" dirty="0">
                <a:latin typeface="微软雅黑" panose="020B0503020204020204" pitchFamily="34" charset="-122"/>
                <a:ea typeface="微软雅黑" panose="020B0503020204020204" pitchFamily="34" charset="-122"/>
              </a:rPr>
              <a:t>个传感器和执行器应有实施检测其自身操作状态的功</a:t>
            </a:r>
            <a:r>
              <a:rPr lang="zh-CN" altLang="en-US" sz="2400" dirty="0" smtClean="0">
                <a:latin typeface="微软雅黑" panose="020B0503020204020204" pitchFamily="34" charset="-122"/>
                <a:ea typeface="微软雅黑" panose="020B0503020204020204" pitchFamily="34" charset="-122"/>
              </a:rPr>
              <a:t>能</a:t>
            </a:r>
            <a:endParaRPr lang="zh-CN" altLang="en-US" sz="2400" dirty="0">
              <a:latin typeface="微软雅黑" panose="020B0503020204020204" pitchFamily="34" charset="-122"/>
              <a:ea typeface="微软雅黑" panose="020B0503020204020204" pitchFamily="34" charset="-122"/>
            </a:endParaRPr>
          </a:p>
          <a:p>
            <a:pPr lvl="1" eaLnBrk="1" hangingPunct="1"/>
            <a:r>
              <a:rPr lang="zh-CN" altLang="en-US" sz="2400" dirty="0" smtClean="0">
                <a:latin typeface="微软雅黑" panose="020B0503020204020204" pitchFamily="34" charset="-122"/>
                <a:ea typeface="微软雅黑" panose="020B0503020204020204" pitchFamily="34" charset="-122"/>
              </a:rPr>
              <a:t>每个</a:t>
            </a:r>
            <a:r>
              <a:rPr lang="zh-CN" altLang="en-US" sz="2400" dirty="0">
                <a:latin typeface="微软雅黑" panose="020B0503020204020204" pitchFamily="34" charset="-122"/>
                <a:ea typeface="微软雅黑" panose="020B0503020204020204" pitchFamily="34" charset="-122"/>
              </a:rPr>
              <a:t>传感器和执行器能测试接受值或发送值的有效性，并且当值超出指定边界时能设定其操作状</a:t>
            </a:r>
            <a:r>
              <a:rPr lang="zh-CN" altLang="en-US" sz="2400" dirty="0" smtClean="0">
                <a:latin typeface="微软雅黑" panose="020B0503020204020204" pitchFamily="34" charset="-122"/>
                <a:ea typeface="微软雅黑" panose="020B0503020204020204" pitchFamily="34" charset="-122"/>
              </a:rPr>
              <a:t>态</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93297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97ACEC35-4F93-4363-97F4-7CE16A97B5C0}" type="slidenum">
              <a:rPr lang="en-US" altLang="zh-CN" sz="1000"/>
              <a:pPr algn="r" eaLnBrk="1" hangingPunct="1">
                <a:spcBef>
                  <a:spcPct val="0"/>
                </a:spcBef>
                <a:buClrTx/>
                <a:buSzTx/>
                <a:buFontTx/>
                <a:buNone/>
              </a:pPr>
              <a:t>79</a:t>
            </a:fld>
            <a:endParaRPr lang="en-US" altLang="zh-CN" sz="1000"/>
          </a:p>
        </p:txBody>
      </p:sp>
      <p:sp>
        <p:nvSpPr>
          <p:cNvPr id="103427" name="Rectangle 2"/>
          <p:cNvSpPr>
            <a:spLocks noGrp="1" noChangeArrowheads="1"/>
          </p:cNvSpPr>
          <p:nvPr>
            <p:ph type="title" idx="4294967295"/>
          </p:nvPr>
        </p:nvSpPr>
        <p:spPr>
          <a:xfrm>
            <a:off x="1219200" y="990600"/>
            <a:ext cx="7924800" cy="709613"/>
          </a:xfrm>
        </p:spPr>
        <p:txBody>
          <a:bodyPr/>
          <a:lstStyle/>
          <a:p>
            <a:pPr eaLnBrk="1" hangingPunct="1"/>
            <a:r>
              <a:rPr lang="zh-CN" altLang="en-US" dirty="0" smtClean="0">
                <a:ea typeface="宋体" panose="02010600030101010101" pitchFamily="2" charset="-122"/>
              </a:rPr>
              <a:t>示例</a:t>
            </a:r>
            <a:r>
              <a:rPr lang="en-US" altLang="zh-CN" b="1" dirty="0" smtClean="0">
                <a:solidFill>
                  <a:schemeClr val="folHlink"/>
                </a:solidFill>
                <a:latin typeface="Palatino" pitchFamily="-128" charset="0"/>
                <a:ea typeface="宋体" panose="02010600030101010101" pitchFamily="2" charset="-122"/>
              </a:rPr>
              <a:t>—Actuator-Sensor</a:t>
            </a:r>
            <a:r>
              <a:rPr lang="zh-CN" altLang="en-US" b="1" dirty="0" smtClean="0">
                <a:solidFill>
                  <a:schemeClr val="folHlink"/>
                </a:solidFill>
                <a:latin typeface="Palatino" pitchFamily="-128" charset="0"/>
                <a:ea typeface="宋体" panose="02010600030101010101" pitchFamily="2" charset="-122"/>
              </a:rPr>
              <a:t>分</a:t>
            </a:r>
            <a:r>
              <a:rPr lang="zh-CN" altLang="en-US" b="1" dirty="0">
                <a:solidFill>
                  <a:schemeClr val="folHlink"/>
                </a:solidFill>
                <a:latin typeface="Palatino" pitchFamily="-128" charset="0"/>
                <a:ea typeface="宋体" panose="02010600030101010101" pitchFamily="2" charset="-122"/>
              </a:rPr>
              <a:t>析模</a:t>
            </a:r>
            <a:r>
              <a:rPr lang="zh-CN" altLang="en-US" b="1" dirty="0" smtClean="0">
                <a:solidFill>
                  <a:schemeClr val="folHlink"/>
                </a:solidFill>
                <a:latin typeface="Palatino" pitchFamily="-128" charset="0"/>
                <a:ea typeface="宋体" panose="02010600030101010101" pitchFamily="2" charset="-122"/>
              </a:rPr>
              <a:t>式</a:t>
            </a:r>
            <a:endParaRPr lang="en-US" altLang="zh-CN" dirty="0" smtClean="0">
              <a:latin typeface="Palatino" pitchFamily="-128" charset="0"/>
              <a:ea typeface="宋体" panose="02010600030101010101" pitchFamily="2" charset="-122"/>
            </a:endParaRPr>
          </a:p>
        </p:txBody>
      </p:sp>
      <p:sp>
        <p:nvSpPr>
          <p:cNvPr id="103428" name="Rectangle 3"/>
          <p:cNvSpPr>
            <a:spLocks noGrp="1" noChangeArrowheads="1"/>
          </p:cNvSpPr>
          <p:nvPr>
            <p:ph type="body" idx="4294967295"/>
          </p:nvPr>
        </p:nvSpPr>
        <p:spPr>
          <a:xfrm>
            <a:off x="0" y="1762699"/>
            <a:ext cx="9144000" cy="5095301"/>
          </a:xfrm>
        </p:spPr>
        <p:txBody>
          <a:bodyPr/>
          <a:lstStyle/>
          <a:p>
            <a:pPr eaLnBrk="1" hangingPunct="1"/>
            <a:r>
              <a:rPr lang="zh-CN" altLang="en-US" dirty="0">
                <a:latin typeface="微软雅黑" panose="020B0503020204020204" pitchFamily="34" charset="-122"/>
                <a:ea typeface="微软雅黑" panose="020B0503020204020204" pitchFamily="34" charset="-122"/>
              </a:rPr>
              <a:t>适用</a:t>
            </a:r>
            <a:r>
              <a:rPr lang="zh-CN" altLang="en-US" dirty="0" smtClean="0">
                <a:latin typeface="微软雅黑" panose="020B0503020204020204" pitchFamily="34" charset="-122"/>
                <a:ea typeface="微软雅黑" panose="020B0503020204020204" pitchFamily="34" charset="-122"/>
              </a:rPr>
              <a:t>性：</a:t>
            </a:r>
            <a:endParaRPr lang="en-US" altLang="zh-CN" dirty="0" smtClean="0">
              <a:latin typeface="微软雅黑" panose="020B0503020204020204" pitchFamily="34" charset="-122"/>
              <a:ea typeface="微软雅黑" panose="020B0503020204020204" pitchFamily="34" charset="-122"/>
            </a:endParaRPr>
          </a:p>
          <a:p>
            <a:pPr lvl="1" eaLnBrk="1" hangingPunct="1"/>
            <a:r>
              <a:rPr lang="zh-CN" altLang="en-US" sz="2400" dirty="0" smtClean="0">
                <a:latin typeface="微软雅黑" panose="020B0503020204020204" pitchFamily="34" charset="-122"/>
                <a:ea typeface="微软雅黑" panose="020B0503020204020204" pitchFamily="34" charset="-122"/>
              </a:rPr>
              <a:t>对</a:t>
            </a:r>
            <a:r>
              <a:rPr lang="zh-CN" altLang="en-US" sz="2400" dirty="0">
                <a:latin typeface="微软雅黑" panose="020B0503020204020204" pitchFamily="34" charset="-122"/>
                <a:ea typeface="微软雅黑" panose="020B0503020204020204" pitchFamily="34" charset="-122"/>
              </a:rPr>
              <a:t>有多个传感器和执行器的任何系统都是非常有用</a:t>
            </a:r>
            <a:r>
              <a:rPr lang="zh-CN" altLang="en-US" sz="2400" dirty="0" smtClean="0">
                <a:latin typeface="微软雅黑" panose="020B0503020204020204" pitchFamily="34" charset="-122"/>
                <a:ea typeface="微软雅黑" panose="020B0503020204020204" pitchFamily="34" charset="-122"/>
              </a:rPr>
              <a:t>的</a:t>
            </a:r>
            <a:endParaRPr lang="zh-CN" altLang="en-US" sz="2400" dirty="0">
              <a:latin typeface="微软雅黑" panose="020B0503020204020204" pitchFamily="34" charset="-122"/>
              <a:ea typeface="微软雅黑" panose="020B0503020204020204" pitchFamily="34" charset="-122"/>
            </a:endParaRPr>
          </a:p>
          <a:p>
            <a:pPr eaLnBrk="1" hangingPunct="1"/>
            <a:r>
              <a:rPr lang="zh-CN" altLang="en-US" dirty="0" smtClean="0">
                <a:latin typeface="微软雅黑" panose="020B0503020204020204" pitchFamily="34" charset="-122"/>
                <a:ea typeface="微软雅黑" panose="020B0503020204020204" pitchFamily="34" charset="-122"/>
              </a:rPr>
              <a:t>结</a:t>
            </a:r>
            <a:r>
              <a:rPr lang="zh-CN" altLang="en-US" dirty="0">
                <a:latin typeface="微软雅黑" panose="020B0503020204020204" pitchFamily="34" charset="-122"/>
                <a:ea typeface="微软雅黑" panose="020B0503020204020204" pitchFamily="34" charset="-122"/>
              </a:rPr>
              <a:t>构</a:t>
            </a:r>
            <a:r>
              <a:rPr lang="zh-CN" altLang="en-US" dirty="0" smtClean="0">
                <a:latin typeface="微软雅黑" panose="020B0503020204020204" pitchFamily="34" charset="-122"/>
                <a:ea typeface="微软雅黑" panose="020B0503020204020204" pitchFamily="34" charset="-122"/>
              </a:rPr>
              <a:t>体：</a:t>
            </a:r>
            <a:endParaRPr lang="en-US" altLang="zh-CN" dirty="0" smtClean="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执行器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传感器模</a:t>
            </a:r>
            <a:r>
              <a:rPr lang="zh-CN" altLang="en-US" sz="2400" dirty="0" smtClean="0">
                <a:latin typeface="微软雅黑" panose="020B0503020204020204" pitchFamily="34" charset="-122"/>
                <a:ea typeface="微软雅黑" panose="020B0503020204020204" pitchFamily="34" charset="-122"/>
              </a:rPr>
              <a:t>式</a:t>
            </a:r>
            <a:r>
              <a:rPr lang="en-US" altLang="zh-CN" sz="2400" dirty="0" smtClean="0">
                <a:latin typeface="微软雅黑" panose="020B0503020204020204" pitchFamily="34" charset="-122"/>
                <a:ea typeface="微软雅黑" panose="020B0503020204020204" pitchFamily="34" charset="-122"/>
              </a:rPr>
              <a:t>UML</a:t>
            </a:r>
            <a:r>
              <a:rPr lang="zh-CN" altLang="en-US" sz="2400" dirty="0">
                <a:latin typeface="微软雅黑" panose="020B0503020204020204" pitchFamily="34" charset="-122"/>
                <a:ea typeface="微软雅黑" panose="020B0503020204020204" pitchFamily="34" charset="-122"/>
              </a:rPr>
              <a:t>类图</a:t>
            </a:r>
            <a:r>
              <a:rPr lang="zh-CN" altLang="en-US" sz="2400" dirty="0" smtClean="0">
                <a:latin typeface="微软雅黑" panose="020B0503020204020204" pitchFamily="34" charset="-122"/>
                <a:ea typeface="微软雅黑" panose="020B0503020204020204" pitchFamily="34" charset="-122"/>
              </a:rPr>
              <a:t>如图所示</a:t>
            </a:r>
            <a:endParaRPr lang="zh-CN" altLang="en-US" sz="2400" dirty="0">
              <a:latin typeface="微软雅黑" panose="020B0503020204020204" pitchFamily="34" charset="-122"/>
              <a:ea typeface="微软雅黑" panose="020B0503020204020204" pitchFamily="34" charset="-122"/>
            </a:endParaRPr>
          </a:p>
        </p:txBody>
      </p:sp>
      <p:pic>
        <p:nvPicPr>
          <p:cNvPr id="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511708"/>
            <a:ext cx="6084168" cy="334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084168" y="3072348"/>
            <a:ext cx="3059832" cy="3785652"/>
          </a:xfrm>
          <a:prstGeom prst="rect">
            <a:avLst/>
          </a:prstGeom>
          <a:solidFill>
            <a:schemeClr val="accent2"/>
          </a:solidFill>
          <a:ln>
            <a:solidFill>
              <a:srgbClr val="0000FF"/>
            </a:solidFill>
          </a:ln>
        </p:spPr>
        <p:txBody>
          <a:bodyPr wrap="square">
            <a:spAutoFit/>
          </a:bodyPr>
          <a:lstStyle/>
          <a:p>
            <a:pPr marL="342900" lvl="1" indent="-342900" eaLnBrk="1" hangingPunct="1">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执行器、被动传感器和主动传感器是抽象类，模式中有四种不同的传感器和执行器</a:t>
            </a:r>
          </a:p>
          <a:p>
            <a:pPr marL="342900" lvl="1" indent="-342900" eaLnBrk="1" hangingPunct="1">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常见类型为</a:t>
            </a:r>
            <a:r>
              <a:rPr lang="en-US" altLang="zh-CN" sz="2000" dirty="0">
                <a:latin typeface="微软雅黑" panose="020B0503020204020204" pitchFamily="34" charset="-122"/>
                <a:ea typeface="微软雅黑" panose="020B0503020204020204" pitchFamily="34" charset="-122"/>
              </a:rPr>
              <a:t>Boolean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Integer</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Real</a:t>
            </a:r>
            <a:r>
              <a:rPr lang="zh-CN" altLang="en-US" sz="2000" dirty="0">
                <a:latin typeface="微软雅黑" panose="020B0503020204020204" pitchFamily="34" charset="-122"/>
                <a:ea typeface="微软雅黑" panose="020B0503020204020204" pitchFamily="34" charset="-122"/>
              </a:rPr>
              <a:t>等基本数据类型</a:t>
            </a:r>
            <a:endParaRPr lang="en-US" altLang="zh-CN" sz="2000" dirty="0">
              <a:latin typeface="微软雅黑" panose="020B0503020204020204" pitchFamily="34" charset="-122"/>
              <a:ea typeface="微软雅黑" panose="020B0503020204020204" pitchFamily="34" charset="-122"/>
            </a:endParaRPr>
          </a:p>
          <a:p>
            <a:pPr marL="342900" lvl="1" indent="-342900" eaLnBrk="1" hangingPunct="1">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复杂类是不能用值简单表示的，如雷达设备</a:t>
            </a:r>
            <a:endParaRPr lang="en-US" altLang="zh-CN" sz="2000" dirty="0">
              <a:latin typeface="微软雅黑" panose="020B0503020204020204" pitchFamily="34" charset="-122"/>
              <a:ea typeface="微软雅黑" panose="020B0503020204020204" pitchFamily="34" charset="-122"/>
            </a:endParaRPr>
          </a:p>
          <a:p>
            <a:pPr marL="342900" lvl="1" indent="-342900" eaLnBrk="1" hangingPunct="1">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设备继承或重写来自抽象类的接口</a:t>
            </a:r>
          </a:p>
        </p:txBody>
      </p:sp>
    </p:spTree>
    <p:extLst>
      <p:ext uri="{BB962C8B-B14F-4D97-AF65-F5344CB8AC3E}">
        <p14:creationId xmlns:p14="http://schemas.microsoft.com/office/powerpoint/2010/main" val="2618825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5"/>
          <p:cNvGraphicFramePr>
            <a:graphicFrameLocks noChangeAspect="1"/>
          </p:cNvGraphicFramePr>
          <p:nvPr/>
        </p:nvGraphicFramePr>
        <p:xfrm>
          <a:off x="6156325" y="28575"/>
          <a:ext cx="2987675" cy="1608138"/>
        </p:xfrm>
        <a:graphic>
          <a:graphicData uri="http://schemas.openxmlformats.org/presentationml/2006/ole">
            <mc:AlternateContent xmlns:mc="http://schemas.openxmlformats.org/markup-compatibility/2006">
              <mc:Choice xmlns:v="urn:schemas-microsoft-com:vml" Requires="v">
                <p:oleObj spid="_x0000_s15534" name="BMP 图像" r:id="rId4" imgW="3657143" imgH="3409524" progId="Paint.Picture">
                  <p:embed/>
                </p:oleObj>
              </mc:Choice>
              <mc:Fallback>
                <p:oleObj name="BMP 图像" r:id="rId4" imgW="3657143" imgH="3409524"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28575"/>
                        <a:ext cx="2987675"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3"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E8910738-281F-45DA-B6EC-7CCE1C1E72E1}" type="slidenum">
              <a:rPr lang="en-US" altLang="zh-CN" sz="1000"/>
              <a:pPr algn="r" eaLnBrk="1" hangingPunct="1">
                <a:spcBef>
                  <a:spcPct val="0"/>
                </a:spcBef>
                <a:buClrTx/>
                <a:buSzTx/>
                <a:buFontTx/>
                <a:buNone/>
              </a:pPr>
              <a:t>8</a:t>
            </a:fld>
            <a:endParaRPr lang="en-US" altLang="zh-CN" sz="1000"/>
          </a:p>
        </p:txBody>
      </p:sp>
      <p:sp>
        <p:nvSpPr>
          <p:cNvPr id="15364" name="Rectangle 2"/>
          <p:cNvSpPr>
            <a:spLocks noGrp="1" noChangeArrowheads="1"/>
          </p:cNvSpPr>
          <p:nvPr>
            <p:ph type="title" idx="4294967295"/>
          </p:nvPr>
        </p:nvSpPr>
        <p:spPr>
          <a:xfrm>
            <a:off x="1143000" y="476250"/>
            <a:ext cx="5661025" cy="1300163"/>
          </a:xfrm>
        </p:spPr>
        <p:txBody>
          <a:bodyPr/>
          <a:lstStyle/>
          <a:p>
            <a:pPr eaLnBrk="1" hangingPunct="1"/>
            <a:r>
              <a:rPr lang="en-US" altLang="zh-CN" smtClean="0">
                <a:ea typeface="宋体" panose="02010600030101010101" pitchFamily="2" charset="-122"/>
              </a:rPr>
              <a:t>Scenario-Based</a:t>
            </a:r>
            <a:br>
              <a:rPr lang="en-US" altLang="zh-CN" smtClean="0">
                <a:ea typeface="宋体" panose="02010600030101010101" pitchFamily="2" charset="-122"/>
              </a:rPr>
            </a:br>
            <a:r>
              <a:rPr lang="en-US" altLang="zh-CN" smtClean="0">
                <a:ea typeface="宋体" panose="02010600030101010101" pitchFamily="2" charset="-122"/>
              </a:rPr>
              <a:t> Modeling        (P135)</a:t>
            </a:r>
          </a:p>
        </p:txBody>
      </p:sp>
      <p:sp>
        <p:nvSpPr>
          <p:cNvPr id="13316" name="Rectangle 3"/>
          <p:cNvSpPr>
            <a:spLocks noGrp="1" noChangeArrowheads="1"/>
          </p:cNvSpPr>
          <p:nvPr>
            <p:ph type="body" idx="4294967295"/>
          </p:nvPr>
        </p:nvSpPr>
        <p:spPr>
          <a:xfrm>
            <a:off x="755650" y="1776413"/>
            <a:ext cx="8388350" cy="5081587"/>
          </a:xfrm>
        </p:spPr>
        <p:txBody>
          <a:bodyPr/>
          <a:lstStyle/>
          <a:p>
            <a:pPr eaLnBrk="1" hangingPunct="1">
              <a:spcBef>
                <a:spcPts val="300"/>
              </a:spcBef>
              <a:defRPr/>
            </a:pPr>
            <a:r>
              <a:rPr lang="en-US" altLang="zh-CN" b="1" dirty="0" smtClean="0">
                <a:solidFill>
                  <a:schemeClr val="folHlink"/>
                </a:solidFill>
                <a:ea typeface="宋体" panose="02010600030101010101" pitchFamily="2" charset="-122"/>
              </a:rPr>
              <a:t>User satisfaction</a:t>
            </a:r>
            <a:r>
              <a:rPr lang="en-US" altLang="zh-CN" b="1" dirty="0" smtClean="0">
                <a:ea typeface="宋体" panose="02010600030101010101" pitchFamily="2" charset="-122"/>
              </a:rPr>
              <a:t> </a:t>
            </a:r>
            <a:r>
              <a:rPr lang="en-US" altLang="zh-CN" dirty="0" smtClean="0">
                <a:ea typeface="宋体" panose="02010600030101010101" pitchFamily="2" charset="-122"/>
              </a:rPr>
              <a:t>is the best way to measure the success of </a:t>
            </a:r>
            <a:r>
              <a:rPr lang="en-US" altLang="zh-CN" b="1" dirty="0" smtClean="0">
                <a:solidFill>
                  <a:srgbClr val="00B050"/>
                </a:solidFill>
                <a:ea typeface="宋体" panose="02010600030101010101" pitchFamily="2" charset="-122"/>
              </a:rPr>
              <a:t>a computer-based system or product</a:t>
            </a:r>
            <a:r>
              <a:rPr lang="en-US" altLang="zh-CN" dirty="0" smtClean="0">
                <a:ea typeface="宋体" panose="02010600030101010101" pitchFamily="2" charset="-122"/>
              </a:rPr>
              <a:t>. </a:t>
            </a:r>
          </a:p>
          <a:p>
            <a:pPr lvl="1" eaLnBrk="1" hangingPunct="1">
              <a:spcBef>
                <a:spcPts val="0"/>
              </a:spcBef>
              <a:defRPr/>
            </a:pPr>
            <a:r>
              <a:rPr lang="en-US" altLang="zh-CN" dirty="0" smtClean="0">
                <a:ea typeface="宋体" panose="02010600030101010101" pitchFamily="2" charset="-122"/>
              </a:rPr>
              <a:t>If you understand how actors want to </a:t>
            </a:r>
            <a:r>
              <a:rPr lang="en-US" altLang="zh-CN" b="1" dirty="0" smtClean="0">
                <a:solidFill>
                  <a:schemeClr val="folHlink"/>
                </a:solidFill>
                <a:ea typeface="宋体" panose="02010600030101010101" pitchFamily="2" charset="-122"/>
              </a:rPr>
              <a:t>interact with</a:t>
            </a:r>
            <a:r>
              <a:rPr lang="en-US" altLang="zh-CN" b="1" dirty="0" smtClean="0">
                <a:ea typeface="宋体" panose="02010600030101010101" pitchFamily="2" charset="-122"/>
              </a:rPr>
              <a:t> </a:t>
            </a:r>
            <a:r>
              <a:rPr lang="en-US" altLang="zh-CN" dirty="0" smtClean="0">
                <a:ea typeface="宋体" panose="02010600030101010101" pitchFamily="2" charset="-122"/>
              </a:rPr>
              <a:t>a system, your team will be better able to properly </a:t>
            </a:r>
            <a:r>
              <a:rPr lang="en-US" altLang="zh-CN" b="1" dirty="0">
                <a:solidFill>
                  <a:schemeClr val="folHlink"/>
                </a:solidFill>
                <a:ea typeface="宋体" panose="02010600030101010101" pitchFamily="2" charset="-122"/>
              </a:rPr>
              <a:t>characterize requirements </a:t>
            </a:r>
            <a:r>
              <a:rPr lang="en-US" altLang="zh-CN" dirty="0" smtClean="0">
                <a:ea typeface="宋体" panose="02010600030101010101" pitchFamily="2" charset="-122"/>
              </a:rPr>
              <a:t>and </a:t>
            </a:r>
            <a:r>
              <a:rPr lang="en-US" altLang="zh-CN" b="1" dirty="0">
                <a:solidFill>
                  <a:schemeClr val="folHlink"/>
                </a:solidFill>
                <a:ea typeface="宋体" panose="02010600030101010101" pitchFamily="2" charset="-122"/>
              </a:rPr>
              <a:t>build meaningful analysis and design models</a:t>
            </a:r>
            <a:r>
              <a:rPr lang="en-US" altLang="zh-CN" dirty="0" smtClean="0">
                <a:ea typeface="宋体" panose="02010600030101010101" pitchFamily="2" charset="-122"/>
              </a:rPr>
              <a:t>.</a:t>
            </a:r>
          </a:p>
          <a:p>
            <a:pPr lvl="1" eaLnBrk="1" hangingPunct="1">
              <a:spcBef>
                <a:spcPts val="0"/>
              </a:spcBef>
              <a:defRPr/>
            </a:pPr>
            <a:r>
              <a:rPr lang="en-US" altLang="zh-CN" dirty="0" smtClean="0">
                <a:effectLst>
                  <a:outerShdw blurRad="38100" dist="38100" dir="2700000" algn="tl">
                    <a:srgbClr val="FFFFFF"/>
                  </a:outerShdw>
                </a:effectLst>
                <a:latin typeface="Arial" panose="020B0604020202020204" pitchFamily="34" charset="0"/>
                <a:ea typeface="ＭＳ Ｐゴシック" panose="020B0600070205080204" pitchFamily="34" charset="-128"/>
              </a:rPr>
              <a:t>In essence, a use case</a:t>
            </a:r>
            <a:r>
              <a:rPr lang="en-US" altLang="zh-CN" b="1" dirty="0">
                <a:solidFill>
                  <a:schemeClr val="folHlink"/>
                </a:solidFill>
                <a:ea typeface="宋体" panose="02010600030101010101" pitchFamily="2" charset="-122"/>
              </a:rPr>
              <a:t> captures </a:t>
            </a:r>
            <a:r>
              <a:rPr lang="en-US" altLang="zh-CN" dirty="0" smtClean="0">
                <a:effectLst>
                  <a:outerShdw blurRad="38100" dist="38100" dir="2700000" algn="tl">
                    <a:srgbClr val="FFFFFF"/>
                  </a:outerShdw>
                </a:effectLst>
                <a:latin typeface="Arial" panose="020B0604020202020204" pitchFamily="34" charset="0"/>
                <a:ea typeface="ＭＳ Ｐゴシック" panose="020B0600070205080204" pitchFamily="34" charset="-128"/>
              </a:rPr>
              <a:t>the interactions that occur between producers and consumers of information and the system itself</a:t>
            </a:r>
            <a:r>
              <a:rPr lang="en-US" altLang="zh-CN" dirty="0" smtClean="0">
                <a:ea typeface="宋体" panose="02010600030101010101" pitchFamily="2" charset="-122"/>
              </a:rPr>
              <a:t>.</a:t>
            </a:r>
          </a:p>
          <a:p>
            <a:pPr eaLnBrk="1" hangingPunct="1">
              <a:defRPr/>
            </a:pPr>
            <a:r>
              <a:rPr lang="en-US" altLang="zh-CN" dirty="0" smtClean="0">
                <a:effectLst>
                  <a:outerShdw blurRad="38100" dist="38100" dir="2700000" algn="tl">
                    <a:srgbClr val="FFFFFF"/>
                  </a:outerShdw>
                </a:effectLst>
                <a:latin typeface="Arial" panose="020B0604020202020204" pitchFamily="34" charset="0"/>
                <a:ea typeface="ＭＳ Ｐゴシック" panose="020B0600070205080204" pitchFamily="34" charset="-128"/>
              </a:rPr>
              <a:t>A </a:t>
            </a:r>
            <a:r>
              <a:rPr lang="en-US" altLang="zh-CN" dirty="0">
                <a:effectLst>
                  <a:outerShdw blurRad="38100" dist="38100" dir="2700000" algn="tl">
                    <a:srgbClr val="FFFFFF"/>
                  </a:outerShdw>
                </a:effectLst>
                <a:latin typeface="Arial" panose="020B0604020202020204" pitchFamily="34" charset="0"/>
                <a:ea typeface="ＭＳ Ｐゴシック" panose="020B0600070205080204" pitchFamily="34" charset="-128"/>
              </a:rPr>
              <a:t>use case </a:t>
            </a:r>
            <a:r>
              <a:rPr lang="en-US" altLang="zh-CN" b="1" dirty="0">
                <a:solidFill>
                  <a:schemeClr val="folHlink"/>
                </a:solidFill>
                <a:ea typeface="宋体" panose="02010600030101010101" pitchFamily="2" charset="-122"/>
              </a:rPr>
              <a:t>describes a specific usage scenario </a:t>
            </a:r>
            <a:r>
              <a:rPr lang="en-US" altLang="zh-CN" dirty="0">
                <a:effectLst>
                  <a:outerShdw blurRad="38100" dist="38100" dir="2700000" algn="tl">
                    <a:srgbClr val="FFFFFF"/>
                  </a:outerShdw>
                </a:effectLst>
                <a:latin typeface="Arial" panose="020B0604020202020204" pitchFamily="34" charset="0"/>
                <a:ea typeface="ＭＳ Ｐゴシック" panose="020B0600070205080204" pitchFamily="34" charset="-128"/>
              </a:rPr>
              <a:t>in </a:t>
            </a:r>
            <a:r>
              <a:rPr lang="en-US" altLang="zh-CN" b="1" dirty="0">
                <a:solidFill>
                  <a:srgbClr val="00B050"/>
                </a:solidFill>
                <a:ea typeface="宋体" panose="02010600030101010101" pitchFamily="2" charset="-122"/>
              </a:rPr>
              <a:t>straight-forward language </a:t>
            </a:r>
            <a:r>
              <a:rPr lang="en-US" altLang="zh-CN" dirty="0">
                <a:effectLst>
                  <a:outerShdw blurRad="38100" dist="38100" dir="2700000" algn="tl">
                    <a:srgbClr val="FFFFFF"/>
                  </a:outerShdw>
                </a:effectLst>
                <a:latin typeface="Arial" panose="020B0604020202020204" pitchFamily="34" charset="0"/>
                <a:ea typeface="ＭＳ Ｐゴシック" panose="020B0600070205080204" pitchFamily="34" charset="-128"/>
              </a:rPr>
              <a:t>from </a:t>
            </a:r>
            <a:r>
              <a:rPr lang="en-US" altLang="zh-CN" b="1" dirty="0">
                <a:solidFill>
                  <a:srgbClr val="00B050"/>
                </a:solidFill>
                <a:ea typeface="宋体" panose="02010600030101010101" pitchFamily="2" charset="-122"/>
              </a:rPr>
              <a:t>the point of view of a defined actor</a:t>
            </a:r>
            <a:r>
              <a:rPr lang="en-US" altLang="zh-CN" dirty="0">
                <a:effectLst>
                  <a:outerShdw blurRad="38100" dist="38100" dir="2700000" algn="tl">
                    <a:srgbClr val="FFFFFF"/>
                  </a:outerShdw>
                </a:effectLst>
                <a:latin typeface="Arial" panose="020B0604020202020204" pitchFamily="34" charset="0"/>
                <a:ea typeface="ＭＳ Ｐゴシック" panose="020B0600070205080204" pitchFamily="34" charset="-128"/>
              </a:rPr>
              <a:t>. But how do you know:</a:t>
            </a:r>
          </a:p>
          <a:p>
            <a:pPr lvl="1" eaLnBrk="1" hangingPunct="1">
              <a:spcBef>
                <a:spcPts val="0"/>
              </a:spcBef>
              <a:defRPr/>
            </a:pPr>
            <a:r>
              <a:rPr lang="en-US" altLang="zh-CN" dirty="0">
                <a:ea typeface="宋体" panose="02010600030101010101" pitchFamily="2" charset="-122"/>
              </a:rPr>
              <a:t>(1) what to write about</a:t>
            </a:r>
          </a:p>
          <a:p>
            <a:pPr lvl="1" eaLnBrk="1" hangingPunct="1">
              <a:spcBef>
                <a:spcPts val="0"/>
              </a:spcBef>
              <a:defRPr/>
            </a:pPr>
            <a:r>
              <a:rPr lang="en-US" altLang="zh-CN" dirty="0">
                <a:ea typeface="宋体" panose="02010600030101010101" pitchFamily="2" charset="-122"/>
              </a:rPr>
              <a:t>(2) how much to write about it</a:t>
            </a:r>
          </a:p>
          <a:p>
            <a:pPr lvl="1" eaLnBrk="1" hangingPunct="1">
              <a:spcBef>
                <a:spcPts val="0"/>
              </a:spcBef>
              <a:defRPr/>
            </a:pPr>
            <a:r>
              <a:rPr lang="en-US" altLang="zh-CN" dirty="0">
                <a:ea typeface="宋体" panose="02010600030101010101" pitchFamily="2" charset="-122"/>
              </a:rPr>
              <a:t>(3) how detailed to make your description</a:t>
            </a:r>
          </a:p>
          <a:p>
            <a:pPr lvl="1" eaLnBrk="1" hangingPunct="1">
              <a:spcBef>
                <a:spcPts val="0"/>
              </a:spcBef>
              <a:defRPr/>
            </a:pPr>
            <a:r>
              <a:rPr lang="en-US" altLang="zh-CN" dirty="0">
                <a:ea typeface="宋体" panose="02010600030101010101" pitchFamily="2" charset="-122"/>
              </a:rPr>
              <a:t>(4) how to organize the description</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97ACEC35-4F93-4363-97F4-7CE16A97B5C0}" type="slidenum">
              <a:rPr lang="en-US" altLang="zh-CN" sz="1000"/>
              <a:pPr algn="r" eaLnBrk="1" hangingPunct="1">
                <a:spcBef>
                  <a:spcPct val="0"/>
                </a:spcBef>
                <a:buClrTx/>
                <a:buSzTx/>
                <a:buFontTx/>
                <a:buNone/>
              </a:pPr>
              <a:t>80</a:t>
            </a:fld>
            <a:endParaRPr lang="en-US" altLang="zh-CN" sz="1000"/>
          </a:p>
        </p:txBody>
      </p:sp>
      <p:sp>
        <p:nvSpPr>
          <p:cNvPr id="103427" name="Rectangle 2"/>
          <p:cNvSpPr>
            <a:spLocks noGrp="1" noChangeArrowheads="1"/>
          </p:cNvSpPr>
          <p:nvPr>
            <p:ph type="title" idx="4294967295"/>
          </p:nvPr>
        </p:nvSpPr>
        <p:spPr>
          <a:xfrm>
            <a:off x="1219200" y="990600"/>
            <a:ext cx="7924800" cy="709613"/>
          </a:xfrm>
        </p:spPr>
        <p:txBody>
          <a:bodyPr/>
          <a:lstStyle/>
          <a:p>
            <a:pPr eaLnBrk="1" hangingPunct="1"/>
            <a:r>
              <a:rPr lang="zh-CN" altLang="en-US" dirty="0" smtClean="0">
                <a:ea typeface="宋体" panose="02010600030101010101" pitchFamily="2" charset="-122"/>
              </a:rPr>
              <a:t>示例</a:t>
            </a:r>
            <a:r>
              <a:rPr lang="en-US" altLang="zh-CN" b="1" dirty="0" smtClean="0">
                <a:solidFill>
                  <a:schemeClr val="folHlink"/>
                </a:solidFill>
                <a:latin typeface="Palatino" pitchFamily="-128" charset="0"/>
                <a:ea typeface="宋体" panose="02010600030101010101" pitchFamily="2" charset="-122"/>
              </a:rPr>
              <a:t>—Actuator-Sensor</a:t>
            </a:r>
            <a:r>
              <a:rPr lang="zh-CN" altLang="en-US" b="1" dirty="0" smtClean="0">
                <a:solidFill>
                  <a:schemeClr val="folHlink"/>
                </a:solidFill>
                <a:latin typeface="Palatino" pitchFamily="-128" charset="0"/>
                <a:ea typeface="宋体" panose="02010600030101010101" pitchFamily="2" charset="-122"/>
              </a:rPr>
              <a:t>分</a:t>
            </a:r>
            <a:r>
              <a:rPr lang="zh-CN" altLang="en-US" b="1" dirty="0">
                <a:solidFill>
                  <a:schemeClr val="folHlink"/>
                </a:solidFill>
                <a:latin typeface="Palatino" pitchFamily="-128" charset="0"/>
                <a:ea typeface="宋体" panose="02010600030101010101" pitchFamily="2" charset="-122"/>
              </a:rPr>
              <a:t>析模</a:t>
            </a:r>
            <a:r>
              <a:rPr lang="zh-CN" altLang="en-US" b="1" dirty="0" smtClean="0">
                <a:solidFill>
                  <a:schemeClr val="folHlink"/>
                </a:solidFill>
                <a:latin typeface="Palatino" pitchFamily="-128" charset="0"/>
                <a:ea typeface="宋体" panose="02010600030101010101" pitchFamily="2" charset="-122"/>
              </a:rPr>
              <a:t>式</a:t>
            </a:r>
            <a:endParaRPr lang="en-US" altLang="zh-CN" dirty="0" smtClean="0">
              <a:latin typeface="Palatino" pitchFamily="-128" charset="0"/>
              <a:ea typeface="宋体" panose="02010600030101010101" pitchFamily="2" charset="-122"/>
            </a:endParaRPr>
          </a:p>
        </p:txBody>
      </p:sp>
      <p:sp>
        <p:nvSpPr>
          <p:cNvPr id="103428" name="Rectangle 3"/>
          <p:cNvSpPr>
            <a:spLocks noGrp="1" noChangeArrowheads="1"/>
          </p:cNvSpPr>
          <p:nvPr>
            <p:ph type="body" idx="4294967295"/>
          </p:nvPr>
        </p:nvSpPr>
        <p:spPr>
          <a:xfrm>
            <a:off x="0" y="1762699"/>
            <a:ext cx="9144000" cy="5095301"/>
          </a:xfrm>
        </p:spPr>
        <p:txBody>
          <a:bodyPr/>
          <a:lstStyle/>
          <a:p>
            <a:pPr eaLnBrk="1" hangingPunct="1"/>
            <a:r>
              <a:rPr lang="zh-CN" altLang="en-US" dirty="0" smtClean="0">
                <a:latin typeface="微软雅黑" panose="020B0503020204020204" pitchFamily="34" charset="-122"/>
                <a:ea typeface="微软雅黑" panose="020B0503020204020204" pitchFamily="34" charset="-122"/>
              </a:rPr>
              <a:t>行为：</a:t>
            </a:r>
            <a:endParaRPr lang="en-US" altLang="zh-CN" dirty="0" smtClean="0">
              <a:latin typeface="微软雅黑" panose="020B0503020204020204" pitchFamily="34" charset="-122"/>
              <a:ea typeface="微软雅黑" panose="020B0503020204020204" pitchFamily="34" charset="-122"/>
            </a:endParaRPr>
          </a:p>
          <a:p>
            <a:pPr lvl="1" eaLnBrk="1" hangingPunct="1"/>
            <a:r>
              <a:rPr lang="zh-CN" altLang="en-US" dirty="0" smtClean="0">
                <a:latin typeface="微软雅黑" panose="020B0503020204020204" pitchFamily="34" charset="-122"/>
                <a:ea typeface="微软雅黑" panose="020B0503020204020204" pitchFamily="34" charset="-122"/>
              </a:rPr>
              <a:t>执</a:t>
            </a:r>
            <a:r>
              <a:rPr lang="zh-CN" altLang="en-US" dirty="0">
                <a:latin typeface="微软雅黑" panose="020B0503020204020204" pitchFamily="34" charset="-122"/>
                <a:ea typeface="微软雅黑" panose="020B0503020204020204" pitchFamily="34" charset="-122"/>
              </a:rPr>
              <a:t>行器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传感</a:t>
            </a:r>
            <a:r>
              <a:rPr lang="zh-CN" altLang="en-US" dirty="0" smtClean="0">
                <a:latin typeface="微软雅黑" panose="020B0503020204020204" pitchFamily="34" charset="-122"/>
                <a:ea typeface="微软雅黑" panose="020B0503020204020204" pitchFamily="34" charset="-122"/>
              </a:rPr>
              <a:t>器模式的</a:t>
            </a:r>
            <a:r>
              <a:rPr lang="en-US" altLang="zh-CN" dirty="0" smtClean="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顺序</a:t>
            </a:r>
            <a:r>
              <a:rPr lang="zh-CN" altLang="en-US" dirty="0" smtClean="0">
                <a:latin typeface="微软雅黑" panose="020B0503020204020204" pitchFamily="34" charset="-122"/>
                <a:ea typeface="微软雅黑" panose="020B0503020204020204" pitchFamily="34" charset="-122"/>
              </a:rPr>
              <a:t>图如图所示</a:t>
            </a:r>
            <a:endParaRPr lang="en-US" altLang="zh-CN" dirty="0" smtClean="0">
              <a:latin typeface="微软雅黑" panose="020B0503020204020204" pitchFamily="34" charset="-122"/>
              <a:ea typeface="微软雅黑" panose="020B0503020204020204" pitchFamily="34" charset="-122"/>
            </a:endParaRPr>
          </a:p>
          <a:p>
            <a:pPr lvl="1" eaLnBrk="1" hangingPunct="1"/>
            <a:r>
              <a:rPr lang="zh-CN" altLang="en-US" dirty="0" smtClean="0">
                <a:latin typeface="微软雅黑" panose="020B0503020204020204" pitchFamily="34" charset="-122"/>
                <a:ea typeface="微软雅黑" panose="020B0503020204020204" pitchFamily="34" charset="-122"/>
              </a:rPr>
              <a:t>当</a:t>
            </a:r>
            <a:r>
              <a:rPr lang="zh-CN" altLang="en-US" dirty="0">
                <a:latin typeface="微软雅黑" panose="020B0503020204020204" pitchFamily="34" charset="-122"/>
                <a:ea typeface="微软雅黑" panose="020B0503020204020204" pitchFamily="34" charset="-122"/>
              </a:rPr>
              <a:t>读取或设置一个值时，</a:t>
            </a:r>
            <a:r>
              <a:rPr lang="en-US" altLang="zh-CN" dirty="0">
                <a:latin typeface="微软雅黑" panose="020B0503020204020204" pitchFamily="34" charset="-122"/>
                <a:ea typeface="微软雅黑" panose="020B0503020204020204" pitchFamily="34" charset="-122"/>
              </a:rPr>
              <a:t>ControlPaneI</a:t>
            </a:r>
            <a:r>
              <a:rPr lang="zh-CN" altLang="en-US" dirty="0">
                <a:latin typeface="微软雅黑" panose="020B0503020204020204" pitchFamily="34" charset="-122"/>
                <a:ea typeface="微软雅黑" panose="020B0503020204020204" pitchFamily="34" charset="-122"/>
              </a:rPr>
              <a:t>需要一个传感器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被动传感器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和一个执行器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摇摄控制器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进行以诊断为目的核查操作状</a:t>
            </a:r>
            <a:r>
              <a:rPr lang="zh-CN" altLang="en-US" dirty="0" smtClean="0">
                <a:latin typeface="微软雅黑" panose="020B0503020204020204" pitchFamily="34" charset="-122"/>
                <a:ea typeface="微软雅黑" panose="020B0503020204020204" pitchFamily="34" charset="-122"/>
              </a:rPr>
              <a:t>态</a:t>
            </a:r>
            <a:endParaRPr lang="en-US" altLang="zh-CN" dirty="0" smtClean="0">
              <a:latin typeface="微软雅黑" panose="020B0503020204020204" pitchFamily="34" charset="-122"/>
              <a:ea typeface="微软雅黑" panose="020B0503020204020204" pitchFamily="34" charset="-122"/>
            </a:endParaRPr>
          </a:p>
          <a:p>
            <a:pPr lvl="1" eaLnBrk="1" hangingPunct="1"/>
            <a:r>
              <a:rPr lang="zh-CN" altLang="en-US" dirty="0" smtClean="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Set Physical Value</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Get Physical Value</a:t>
            </a:r>
            <a:r>
              <a:rPr lang="zh-CN" altLang="en-US" dirty="0">
                <a:latin typeface="微软雅黑" panose="020B0503020204020204" pitchFamily="34" charset="-122"/>
                <a:ea typeface="微软雅黑" panose="020B0503020204020204" pitchFamily="34" charset="-122"/>
              </a:rPr>
              <a:t>的消息不是对象间的信息</a:t>
            </a:r>
            <a:r>
              <a:rPr lang="zh-CN" altLang="en-US" dirty="0" smtClean="0">
                <a:latin typeface="微软雅黑" panose="020B0503020204020204" pitchFamily="34" charset="-122"/>
                <a:ea typeface="微软雅黑" panose="020B0503020204020204" pitchFamily="34" charset="-122"/>
              </a:rPr>
              <a:t>，相反</a:t>
            </a:r>
            <a:r>
              <a:rPr lang="zh-CN" altLang="en-US" dirty="0">
                <a:latin typeface="微软雅黑" panose="020B0503020204020204" pitchFamily="34" charset="-122"/>
                <a:ea typeface="微软雅黑" panose="020B0503020204020204" pitchFamily="34" charset="-122"/>
              </a:rPr>
              <a:t>它们描述了系统物理设备和相关软件对应项之间的交互活</a:t>
            </a:r>
            <a:r>
              <a:rPr lang="zh-CN" altLang="en-US" dirty="0" smtClean="0">
                <a:latin typeface="微软雅黑" panose="020B0503020204020204" pitchFamily="34" charset="-122"/>
                <a:ea typeface="微软雅黑" panose="020B0503020204020204" pitchFamily="34" charset="-122"/>
              </a:rPr>
              <a:t>动</a:t>
            </a:r>
            <a:endParaRPr lang="en-US" altLang="zh-CN" dirty="0" smtClean="0">
              <a:latin typeface="微软雅黑" panose="020B0503020204020204" pitchFamily="34" charset="-122"/>
              <a:ea typeface="微软雅黑" panose="020B0503020204020204" pitchFamily="34" charset="-122"/>
            </a:endParaRPr>
          </a:p>
          <a:p>
            <a:pPr lvl="1" eaLnBrk="1" hangingPunct="1"/>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图的下部即在水平线以下，</a:t>
            </a:r>
            <a:r>
              <a:rPr lang="en-US" altLang="zh-CN" dirty="0">
                <a:latin typeface="微软雅黑" panose="020B0503020204020204" pitchFamily="34" charset="-122"/>
                <a:ea typeface="微软雅黑" panose="020B0503020204020204" pitchFamily="34" charset="-122"/>
              </a:rPr>
              <a:t>PositionSensor</a:t>
            </a:r>
            <a:r>
              <a:rPr lang="zh-CN" altLang="en-US" dirty="0">
                <a:latin typeface="微软雅黑" panose="020B0503020204020204" pitchFamily="34" charset="-122"/>
                <a:ea typeface="微软雅黑" panose="020B0503020204020204" pitchFamily="34" charset="-122"/>
              </a:rPr>
              <a:t>报告操作状态为零。接着</a:t>
            </a:r>
            <a:r>
              <a:rPr lang="en-US" altLang="zh-CN" dirty="0">
                <a:latin typeface="微软雅黑" panose="020B0503020204020204" pitchFamily="34" charset="-122"/>
                <a:ea typeface="微软雅黑" panose="020B0503020204020204" pitchFamily="34" charset="-122"/>
              </a:rPr>
              <a:t>ComputingComponent (</a:t>
            </a:r>
            <a:r>
              <a:rPr lang="zh-CN" altLang="en-US" dirty="0">
                <a:latin typeface="微软雅黑" panose="020B0503020204020204" pitchFamily="34" charset="-122"/>
                <a:ea typeface="微软雅黑" panose="020B0503020204020204" pitchFamily="34" charset="-122"/>
              </a:rPr>
              <a:t>表示为</a:t>
            </a:r>
            <a:r>
              <a:rPr lang="en-US" altLang="zh-CN" dirty="0">
                <a:latin typeface="微软雅黑" panose="020B0503020204020204" pitchFamily="34" charset="-122"/>
                <a:ea typeface="微软雅黑" panose="020B0503020204020204" pitchFamily="34" charset="-122"/>
              </a:rPr>
              <a:t>ControlPanel)</a:t>
            </a:r>
            <a:r>
              <a:rPr lang="zh-CN" altLang="en-US" dirty="0">
                <a:latin typeface="微软雅黑" panose="020B0503020204020204" pitchFamily="34" charset="-122"/>
                <a:ea typeface="微软雅黑" panose="020B0503020204020204" pitchFamily="34" charset="-122"/>
              </a:rPr>
              <a:t>发送位置传感器失败的错误代码给</a:t>
            </a:r>
            <a:r>
              <a:rPr lang="en-US" altLang="zh-CN" dirty="0">
                <a:latin typeface="微软雅黑" panose="020B0503020204020204" pitchFamily="34" charset="-122"/>
                <a:ea typeface="微软雅黑" panose="020B0503020204020204" pitchFamily="34" charset="-122"/>
              </a:rPr>
              <a:t>FaultHandler</a:t>
            </a:r>
            <a:r>
              <a:rPr lang="zh-CN" altLang="en-US" dirty="0">
                <a:latin typeface="微软雅黑" panose="020B0503020204020204" pitchFamily="34" charset="-122"/>
                <a:ea typeface="微软雅黑" panose="020B0503020204020204" pitchFamily="34" charset="-122"/>
              </a:rPr>
              <a:t>错误处理程序，它将决定这些错误如何影响系统，并需要采取什么措施。从传感器获得的数据经过计算得到执行器所需的应</a:t>
            </a:r>
            <a:r>
              <a:rPr lang="zh-CN" altLang="en-US" dirty="0" smtClean="0">
                <a:latin typeface="微软雅黑" panose="020B0503020204020204" pitchFamily="34" charset="-122"/>
                <a:ea typeface="微软雅黑" panose="020B0503020204020204" pitchFamily="34" charset="-122"/>
              </a:rPr>
              <a:t>答</a:t>
            </a:r>
            <a:endParaRPr lang="en-US" altLang="zh-CN" dirty="0" smtClean="0">
              <a:latin typeface="微软雅黑" panose="020B0503020204020204" pitchFamily="34" charset="-122"/>
              <a:ea typeface="微软雅黑" panose="020B0503020204020204" pitchFamily="34" charset="-122"/>
            </a:endParaRPr>
          </a:p>
          <a:p>
            <a:pPr lvl="1" eaLnBrk="1" hangingPunct="1"/>
            <a:r>
              <a:rPr lang="zh-CN" altLang="en-US" dirty="0">
                <a:latin typeface="微软雅黑" panose="020B0503020204020204" pitchFamily="34" charset="-122"/>
                <a:ea typeface="微软雅黑" panose="020B0503020204020204" pitchFamily="34" charset="-122"/>
              </a:rPr>
              <a:t>模式拓展到</a:t>
            </a:r>
            <a:r>
              <a:rPr lang="en-US" altLang="zh-CN" dirty="0">
                <a:latin typeface="微软雅黑" panose="020B0503020204020204" pitchFamily="34" charset="-122"/>
                <a:ea typeface="微软雅黑" panose="020B0503020204020204" pitchFamily="34" charset="-122"/>
              </a:rPr>
              <a:t>SafeHome</a:t>
            </a:r>
            <a:r>
              <a:rPr lang="zh-CN" altLang="en-US" dirty="0">
                <a:latin typeface="微软雅黑" panose="020B0503020204020204" pitchFamily="34" charset="-122"/>
                <a:ea typeface="微软雅黑" panose="020B0503020204020204" pitchFamily="34" charset="-122"/>
              </a:rPr>
              <a:t>系统中，用以控制安全摄像机的调整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例如摇摄、聚焦</a:t>
            </a:r>
            <a:r>
              <a:rPr lang="en-US" altLang="zh-CN"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lvl="1" eaLnBrk="1" hangingPunct="1"/>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12471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9C04909A-B28D-4E43-8D4A-95EBD6C6AB46}" type="slidenum">
              <a:rPr lang="en-US" altLang="zh-CN" sz="1000"/>
              <a:pPr algn="r" eaLnBrk="1" hangingPunct="1">
                <a:spcBef>
                  <a:spcPct val="0"/>
                </a:spcBef>
                <a:buClrTx/>
                <a:buSzTx/>
                <a:buFontTx/>
                <a:buNone/>
              </a:pPr>
              <a:t>81</a:t>
            </a:fld>
            <a:endParaRPr lang="en-US" altLang="zh-CN" sz="1000"/>
          </a:p>
        </p:txBody>
      </p:sp>
      <p:sp>
        <p:nvSpPr>
          <p:cNvPr id="106499" name="Rectangle 2"/>
          <p:cNvSpPr>
            <a:spLocks noGrp="1" noChangeArrowheads="1"/>
          </p:cNvSpPr>
          <p:nvPr>
            <p:ph type="title" idx="4294967295"/>
          </p:nvPr>
        </p:nvSpPr>
        <p:spPr>
          <a:xfrm>
            <a:off x="1219200" y="990600"/>
            <a:ext cx="7924800" cy="709613"/>
          </a:xfrm>
        </p:spPr>
        <p:txBody>
          <a:bodyPr/>
          <a:lstStyle/>
          <a:p>
            <a:pPr eaLnBrk="1" hangingPunct="1"/>
            <a:r>
              <a:rPr lang="zh-CN" altLang="en-US" smtClean="0">
                <a:ea typeface="宋体" panose="02010600030101010101" pitchFamily="2" charset="-122"/>
              </a:rPr>
              <a:t>分析模式</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latin typeface="Palatino" pitchFamily="-128" charset="0"/>
              <a:ea typeface="宋体" panose="02010600030101010101" pitchFamily="2" charset="-122"/>
            </a:endParaRPr>
          </a:p>
        </p:txBody>
      </p:sp>
      <p:sp>
        <p:nvSpPr>
          <p:cNvPr id="106500" name="Rectangle 3"/>
          <p:cNvSpPr>
            <a:spLocks noGrp="1" noChangeArrowheads="1"/>
          </p:cNvSpPr>
          <p:nvPr>
            <p:ph type="body" idx="4294967295"/>
          </p:nvPr>
        </p:nvSpPr>
        <p:spPr>
          <a:xfrm>
            <a:off x="1371600" y="1828800"/>
            <a:ext cx="5486400" cy="533400"/>
          </a:xfrm>
        </p:spPr>
        <p:txBody>
          <a:bodyPr/>
          <a:lstStyle/>
          <a:p>
            <a:pPr eaLnBrk="1" hangingPunct="1"/>
            <a:r>
              <a:rPr lang="en-US" altLang="zh-CN" b="1" smtClean="0">
                <a:solidFill>
                  <a:schemeClr val="folHlink"/>
                </a:solidFill>
                <a:latin typeface="Palatino" pitchFamily="-128" charset="0"/>
                <a:ea typeface="宋体" panose="02010600030101010101" pitchFamily="2" charset="-122"/>
              </a:rPr>
              <a:t>“Actuator-Sensor”</a:t>
            </a:r>
            <a:r>
              <a:rPr lang="zh-CN" altLang="en-US" b="1" smtClean="0">
                <a:solidFill>
                  <a:schemeClr val="folHlink"/>
                </a:solidFill>
                <a:latin typeface="Palatino" pitchFamily="-128" charset="0"/>
                <a:ea typeface="宋体" panose="02010600030101010101" pitchFamily="2" charset="-122"/>
              </a:rPr>
              <a:t>模式的顺序图</a:t>
            </a:r>
          </a:p>
        </p:txBody>
      </p:sp>
      <p:pic>
        <p:nvPicPr>
          <p:cNvPr id="10650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0" y="1828800"/>
            <a:ext cx="9144000"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C6C1FC2F-F2A5-4F7C-8D77-A5D2D2DBFFF4}" type="slidenum">
              <a:rPr lang="en-US" altLang="zh-CN" sz="1000"/>
              <a:pPr algn="r" eaLnBrk="1" hangingPunct="1">
                <a:spcBef>
                  <a:spcPct val="0"/>
                </a:spcBef>
                <a:buClrTx/>
                <a:buSzTx/>
                <a:buFontTx/>
                <a:buNone/>
              </a:pPr>
              <a:t>82</a:t>
            </a:fld>
            <a:endParaRPr lang="en-US" altLang="zh-CN" sz="1000"/>
          </a:p>
        </p:txBody>
      </p:sp>
      <p:sp>
        <p:nvSpPr>
          <p:cNvPr id="107523" name="Rectangle 2"/>
          <p:cNvSpPr>
            <a:spLocks noGrp="1" noChangeArrowheads="1"/>
          </p:cNvSpPr>
          <p:nvPr>
            <p:ph type="title" idx="4294967295"/>
          </p:nvPr>
        </p:nvSpPr>
        <p:spPr>
          <a:xfrm>
            <a:off x="1143000" y="990600"/>
            <a:ext cx="8001000" cy="709613"/>
          </a:xfrm>
        </p:spPr>
        <p:txBody>
          <a:bodyPr/>
          <a:lstStyle/>
          <a:p>
            <a:pPr eaLnBrk="1" hangingPunct="1"/>
            <a:r>
              <a:rPr lang="zh-CN" altLang="en-US" smtClean="0">
                <a:ea typeface="宋体" panose="02010600030101010101" pitchFamily="2" charset="-122"/>
              </a:rPr>
              <a:t>分析模式</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latin typeface="Palatino" pitchFamily="-128" charset="0"/>
              <a:ea typeface="宋体" panose="02010600030101010101" pitchFamily="2" charset="-122"/>
            </a:endParaRPr>
          </a:p>
        </p:txBody>
      </p:sp>
      <p:sp>
        <p:nvSpPr>
          <p:cNvPr id="107524" name="Rectangle 3"/>
          <p:cNvSpPr>
            <a:spLocks noGrp="1" noChangeArrowheads="1"/>
          </p:cNvSpPr>
          <p:nvPr>
            <p:ph type="body" idx="4294967295"/>
          </p:nvPr>
        </p:nvSpPr>
        <p:spPr>
          <a:xfrm>
            <a:off x="1371600" y="1828800"/>
            <a:ext cx="5486400" cy="533400"/>
          </a:xfrm>
        </p:spPr>
        <p:txBody>
          <a:bodyPr/>
          <a:lstStyle/>
          <a:p>
            <a:pPr eaLnBrk="1" hangingPunct="1"/>
            <a:r>
              <a:rPr lang="en-US" altLang="zh-CN" b="1" smtClean="0">
                <a:solidFill>
                  <a:schemeClr val="folHlink"/>
                </a:solidFill>
                <a:latin typeface="Palatino" pitchFamily="-128" charset="0"/>
                <a:ea typeface="宋体" panose="02010600030101010101" pitchFamily="2" charset="-122"/>
              </a:rPr>
              <a:t>“Actuator-Sensor”</a:t>
            </a:r>
            <a:r>
              <a:rPr lang="zh-CN" altLang="en-US" b="1" smtClean="0">
                <a:solidFill>
                  <a:schemeClr val="folHlink"/>
                </a:solidFill>
                <a:latin typeface="Palatino" pitchFamily="-128" charset="0"/>
                <a:ea typeface="宋体" panose="02010600030101010101" pitchFamily="2" charset="-122"/>
              </a:rPr>
              <a:t>分析模式</a:t>
            </a:r>
          </a:p>
        </p:txBody>
      </p:sp>
      <p:graphicFrame>
        <p:nvGraphicFramePr>
          <p:cNvPr id="107525" name="Object 5"/>
          <p:cNvGraphicFramePr>
            <a:graphicFrameLocks noChangeAspect="1"/>
          </p:cNvGraphicFramePr>
          <p:nvPr/>
        </p:nvGraphicFramePr>
        <p:xfrm>
          <a:off x="0" y="1611313"/>
          <a:ext cx="9144000" cy="5237162"/>
        </p:xfrm>
        <a:graphic>
          <a:graphicData uri="http://schemas.openxmlformats.org/presentationml/2006/ole">
            <mc:AlternateContent xmlns:mc="http://schemas.openxmlformats.org/markup-compatibility/2006">
              <mc:Choice xmlns:v="urn:schemas-microsoft-com:vml" Requires="v">
                <p:oleObj spid="_x0000_s107694" name="BMP 图像" r:id="rId3" imgW="8764223" imgH="5020376" progId="Paint.Picture">
                  <p:embed/>
                </p:oleObj>
              </mc:Choice>
              <mc:Fallback>
                <p:oleObj name="BMP 图像" r:id="rId3" imgW="8764223" imgH="5020376"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11313"/>
                        <a:ext cx="9144000" cy="52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625B52FB-32F6-42FD-A58A-1459E34F1BC3}" type="slidenum">
              <a:rPr lang="en-US" altLang="zh-CN" sz="1000"/>
              <a:pPr algn="r" eaLnBrk="1" hangingPunct="1">
                <a:spcBef>
                  <a:spcPct val="0"/>
                </a:spcBef>
                <a:buClrTx/>
                <a:buSzTx/>
                <a:buFontTx/>
                <a:buNone/>
              </a:pPr>
              <a:t>83</a:t>
            </a:fld>
            <a:endParaRPr lang="en-US" altLang="zh-CN" sz="1000"/>
          </a:p>
        </p:txBody>
      </p:sp>
      <p:sp>
        <p:nvSpPr>
          <p:cNvPr id="108547" name="Rectangle 2"/>
          <p:cNvSpPr>
            <a:spLocks noGrp="1" noChangeArrowheads="1"/>
          </p:cNvSpPr>
          <p:nvPr>
            <p:ph type="title" idx="4294967295"/>
          </p:nvPr>
        </p:nvSpPr>
        <p:spPr>
          <a:xfrm>
            <a:off x="1219200" y="990600"/>
            <a:ext cx="7924800" cy="709613"/>
          </a:xfrm>
        </p:spPr>
        <p:txBody>
          <a:bodyPr/>
          <a:lstStyle/>
          <a:p>
            <a:pPr eaLnBrk="1" hangingPunct="1"/>
            <a:r>
              <a:rPr lang="zh-CN" altLang="en-US" smtClean="0">
                <a:ea typeface="宋体" panose="02010600030101010101" pitchFamily="2" charset="-122"/>
              </a:rPr>
              <a:t>分析模式</a:t>
            </a:r>
            <a:r>
              <a:rPr lang="en-US" altLang="zh-CN" smtClean="0">
                <a:ea typeface="宋体" panose="02010600030101010101" pitchFamily="2" charset="-122"/>
              </a:rPr>
              <a:t>——</a:t>
            </a:r>
            <a:r>
              <a:rPr lang="zh-CN" altLang="en-US" smtClean="0">
                <a:ea typeface="宋体" panose="02010600030101010101" pitchFamily="2" charset="-122"/>
              </a:rPr>
              <a:t>示例</a:t>
            </a:r>
            <a:endParaRPr lang="en-US" altLang="zh-CN" smtClean="0">
              <a:latin typeface="Palatino" pitchFamily="-128" charset="0"/>
              <a:ea typeface="宋体" panose="02010600030101010101" pitchFamily="2" charset="-122"/>
            </a:endParaRPr>
          </a:p>
        </p:txBody>
      </p:sp>
      <p:sp>
        <p:nvSpPr>
          <p:cNvPr id="108548" name="Rectangle 3"/>
          <p:cNvSpPr>
            <a:spLocks noGrp="1" noChangeArrowheads="1"/>
          </p:cNvSpPr>
          <p:nvPr>
            <p:ph type="body" idx="4294967295"/>
          </p:nvPr>
        </p:nvSpPr>
        <p:spPr>
          <a:xfrm>
            <a:off x="1371600" y="1828800"/>
            <a:ext cx="5486400" cy="533400"/>
          </a:xfrm>
        </p:spPr>
        <p:txBody>
          <a:bodyPr/>
          <a:lstStyle/>
          <a:p>
            <a:pPr eaLnBrk="1" hangingPunct="1"/>
            <a:r>
              <a:rPr lang="en-US" altLang="zh-CN" b="1" smtClean="0">
                <a:solidFill>
                  <a:schemeClr val="folHlink"/>
                </a:solidFill>
                <a:latin typeface="Palatino" pitchFamily="-128" charset="0"/>
                <a:ea typeface="宋体" panose="02010600030101010101" pitchFamily="2" charset="-122"/>
              </a:rPr>
              <a:t>“Actuator-Sensor”</a:t>
            </a:r>
            <a:r>
              <a:rPr lang="zh-CN" altLang="en-US" b="1" smtClean="0">
                <a:solidFill>
                  <a:schemeClr val="folHlink"/>
                </a:solidFill>
                <a:latin typeface="Palatino" pitchFamily="-128" charset="0"/>
                <a:ea typeface="宋体" panose="02010600030101010101" pitchFamily="2" charset="-122"/>
              </a:rPr>
              <a:t>分析模式</a:t>
            </a:r>
          </a:p>
        </p:txBody>
      </p:sp>
      <p:graphicFrame>
        <p:nvGraphicFramePr>
          <p:cNvPr id="108549" name="Object 5"/>
          <p:cNvGraphicFramePr>
            <a:graphicFrameLocks noChangeAspect="1"/>
          </p:cNvGraphicFramePr>
          <p:nvPr/>
        </p:nvGraphicFramePr>
        <p:xfrm>
          <a:off x="0" y="1895475"/>
          <a:ext cx="9144000" cy="4581525"/>
        </p:xfrm>
        <a:graphic>
          <a:graphicData uri="http://schemas.openxmlformats.org/presentationml/2006/ole">
            <mc:AlternateContent xmlns:mc="http://schemas.openxmlformats.org/markup-compatibility/2006">
              <mc:Choice xmlns:v="urn:schemas-microsoft-com:vml" Requires="v">
                <p:oleObj spid="_x0000_s108718" name="BMP 图像" r:id="rId3" imgW="8345065" imgH="4180952" progId="Paint.Picture">
                  <p:embed/>
                </p:oleObj>
              </mc:Choice>
              <mc:Fallback>
                <p:oleObj name="BMP 图像" r:id="rId3" imgW="8345065" imgH="4180952"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95475"/>
                        <a:ext cx="914400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4"/>
          <p:cNvSpPr txBox="1">
            <a:spLocks noGrp="1"/>
          </p:cNvSpPr>
          <p:nvPr/>
        </p:nvSpPr>
        <p:spPr bwMode="auto">
          <a:xfrm>
            <a:off x="7543800" y="6248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lgn="r" eaLnBrk="1" hangingPunct="1">
              <a:spcBef>
                <a:spcPct val="0"/>
              </a:spcBef>
              <a:buClrTx/>
              <a:buSzTx/>
              <a:buFontTx/>
              <a:buNone/>
            </a:pPr>
            <a:fld id="{768293A5-851A-487C-9E11-D732883CC497}" type="slidenum">
              <a:rPr lang="en-US" altLang="zh-CN" sz="1000"/>
              <a:pPr algn="r" eaLnBrk="1" hangingPunct="1">
                <a:spcBef>
                  <a:spcPct val="0"/>
                </a:spcBef>
                <a:buClrTx/>
                <a:buSzTx/>
                <a:buFontTx/>
                <a:buNone/>
              </a:pPr>
              <a:t>9</a:t>
            </a:fld>
            <a:endParaRPr lang="en-US" altLang="zh-CN" sz="1000"/>
          </a:p>
        </p:txBody>
      </p:sp>
      <p:sp>
        <p:nvSpPr>
          <p:cNvPr id="17411" name="Rectangle 2"/>
          <p:cNvSpPr>
            <a:spLocks noGrp="1" noChangeArrowheads="1"/>
          </p:cNvSpPr>
          <p:nvPr>
            <p:ph type="title" idx="4294967295"/>
          </p:nvPr>
        </p:nvSpPr>
        <p:spPr>
          <a:xfrm>
            <a:off x="1187450" y="1066800"/>
            <a:ext cx="7929563" cy="633413"/>
          </a:xfrm>
        </p:spPr>
        <p:txBody>
          <a:bodyPr/>
          <a:lstStyle/>
          <a:p>
            <a:pPr eaLnBrk="1" hangingPunct="1"/>
            <a:r>
              <a:rPr lang="en-US" altLang="zh-CN" smtClean="0">
                <a:ea typeface="宋体" panose="02010600030101010101" pitchFamily="2" charset="-122"/>
              </a:rPr>
              <a:t>Creating a Preliminary Use Case</a:t>
            </a:r>
            <a:br>
              <a:rPr lang="en-US" altLang="zh-CN" smtClean="0">
                <a:ea typeface="宋体" panose="02010600030101010101" pitchFamily="2" charset="-122"/>
              </a:rPr>
            </a:br>
            <a:r>
              <a:rPr lang="en-US" altLang="zh-CN" smtClean="0">
                <a:ea typeface="宋体" panose="02010600030101010101" pitchFamily="2" charset="-122"/>
              </a:rPr>
              <a:t>                                         (P135)</a:t>
            </a:r>
          </a:p>
        </p:txBody>
      </p:sp>
      <p:sp>
        <p:nvSpPr>
          <p:cNvPr id="82948" name="Rectangle 3"/>
          <p:cNvSpPr>
            <a:spLocks noGrp="1" noChangeArrowheads="1"/>
          </p:cNvSpPr>
          <p:nvPr>
            <p:ph type="body" idx="4294967295"/>
          </p:nvPr>
        </p:nvSpPr>
        <p:spPr>
          <a:xfrm>
            <a:off x="1403350" y="1828800"/>
            <a:ext cx="7742238" cy="5029200"/>
          </a:xfrm>
        </p:spPr>
        <p:txBody>
          <a:bodyPr/>
          <a:lstStyle/>
          <a:p>
            <a:pPr eaLnBrk="1" hangingPunct="1">
              <a:spcBef>
                <a:spcPts val="300"/>
              </a:spcBef>
              <a:defRPr/>
            </a:pPr>
            <a:r>
              <a:rPr lang="en-US" altLang="zh-CN" dirty="0" smtClean="0"/>
              <a:t>Preliminary work</a:t>
            </a:r>
          </a:p>
          <a:p>
            <a:pPr lvl="1" eaLnBrk="1" hangingPunct="1">
              <a:spcBef>
                <a:spcPts val="0"/>
              </a:spcBef>
              <a:defRPr/>
            </a:pPr>
            <a:r>
              <a:rPr lang="en-US" altLang="zh-CN" dirty="0">
                <a:solidFill>
                  <a:schemeClr val="folHlink"/>
                </a:solidFill>
                <a:latin typeface="Arial" panose="020B0604020202020204" pitchFamily="34" charset="0"/>
                <a:ea typeface="宋体" panose="02010600030101010101" pitchFamily="2" charset="-122"/>
              </a:rPr>
              <a:t>Inception and elicitation</a:t>
            </a:r>
            <a:r>
              <a:rPr lang="en-US" altLang="zh-CN" dirty="0">
                <a:latin typeface="Arial" panose="020B0604020202020204" pitchFamily="34" charset="0"/>
                <a:ea typeface="宋体" panose="02010600030101010101" pitchFamily="2" charset="-122"/>
              </a:rPr>
              <a:t>—provide you with the information you’ll need to begin writing use cases. </a:t>
            </a:r>
          </a:p>
          <a:p>
            <a:pPr lvl="1">
              <a:lnSpc>
                <a:spcPct val="90000"/>
              </a:lnSpc>
              <a:spcBef>
                <a:spcPts val="0"/>
              </a:spcBef>
              <a:defRPr/>
            </a:pPr>
            <a:r>
              <a:rPr lang="en-US" altLang="zh-CN" dirty="0" smtClean="0">
                <a:solidFill>
                  <a:schemeClr val="folHlink"/>
                </a:solidFill>
                <a:latin typeface="Arial" panose="020B0604020202020204" pitchFamily="34" charset="0"/>
                <a:ea typeface="宋体" panose="02010600030101010101" pitchFamily="2" charset="-122"/>
              </a:rPr>
              <a:t>Requirements gathering meetings, QFD, and other requirements engineering mechanisms</a:t>
            </a:r>
            <a:r>
              <a:rPr lang="en-US" altLang="zh-CN" dirty="0" smtClean="0">
                <a:latin typeface="Arial" panose="020B0604020202020204" pitchFamily="34" charset="0"/>
                <a:ea typeface="宋体" panose="02010600030101010101" pitchFamily="2" charset="-122"/>
              </a:rPr>
              <a:t> are used to … …</a:t>
            </a:r>
            <a:endParaRPr lang="en-US" altLang="zh-CN" dirty="0" smtClean="0">
              <a:solidFill>
                <a:schemeClr val="folHlink"/>
              </a:solidFill>
              <a:effectLst>
                <a:outerShdw blurRad="38100" dist="38100" dir="2700000" algn="tl">
                  <a:srgbClr val="000000"/>
                </a:outerShdw>
              </a:effectLst>
              <a:latin typeface="Arial" panose="020B0604020202020204" pitchFamily="34" charset="0"/>
              <a:ea typeface="ＭＳ Ｐゴシック" panose="020B0600070205080204" pitchFamily="34" charset="-128"/>
            </a:endParaRPr>
          </a:p>
          <a:p>
            <a:pPr eaLnBrk="1" hangingPunct="1">
              <a:defRPr/>
            </a:pPr>
            <a:r>
              <a:rPr lang="en-US" altLang="zh-CN" dirty="0">
                <a:effectLst>
                  <a:outerShdw blurRad="38100" dist="38100" dir="2700000" algn="tl">
                    <a:srgbClr val="FFFFFF"/>
                  </a:outerShdw>
                </a:effectLst>
                <a:latin typeface="Arial" panose="020B0604020202020204" pitchFamily="34" charset="0"/>
                <a:ea typeface="ＭＳ Ｐゴシック" panose="020B0600070205080204" pitchFamily="34" charset="-128"/>
              </a:rPr>
              <a:t>What to Write </a:t>
            </a:r>
            <a:r>
              <a:rPr lang="en-US" altLang="zh-CN" dirty="0" smtClean="0">
                <a:effectLst>
                  <a:outerShdw blurRad="38100" dist="38100" dir="2700000" algn="tl">
                    <a:srgbClr val="FFFFFF"/>
                  </a:outerShdw>
                </a:effectLst>
                <a:latin typeface="Arial" panose="020B0604020202020204" pitchFamily="34" charset="0"/>
                <a:ea typeface="ＭＳ Ｐゴシック" panose="020B0600070205080204" pitchFamily="34" charset="-128"/>
              </a:rPr>
              <a:t>About?</a:t>
            </a:r>
          </a:p>
          <a:p>
            <a:pPr lvl="1">
              <a:lnSpc>
                <a:spcPct val="90000"/>
              </a:lnSpc>
              <a:spcBef>
                <a:spcPts val="600"/>
              </a:spcBef>
              <a:defRPr/>
            </a:pPr>
            <a:r>
              <a:rPr lang="en-US" altLang="zh-CN" dirty="0" smtClean="0">
                <a:latin typeface="Arial" panose="020B0604020202020204" pitchFamily="34" charset="0"/>
                <a:ea typeface="宋体" panose="02010600030101010101" pitchFamily="2" charset="-122"/>
              </a:rPr>
              <a:t>To begin developing a set of use cases, </a:t>
            </a:r>
            <a:r>
              <a:rPr lang="en-US" altLang="zh-CN" dirty="0" smtClean="0">
                <a:solidFill>
                  <a:schemeClr val="folHlink"/>
                </a:solidFill>
                <a:latin typeface="Arial" panose="020B0604020202020204" pitchFamily="34" charset="0"/>
                <a:ea typeface="宋体" panose="02010600030101010101" pitchFamily="2" charset="-122"/>
              </a:rPr>
              <a:t>list the functions or activities performed by a specific actor</a:t>
            </a:r>
            <a:r>
              <a:rPr lang="en-US" altLang="zh-CN" dirty="0" smtClean="0">
                <a:latin typeface="Arial" panose="020B0604020202020204" pitchFamily="34" charset="0"/>
                <a:ea typeface="宋体" panose="02010600030101010101" pitchFamily="2" charset="-122"/>
              </a:rPr>
              <a:t>.</a:t>
            </a:r>
          </a:p>
          <a:p>
            <a:pPr>
              <a:lnSpc>
                <a:spcPct val="90000"/>
              </a:lnSpc>
              <a:spcBef>
                <a:spcPts val="600"/>
              </a:spcBef>
              <a:defRPr/>
            </a:pPr>
            <a:r>
              <a:rPr lang="en-US" altLang="zh-CN" dirty="0" smtClean="0">
                <a:latin typeface="Arial" panose="020B0604020202020204" pitchFamily="34" charset="0"/>
                <a:ea typeface="宋体" panose="02010600030101010101" pitchFamily="2" charset="-122"/>
              </a:rPr>
              <a:t>How Much to Write About?</a:t>
            </a:r>
          </a:p>
          <a:p>
            <a:pPr lvl="1">
              <a:lnSpc>
                <a:spcPct val="90000"/>
              </a:lnSpc>
              <a:spcBef>
                <a:spcPts val="0"/>
              </a:spcBef>
              <a:defRPr/>
            </a:pPr>
            <a:r>
              <a:rPr lang="en-US" altLang="zh-CN" dirty="0" smtClean="0">
                <a:latin typeface="Arial" panose="020B0604020202020204" pitchFamily="34" charset="0"/>
                <a:ea typeface="宋体" panose="02010600030101010101" pitchFamily="2" charset="-122"/>
              </a:rPr>
              <a:t>As further conversations with the stakeholders progress, the requirements gathering team develops use cases for each of the functions noted. </a:t>
            </a:r>
          </a:p>
          <a:p>
            <a:pPr lvl="1">
              <a:lnSpc>
                <a:spcPct val="90000"/>
              </a:lnSpc>
              <a:spcBef>
                <a:spcPts val="0"/>
              </a:spcBef>
              <a:defRPr/>
            </a:pPr>
            <a:r>
              <a:rPr lang="en-US" altLang="zh-CN" dirty="0" smtClean="0">
                <a:latin typeface="Arial" panose="020B0604020202020204" pitchFamily="34" charset="0"/>
                <a:ea typeface="宋体" panose="02010600030101010101" pitchFamily="2" charset="-122"/>
              </a:rPr>
              <a:t>In general, use cases are written first in an informal narrative fashion. </a:t>
            </a:r>
          </a:p>
          <a:p>
            <a:pPr lvl="1">
              <a:lnSpc>
                <a:spcPct val="90000"/>
              </a:lnSpc>
              <a:spcBef>
                <a:spcPts val="0"/>
              </a:spcBef>
              <a:defRPr/>
            </a:pPr>
            <a:r>
              <a:rPr lang="en-US" altLang="zh-CN" dirty="0" smtClean="0">
                <a:latin typeface="Arial" panose="020B0604020202020204" pitchFamily="34" charset="0"/>
                <a:ea typeface="宋体" panose="02010600030101010101" pitchFamily="2" charset="-122"/>
              </a:rPr>
              <a:t>If more formality is required, the same use case is rewritten using a structured format similar to the one proposed.</a:t>
            </a:r>
            <a:endParaRPr lang="en-US" altLang="zh-CN"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old Stripes">
  <a:themeElements>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fontScheme name="Bold Stripe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28" charset="-128"/>
          </a:defRPr>
        </a:defPPr>
      </a:lstStyle>
    </a:lnDef>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2004:Templates:Presentations:Designs:Bold Stripes</Template>
  <TotalTime>20572</TotalTime>
  <Words>11706</Words>
  <Application>Microsoft Office PowerPoint</Application>
  <PresentationFormat>全屏显示(4:3)</PresentationFormat>
  <Paragraphs>930</Paragraphs>
  <Slides>83</Slides>
  <Notes>35</Notes>
  <HiddenSlides>8</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83</vt:i4>
      </vt:variant>
    </vt:vector>
  </HeadingPairs>
  <TitlesOfParts>
    <vt:vector size="100" baseType="lpstr">
      <vt:lpstr>ＭＳ Ｐゴシック</vt:lpstr>
      <vt:lpstr>Palatino</vt:lpstr>
      <vt:lpstr>黑体</vt:lpstr>
      <vt:lpstr>华文行楷</vt:lpstr>
      <vt:lpstr>宋体</vt:lpstr>
      <vt:lpstr>微软雅黑</vt:lpstr>
      <vt:lpstr>Arial</vt:lpstr>
      <vt:lpstr>Cambria Math</vt:lpstr>
      <vt:lpstr>Helvetica</vt:lpstr>
      <vt:lpstr>Symbol</vt:lpstr>
      <vt:lpstr>Verdana</vt:lpstr>
      <vt:lpstr>Wingdings</vt:lpstr>
      <vt:lpstr>Bold Stripes</vt:lpstr>
      <vt:lpstr>Picture2</vt:lpstr>
      <vt:lpstr>Picture</vt:lpstr>
      <vt:lpstr>BMP 图像</vt:lpstr>
      <vt:lpstr>Microsoft Word Picture</vt:lpstr>
      <vt:lpstr>UNIT 4</vt:lpstr>
      <vt:lpstr>Contents &amp; Requirements</vt:lpstr>
      <vt:lpstr>Requirements Analysis (P129)</vt:lpstr>
      <vt:lpstr>Overall Objectives and Philosophy  (P130)</vt:lpstr>
      <vt:lpstr>Rules of Thumb (P131)</vt:lpstr>
      <vt:lpstr>Modeling Approaches (P133)</vt:lpstr>
      <vt:lpstr>两种方法学</vt:lpstr>
      <vt:lpstr>Scenario-Based  Modeling        (P135)</vt:lpstr>
      <vt:lpstr>Creating a Preliminary Use Case                                          (P135)</vt:lpstr>
      <vt:lpstr>新建初始用例——示例</vt:lpstr>
      <vt:lpstr>新建初始用例——示例</vt:lpstr>
      <vt:lpstr>Refining a Preliminary Use Case                                            (P138) </vt:lpstr>
      <vt:lpstr>细化初始用例——示例</vt:lpstr>
      <vt:lpstr>PowerPoint 演示文稿</vt:lpstr>
      <vt:lpstr>Writing a Formal Use Case (P139)</vt:lpstr>
      <vt:lpstr>编写正规的用例——示例</vt:lpstr>
      <vt:lpstr>编写正规的用例——示例</vt:lpstr>
      <vt:lpstr>编写正规的用例——示例</vt:lpstr>
      <vt:lpstr>绘制用例图</vt:lpstr>
      <vt:lpstr>用活动图做用例补充 (P141)</vt:lpstr>
      <vt:lpstr>PowerPoint 演示文稿</vt:lpstr>
      <vt:lpstr>Scenario-Based Modeling</vt:lpstr>
      <vt:lpstr>Data Modeling</vt:lpstr>
      <vt:lpstr>Data Object and Attributes</vt:lpstr>
      <vt:lpstr>Relationship    and Building an ERD </vt:lpstr>
      <vt:lpstr>绘制ER图</vt:lpstr>
      <vt:lpstr>绘制ER图</vt:lpstr>
      <vt:lpstr>Class-Based Modeling (P146)</vt:lpstr>
      <vt:lpstr>Identifying Analysis Classes (P147)</vt:lpstr>
      <vt:lpstr>识别分析类——示例</vt:lpstr>
      <vt:lpstr>识别分析类——示例</vt:lpstr>
      <vt:lpstr>识别分析类——示例</vt:lpstr>
      <vt:lpstr>Specifying Attributes (P150)  and Defining Operations (P151)</vt:lpstr>
      <vt:lpstr>描述属性和定义操作——示例</vt:lpstr>
      <vt:lpstr>描述属性和定义操作——示例</vt:lpstr>
      <vt:lpstr>描述属性和定义操作    ——示例</vt:lpstr>
      <vt:lpstr>Class-Responsibility-Collaborator (CRC) Modeling                 (P154)</vt:lpstr>
      <vt:lpstr>CRC建模——分析类的类型</vt:lpstr>
      <vt:lpstr>CRC建模——分析类与设计类</vt:lpstr>
      <vt:lpstr>类图示例</vt:lpstr>
      <vt:lpstr>CRC建模——职责</vt:lpstr>
      <vt:lpstr>CRC建模——协作</vt:lpstr>
      <vt:lpstr>CRC建模——协作类之间的关系</vt:lpstr>
      <vt:lpstr>CRC建模——评审</vt:lpstr>
      <vt:lpstr>Associations and Dependencies (P160)</vt:lpstr>
      <vt:lpstr>Analysis Packages (P161)</vt:lpstr>
      <vt:lpstr>Behavioral Modeling (P165)</vt:lpstr>
      <vt:lpstr>Identifying Events and Object  ——with the Use Case (P165)</vt:lpstr>
      <vt:lpstr>识别用例事件和对象——示例</vt:lpstr>
      <vt:lpstr>State Representations (P166)</vt:lpstr>
      <vt:lpstr>PowerPoint 演示文稿</vt:lpstr>
      <vt:lpstr>PowerPoint 演示文稿</vt:lpstr>
      <vt:lpstr>状态图——示例</vt:lpstr>
      <vt:lpstr>顺序图——示例</vt:lpstr>
      <vt:lpstr>Flow-Oriented Modeling</vt:lpstr>
      <vt:lpstr>DFD建模符号</vt:lpstr>
      <vt:lpstr>DFD的指导原则</vt:lpstr>
      <vt:lpstr>Create a Data Flow Modeling</vt:lpstr>
      <vt:lpstr>库存管理系统</vt:lpstr>
      <vt:lpstr>库存管理系统</vt:lpstr>
      <vt:lpstr>创建数据流模型——示例</vt:lpstr>
      <vt:lpstr>创建数据流模型——示例</vt:lpstr>
      <vt:lpstr>创建数据流模型——示例</vt:lpstr>
      <vt:lpstr>创建数据流模型——示例</vt:lpstr>
      <vt:lpstr>Create a Control Flow Modeling</vt:lpstr>
      <vt:lpstr>PSPEC and CSPEC</vt:lpstr>
      <vt:lpstr>PSPEC——示例</vt:lpstr>
      <vt:lpstr>CSPEC——示例</vt:lpstr>
      <vt:lpstr>CSPEC示例</vt:lpstr>
      <vt:lpstr>DFD与软件设计</vt:lpstr>
      <vt:lpstr>域分析与分析模式  ——需求建模中的模式(P169)</vt:lpstr>
      <vt:lpstr>域分析与分析模式  ——需求建模中的模式(P169)</vt:lpstr>
      <vt:lpstr>Discovering Analysis Patterns (P169)</vt:lpstr>
      <vt:lpstr>分析模式——示例</vt:lpstr>
      <vt:lpstr>分析模式——描述模板</vt:lpstr>
      <vt:lpstr>分析模式——示例</vt:lpstr>
      <vt:lpstr>示例—Actuator-Sensor分析模式</vt:lpstr>
      <vt:lpstr>示例—Actuator-Sensor分析模式</vt:lpstr>
      <vt:lpstr>示例—Actuator-Sensor分析模式</vt:lpstr>
      <vt:lpstr>示例—Actuator-Sensor分析模式</vt:lpstr>
      <vt:lpstr>分析模式——示例</vt:lpstr>
      <vt:lpstr>分析模式——示例</vt:lpstr>
      <vt:lpstr>分析模式——示例</vt:lpstr>
    </vt:vector>
  </TitlesOfParts>
  <Company>RS Pressman &amp; Associates,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Set to accompany Web Engineering: A Practitioner Approach</dc:title>
  <dc:creator>Roger Pressman</dc:creator>
  <cp:lastModifiedBy>Windows User</cp:lastModifiedBy>
  <cp:revision>1218</cp:revision>
  <cp:lastPrinted>2020-03-24T04:54:36Z</cp:lastPrinted>
  <dcterms:created xsi:type="dcterms:W3CDTF">2008-02-08T18:09:54Z</dcterms:created>
  <dcterms:modified xsi:type="dcterms:W3CDTF">2021-04-25T05:40:01Z</dcterms:modified>
</cp:coreProperties>
</file>